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6"/>
  </p:notesMasterIdLst>
  <p:sldIdLst>
    <p:sldId id="281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0" r:id="rId13"/>
    <p:sldId id="282" r:id="rId14"/>
    <p:sldId id="26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3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76B5-40FB-4304-A515-3A9FE54A98CF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C0E9-EDB4-4849-B798-E91ADE36F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5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3A43-DD5F-4CD2-836F-6D6D9386C738}" type="datetime1">
              <a:rPr lang="cs-CZ" smtClean="0"/>
              <a:t>14.11.2020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0F18-ADE5-4807-9373-727F3A31F4D5}" type="datetime1">
              <a:rPr lang="cs-CZ" smtClean="0"/>
              <a:t>14.11.2020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219-191E-4AAE-B0B5-30B8DD961B52}" type="datetime1">
              <a:rPr lang="cs-CZ" smtClean="0"/>
              <a:t>14.11.2020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62F-90B9-4DEF-9207-D819C9D79576}" type="datetime1">
              <a:rPr lang="cs-CZ" smtClean="0"/>
              <a:t>14.11.2020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5C8C-67DA-4C77-B49D-1BE859F9E3C0}" type="datetime1">
              <a:rPr lang="cs-CZ" smtClean="0"/>
              <a:t>14.11.2020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3CF8-5281-4F3B-81F6-C1E9F4A02277}" type="datetime1">
              <a:rPr lang="cs-CZ" smtClean="0"/>
              <a:t>14.11.2020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3C11-3421-43DA-B654-98BED68469C9}" type="datetime1">
              <a:rPr lang="cs-CZ" smtClean="0"/>
              <a:t>14.11.2020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3B6B-900B-4431-9EC9-0504992A991A}" type="datetime1">
              <a:rPr lang="cs-CZ" smtClean="0"/>
              <a:t>14.11.2020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2150-83A7-4070-B62D-DC0ED6A2A9F0}" type="datetime1">
              <a:rPr lang="cs-CZ" smtClean="0"/>
              <a:t>14.11.2020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5DF-67F5-48C1-977C-9FE9ED484D3B}" type="datetime1">
              <a:rPr lang="cs-CZ" smtClean="0"/>
              <a:t>14.11.2020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AC36-3469-4A21-BD20-3914117921E6}" type="datetime1">
              <a:rPr lang="cs-CZ" smtClean="0"/>
              <a:t>14.11.2020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78B05B-E061-4713-9789-089775149A20}" type="datetime1">
              <a:rPr lang="cs-CZ" smtClean="0"/>
              <a:t>14.11.2020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Wei%C3%9Fb%C3%BCschelaffe_(Callithrix_jacchus).jpg" TargetMode="External"/><Relationship Id="rId2" Type="http://schemas.openxmlformats.org/officeDocument/2006/relationships/hyperlink" Target="http://cs.wikipedia.org/wiki/Soubor:Varecia_variegat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754304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dirty="0" smtClean="0"/>
              <a:t>Primáti</a:t>
            </a:r>
            <a:endParaRPr lang="cs-CZ" sz="9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9628"/>
            <a:ext cx="2931013" cy="3916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92702"/>
            <a:ext cx="3966278" cy="3030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9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10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25854" y="1572618"/>
            <a:ext cx="696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Afrika,  Asie (starý svět)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3294" y="724635"/>
            <a:ext cx="4931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OPICE – ÚZKONOSÉ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5854" y="2163575"/>
            <a:ext cx="3802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Úzká nosní přepážka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5854" y="2754532"/>
            <a:ext cx="567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Výrazné nadočnicové oblouky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854" y="3345489"/>
            <a:ext cx="3046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Pohyblivý palec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5854" y="3936446"/>
            <a:ext cx="485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Drápy se proměnily v nehty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5854" y="4527403"/>
            <a:ext cx="4180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Ocas často redukovaný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5854" y="5118360"/>
            <a:ext cx="2073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Všežravci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5853" y="5709318"/>
            <a:ext cx="4413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Dokonalý zrak (barevný)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11983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11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53294" y="724635"/>
            <a:ext cx="5052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OPICE  – ÚZKONOSÉ</a:t>
            </a:r>
            <a:endParaRPr lang="cs-CZ" sz="4400" b="1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6" y="1960959"/>
            <a:ext cx="3080417" cy="3318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64" y="1951298"/>
            <a:ext cx="4437731" cy="3328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250143" y="5635416"/>
            <a:ext cx="395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KOČKODAN BĚLOHRDLÝ</a:t>
            </a:r>
            <a:endParaRPr lang="cs-CZ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70086" y="5616762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GIBON LAR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709318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92223" y="332656"/>
            <a:ext cx="2151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OTÁZKY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361473"/>
            <a:ext cx="6885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1. Vyjmenuj charakteristické znaky vyšších primátů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201540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2. </a:t>
            </a:r>
            <a:r>
              <a:rPr lang="cs-CZ" sz="2400" b="1" dirty="0"/>
              <a:t>Vyjmenuj charakteristické znaky a některé </a:t>
            </a:r>
            <a:r>
              <a:rPr lang="cs-CZ" sz="2400" b="1" dirty="0" smtClean="0"/>
              <a:t>zástupce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</a:t>
            </a:r>
            <a:r>
              <a:rPr lang="cs-CZ" sz="2400" b="1" dirty="0"/>
              <a:t>ploskonosých opic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303866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3. </a:t>
            </a:r>
            <a:r>
              <a:rPr lang="cs-CZ" sz="2400" b="1" dirty="0"/>
              <a:t>Zjisti v encyklopedii bližší informace o </a:t>
            </a:r>
            <a:r>
              <a:rPr lang="cs-CZ" sz="2400" b="1" dirty="0" smtClean="0"/>
              <a:t>některém zástupci</a:t>
            </a:r>
          </a:p>
          <a:p>
            <a:r>
              <a:rPr lang="cs-CZ" sz="2400" b="1" dirty="0" smtClean="0"/>
              <a:t>     ploskonosých </a:t>
            </a:r>
            <a:r>
              <a:rPr lang="cs-CZ" sz="2400" b="1" dirty="0"/>
              <a:t>opic. 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5536" y="4061924"/>
            <a:ext cx="6229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4. </a:t>
            </a:r>
            <a:r>
              <a:rPr lang="cs-CZ" sz="2400" b="1" dirty="0"/>
              <a:t>Vyjmenuj charakteristické znaky a zástupce </a:t>
            </a:r>
          </a:p>
          <a:p>
            <a:r>
              <a:rPr lang="cs-CZ" sz="2400" b="1" dirty="0"/>
              <a:t>    úzkonosých opic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5085184"/>
            <a:ext cx="7031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5. </a:t>
            </a:r>
            <a:r>
              <a:rPr lang="cs-CZ" sz="2400" b="1" dirty="0"/>
              <a:t>Vyhledej bližší informace o některém ze zástupců </a:t>
            </a:r>
          </a:p>
          <a:p>
            <a:r>
              <a:rPr lang="cs-CZ" sz="2400" b="1" dirty="0"/>
              <a:t>    úzkonosých opic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545768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7793" y="1268760"/>
            <a:ext cx="8240671" cy="51125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000" b="1" u="sng" dirty="0" smtClean="0"/>
              <a:t>Primáti</a:t>
            </a:r>
          </a:p>
          <a:p>
            <a:pPr marL="0" indent="0">
              <a:buNone/>
            </a:pPr>
            <a:r>
              <a:rPr lang="cs-CZ" dirty="0" smtClean="0"/>
              <a:t>Primáti jsou savci, kteří se velmi dobře </a:t>
            </a:r>
            <a:r>
              <a:rPr lang="cs-CZ" dirty="0" smtClean="0">
                <a:solidFill>
                  <a:srgbClr val="FF0000"/>
                </a:solidFill>
              </a:rPr>
              <a:t>přizpůsobili životu na stromech.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Život - </a:t>
            </a:r>
            <a:r>
              <a:rPr lang="cs-CZ" dirty="0" smtClean="0">
                <a:solidFill>
                  <a:srgbClr val="FF0000"/>
                </a:solidFill>
              </a:rPr>
              <a:t>v organizovaných tlupách.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Dobře vyvinuty mimické svaly </a:t>
            </a:r>
            <a:r>
              <a:rPr lang="cs-CZ" dirty="0" smtClean="0">
                <a:solidFill>
                  <a:schemeClr val="tx1"/>
                </a:solidFill>
              </a:rPr>
              <a:t>– k dorozumívání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Mozek – </a:t>
            </a:r>
            <a:r>
              <a:rPr lang="cs-CZ" dirty="0" smtClean="0">
                <a:solidFill>
                  <a:srgbClr val="FF0000"/>
                </a:solidFill>
              </a:rPr>
              <a:t>dobře vyvinut </a:t>
            </a:r>
            <a:r>
              <a:rPr lang="cs-CZ" dirty="0" smtClean="0">
                <a:solidFill>
                  <a:schemeClr val="tx1"/>
                </a:solidFill>
              </a:rPr>
              <a:t>– jsou chytří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Drápy na prstech mají přeměněny v </a:t>
            </a:r>
            <a:r>
              <a:rPr lang="cs-CZ" dirty="0" smtClean="0">
                <a:solidFill>
                  <a:srgbClr val="FF0000"/>
                </a:solidFill>
              </a:rPr>
              <a:t>nehty</a:t>
            </a:r>
            <a:r>
              <a:rPr lang="cs-CZ" dirty="0" smtClean="0">
                <a:solidFill>
                  <a:schemeClr val="tx1"/>
                </a:solidFill>
              </a:rPr>
              <a:t>, mají </a:t>
            </a:r>
            <a:r>
              <a:rPr lang="cs-CZ" dirty="0" smtClean="0">
                <a:solidFill>
                  <a:srgbClr val="FF0000"/>
                </a:solidFill>
              </a:rPr>
              <a:t>dokonalý zrak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Rozdělení primátů:</a:t>
            </a:r>
          </a:p>
          <a:p>
            <a:pPr marL="457200" indent="-457200">
              <a:buAutoNum type="alphaLcParenR"/>
            </a:pPr>
            <a:r>
              <a:rPr lang="cs-CZ" dirty="0" smtClean="0">
                <a:solidFill>
                  <a:schemeClr val="tx1"/>
                </a:solidFill>
              </a:rPr>
              <a:t>Poloopice (lemuři, komby)</a:t>
            </a:r>
          </a:p>
          <a:p>
            <a:pPr marL="457200" indent="-457200">
              <a:buAutoNum type="alphaLcParenR"/>
            </a:pPr>
            <a:r>
              <a:rPr lang="cs-CZ" dirty="0" smtClean="0">
                <a:solidFill>
                  <a:schemeClr val="tx1"/>
                </a:solidFill>
              </a:rPr>
              <a:t>Opice -  ploskonosé (malpy, chápani, vřešťani)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 </a:t>
            </a:r>
            <a:r>
              <a:rPr lang="cs-CZ" dirty="0" smtClean="0">
                <a:solidFill>
                  <a:schemeClr val="tx1"/>
                </a:solidFill>
              </a:rPr>
              <a:t>    -   úzkonosé (kočkodani makakové, paviáni, </a:t>
            </a:r>
            <a:r>
              <a:rPr lang="cs-CZ" dirty="0" err="1" smtClean="0">
                <a:solidFill>
                  <a:schemeClr val="tx1"/>
                </a:solidFill>
              </a:rPr>
              <a:t>guerézy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 </a:t>
            </a:r>
            <a:r>
              <a:rPr lang="cs-CZ" dirty="0" smtClean="0">
                <a:solidFill>
                  <a:schemeClr val="tx1"/>
                </a:solidFill>
              </a:rPr>
              <a:t>    -   lidoopy (šimpanzi, gorily, orangutani)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13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1954560" cy="642400"/>
          </a:xfrm>
        </p:spPr>
        <p:txBody>
          <a:bodyPr>
            <a:normAutofit/>
          </a:bodyPr>
          <a:lstStyle/>
          <a:p>
            <a:pPr algn="l"/>
            <a:r>
              <a:rPr lang="cs-CZ" sz="2000" b="1" u="sng" dirty="0" smtClean="0">
                <a:solidFill>
                  <a:srgbClr val="FF0000"/>
                </a:solidFill>
              </a:rPr>
              <a:t>Zápis do sešitu</a:t>
            </a:r>
            <a:endParaRPr lang="cs-CZ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968552"/>
          </a:xfrm>
        </p:spPr>
        <p:txBody>
          <a:bodyPr>
            <a:normAutofit fontScale="62500" lnSpcReduction="20000"/>
          </a:bodyPr>
          <a:lstStyle/>
          <a:p>
            <a:r>
              <a:rPr lang="cs-CZ" i="1" u="sng" dirty="0"/>
              <a:t>Použitá literatura:</a:t>
            </a:r>
          </a:p>
          <a:p>
            <a:pPr marL="0" lvl="1" indent="0">
              <a:buNone/>
            </a:pPr>
            <a:r>
              <a:rPr lang="cs-CZ" sz="1800" dirty="0"/>
              <a:t>Přírodopis 8 -  FRAUS 2006 (</a:t>
            </a:r>
            <a:r>
              <a:rPr lang="cs-CZ" sz="1800" dirty="0" err="1"/>
              <a:t>I.Vaněčková</a:t>
            </a:r>
            <a:r>
              <a:rPr lang="cs-CZ" sz="1800" dirty="0"/>
              <a:t>, </a:t>
            </a:r>
            <a:r>
              <a:rPr lang="cs-CZ" sz="1800" dirty="0" err="1"/>
              <a:t>J.Skýbová</a:t>
            </a:r>
            <a:r>
              <a:rPr lang="cs-CZ" sz="1800" dirty="0"/>
              <a:t>, </a:t>
            </a:r>
            <a:r>
              <a:rPr lang="cs-CZ" sz="1800" dirty="0" err="1"/>
              <a:t>D.Markvartová</a:t>
            </a:r>
            <a:r>
              <a:rPr lang="cs-CZ" sz="1800" dirty="0"/>
              <a:t>, </a:t>
            </a:r>
            <a:r>
              <a:rPr lang="cs-CZ" sz="1800" dirty="0" err="1"/>
              <a:t>T.Hejda</a:t>
            </a:r>
            <a:r>
              <a:rPr lang="cs-CZ" sz="1800" dirty="0"/>
              <a:t>)</a:t>
            </a:r>
          </a:p>
          <a:p>
            <a:endParaRPr lang="cs-CZ" dirty="0"/>
          </a:p>
          <a:p>
            <a:r>
              <a:rPr lang="cs-CZ" i="1" u="sng" dirty="0"/>
              <a:t>Internetové odkazy</a:t>
            </a:r>
            <a:r>
              <a:rPr lang="cs-CZ" i="1" u="sng" dirty="0" smtClean="0"/>
              <a:t>:</a:t>
            </a:r>
          </a:p>
          <a:p>
            <a:r>
              <a:rPr lang="cs-CZ" i="1" u="sng" dirty="0" smtClean="0"/>
              <a:t>OBR.1 </a:t>
            </a:r>
            <a:r>
              <a:rPr lang="cs-CZ" dirty="0"/>
              <a:t>ADRIAN PINGSTONE.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22.11.2013]. Dostupný na WWW: http://cs.wikipedia.org/wiki/Soubor:Ring_tailed_lemurs.jpg </a:t>
            </a:r>
            <a:endParaRPr lang="cs-CZ" dirty="0" smtClean="0"/>
          </a:p>
          <a:p>
            <a:r>
              <a:rPr lang="cs-CZ" i="1" u="sng" dirty="0" smtClean="0"/>
              <a:t>OBR.2 </a:t>
            </a:r>
            <a:r>
              <a:rPr lang="cs-CZ" dirty="0"/>
              <a:t>JOSE ANTONIO.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22.11.2013]. Dostupný na WWW: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cs.wikipedia.org/wiki/Soubor:Varecia_variegata.jpg</a:t>
            </a:r>
            <a:endParaRPr lang="cs-CZ" dirty="0" smtClean="0"/>
          </a:p>
          <a:p>
            <a:r>
              <a:rPr lang="cs-CZ" dirty="0" smtClean="0"/>
              <a:t>OBR.3 </a:t>
            </a:r>
            <a:r>
              <a:rPr lang="cs-CZ" dirty="0"/>
              <a:t>LIONEL MAURITSON.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22.11.2013]. Dostupný na WWW: http://cs.wikipedia.org/wiki/Soubor:Slow_Loris_Female.jpg </a:t>
            </a:r>
            <a:endParaRPr lang="cs-CZ" dirty="0" smtClean="0"/>
          </a:p>
          <a:p>
            <a:r>
              <a:rPr lang="cs-CZ" dirty="0" smtClean="0"/>
              <a:t>OBR.4 </a:t>
            </a:r>
            <a:r>
              <a:rPr lang="cs-CZ" dirty="0"/>
              <a:t>OPENCAGE.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22.11.2013]. Dostupný na WWW: http://cs.wikipedia.org/wiki/Soubor:Galago_senegalensis.jpg </a:t>
            </a:r>
            <a:r>
              <a:rPr lang="cs-CZ" dirty="0" smtClean="0"/>
              <a:t> </a:t>
            </a:r>
          </a:p>
          <a:p>
            <a:r>
              <a:rPr lang="cs-CZ" i="1" u="sng" dirty="0" smtClean="0"/>
              <a:t>OBR.5</a:t>
            </a:r>
            <a:r>
              <a:rPr lang="cs-CZ" dirty="0"/>
              <a:t>RAIMOND SPEKKING.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22.11.2013]. Dostupný na WWW: </a:t>
            </a:r>
            <a:r>
              <a:rPr lang="cs-CZ" dirty="0">
                <a:hlinkClick r:id="rId3"/>
              </a:rPr>
              <a:t>http://cs.wikipedia.org/wiki/Soubor:Wei%C3%9Fb%C3%BCschelaffe_(Callithrix_jacchus).</a:t>
            </a:r>
            <a:r>
              <a:rPr lang="cs-CZ" dirty="0" smtClean="0">
                <a:hlinkClick r:id="rId3"/>
              </a:rPr>
              <a:t>jpg</a:t>
            </a:r>
            <a:endParaRPr lang="cs-CZ" dirty="0" smtClean="0"/>
          </a:p>
          <a:p>
            <a:r>
              <a:rPr lang="cs-CZ" dirty="0" smtClean="0"/>
              <a:t>OBR.6 </a:t>
            </a:r>
            <a:r>
              <a:rPr lang="cs-CZ" dirty="0"/>
              <a:t>ALESSANDRO CATENAZZI.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22.11.2013]. Dostupný na WWW: http://cs.wikipedia.org/wiki/Soubor:Alouatta_seniculus.jpg </a:t>
            </a:r>
            <a:endParaRPr lang="cs-CZ" dirty="0" smtClean="0"/>
          </a:p>
          <a:p>
            <a:r>
              <a:rPr lang="cs-CZ" dirty="0" smtClean="0"/>
              <a:t>OBR.7 </a:t>
            </a:r>
            <a:r>
              <a:rPr lang="cs-CZ" dirty="0"/>
              <a:t>EVA HEJDA.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22.11.2013]. Dostupný na WWW: http://cs.wikipedia.org/wiki/Soubor:Diademmeerkatze.jpg </a:t>
            </a:r>
            <a:endParaRPr lang="cs-CZ" dirty="0" smtClean="0"/>
          </a:p>
          <a:p>
            <a:r>
              <a:rPr lang="cs-CZ" dirty="0" smtClean="0"/>
              <a:t>OBR.8 </a:t>
            </a:r>
            <a:r>
              <a:rPr lang="en-US" dirty="0"/>
              <a:t>MATTHIAS TRAUTSCH. </a:t>
            </a:r>
            <a:r>
              <a:rPr lang="en-US" i="1" dirty="0"/>
              <a:t>Wikimedia Commons</a:t>
            </a:r>
            <a:r>
              <a:rPr lang="en-US" dirty="0"/>
              <a:t> [online]. [cit. 22.11.2013].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http://cs.wikipedia.org/wiki/Soubor:Weisshandgibbon_tierpark_berlin.jpg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sz="2000" i="1" u="sng" dirty="0"/>
          </a:p>
          <a:p>
            <a:pPr lvl="0">
              <a:buClr>
                <a:srgbClr val="31B6FD"/>
              </a:buClr>
            </a:pPr>
            <a:r>
              <a:rPr lang="cs-CZ" i="1" u="sng" dirty="0">
                <a:solidFill>
                  <a:srgbClr val="073E87"/>
                </a:solidFill>
              </a:rPr>
              <a:t>Jiné zdroje:</a:t>
            </a:r>
          </a:p>
          <a:p>
            <a:pPr marL="0" indent="0">
              <a:buNone/>
            </a:pPr>
            <a:r>
              <a:rPr lang="cs-CZ" sz="2000" dirty="0"/>
              <a:t>Veškeré obrázky, fotografie, animace a podprogramy jsou dílem autora, nebo pochází z volně přístupných zdrojů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14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2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2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83568" y="548680"/>
            <a:ext cx="3680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Znaky primátů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800691"/>
            <a:ext cx="563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cs typeface="Times New Roman" pitchFamily="18" charset="0"/>
              </a:rPr>
              <a:t>Přizpůsobené životu na stromech</a:t>
            </a:r>
            <a:endParaRPr lang="cs-CZ" sz="2800" b="1" dirty="0"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2283261"/>
            <a:ext cx="2659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cs typeface="Times New Roman" pitchFamily="18" charset="0"/>
              </a:rPr>
              <a:t>Denní aktivita</a:t>
            </a:r>
            <a:endParaRPr lang="cs-CZ" sz="2800" b="1" dirty="0"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2765831"/>
            <a:ext cx="4199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cs typeface="Times New Roman" pitchFamily="18" charset="0"/>
              </a:rPr>
              <a:t>Velký zbrázděný mozek </a:t>
            </a:r>
            <a:endParaRPr lang="cs-CZ" sz="2800" b="1" dirty="0"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3248401"/>
            <a:ext cx="647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cs typeface="Times New Roman" pitchFamily="18" charset="0"/>
              </a:rPr>
              <a:t>Vyvinuté mimické svaly - dorozumívání</a:t>
            </a:r>
            <a:endParaRPr lang="cs-CZ" sz="2800" b="1" dirty="0"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3730971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cs typeface="Times New Roman" pitchFamily="18" charset="0"/>
              </a:rPr>
              <a:t>Drápy se změnily v </a:t>
            </a:r>
            <a:r>
              <a:rPr lang="cs-CZ" sz="2800" b="1" dirty="0" smtClean="0">
                <a:solidFill>
                  <a:srgbClr val="FF0000"/>
                </a:solidFill>
                <a:cs typeface="Times New Roman" pitchFamily="18" charset="0"/>
              </a:rPr>
              <a:t>nehty</a:t>
            </a:r>
            <a:endParaRPr lang="cs-CZ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4213541"/>
            <a:ext cx="4779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cs typeface="Times New Roman" pitchFamily="18" charset="0"/>
              </a:rPr>
              <a:t>Vyvinutý zrak – oči dopředu</a:t>
            </a:r>
            <a:endParaRPr lang="cs-CZ" sz="2800" b="1" dirty="0"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9552" y="4696111"/>
            <a:ext cx="6109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cs typeface="Times New Roman" pitchFamily="18" charset="0"/>
              </a:rPr>
              <a:t>Potrava: hlavně rostlinná (všežravci)</a:t>
            </a:r>
            <a:endParaRPr lang="cs-CZ" sz="2800" b="1" dirty="0"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1318121"/>
            <a:ext cx="841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/>
              <a:t>Nejstarší primáti již na přelomu druhohor a třetihor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178681"/>
            <a:ext cx="621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cs typeface="Times New Roman" pitchFamily="18" charset="0"/>
              </a:rPr>
              <a:t>1 pár mléčných bradavek na hrudníku</a:t>
            </a:r>
            <a:endParaRPr lang="cs-CZ" sz="2800" b="1" dirty="0"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9552" y="5661248"/>
            <a:ext cx="817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Protistojný palec</a:t>
            </a:r>
            <a:r>
              <a:rPr lang="cs-CZ" sz="2800" b="1" dirty="0" smtClean="0"/>
              <a:t> na horních i dolních končetinách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23990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3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106811" y="283392"/>
            <a:ext cx="4162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/>
              <a:t>ŘÁD:   PRIMÁTI</a:t>
            </a:r>
            <a:endParaRPr lang="cs-CZ" sz="4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5487" y="1068943"/>
            <a:ext cx="4255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PODŘÁD:    POLOOPICE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5487" y="1927894"/>
            <a:ext cx="3254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PODŘÁD:    OPICE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63688" y="2512669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SKUPINA:  PLOSKONOSÍ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16088" y="5511856"/>
            <a:ext cx="3139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SKUPINA:  </a:t>
            </a:r>
            <a:r>
              <a:rPr lang="cs-CZ" sz="2800" b="1" dirty="0" smtClean="0"/>
              <a:t>LIDOOPI</a:t>
            </a:r>
            <a:endParaRPr lang="cs-CZ" sz="2800" b="1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5925853" y="3904882"/>
            <a:ext cx="183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KOČKODANI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974177" y="2543446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MALPY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65832" y="2889155"/>
            <a:ext cx="139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CHÁPANI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06063" y="3252090"/>
            <a:ext cx="149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VŘEŠŤANI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014307" y="1066054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LEMUŘI</a:t>
            </a:r>
            <a:endParaRPr lang="cs-CZ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036749" y="1466229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KOMBY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925853" y="4311698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MAKAKOVÉ</a:t>
            </a:r>
            <a:endParaRPr lang="cs-CZ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965832" y="4680945"/>
            <a:ext cx="1287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PAVIÁNI</a:t>
            </a:r>
            <a:endParaRPr lang="cs-CZ" sz="24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45318" y="5050191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GUERÉZY</a:t>
            </a:r>
            <a:endParaRPr lang="cs-CZ" sz="24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916088" y="3983561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SKUPINA:   ÚZKONOSÍ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906581" y="5542633"/>
            <a:ext cx="1417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ŠIMPANZ</a:t>
            </a:r>
            <a:endParaRPr lang="cs-CZ" sz="2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898698" y="5911880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GORILA</a:t>
            </a:r>
            <a:endParaRPr lang="cs-CZ" sz="2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906581" y="6282149"/>
            <a:ext cx="192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ORANGUTAN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94399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4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827584" y="722829"/>
            <a:ext cx="258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ROZŠÍŘENÍ</a:t>
            </a:r>
            <a:endParaRPr lang="cs-CZ" sz="4000" b="1" dirty="0"/>
          </a:p>
        </p:txBody>
      </p:sp>
      <p:pic>
        <p:nvPicPr>
          <p:cNvPr id="5" name="Picture 2" descr="File:Range of Non-human Prim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107832" cy="3191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11933" y="1567761"/>
            <a:ext cx="3212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tropy a </a:t>
            </a:r>
            <a:r>
              <a:rPr lang="cs-CZ" sz="2800" b="1" dirty="0" smtClean="0"/>
              <a:t>subtropy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11933" y="2090981"/>
            <a:ext cx="6909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pouze rod Homo obývá skoro celou </a:t>
            </a:r>
            <a:r>
              <a:rPr lang="cs-CZ" sz="2800" b="1" dirty="0" smtClean="0"/>
              <a:t>Zemi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041383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5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85478" y="692696"/>
            <a:ext cx="3037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POLOOPICE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3223" y="2297486"/>
            <a:ext cx="3397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 smtClean="0"/>
              <a:t>Vývojově nižší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3223" y="3001306"/>
            <a:ext cx="379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 smtClean="0"/>
              <a:t>Menší než opice</a:t>
            </a: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3223" y="3705126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 smtClean="0"/>
              <a:t>Žijí na stromech</a:t>
            </a:r>
            <a:endParaRPr lang="cs-CZ" sz="3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3223" y="4408946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 smtClean="0"/>
              <a:t>Většinou noční</a:t>
            </a:r>
            <a:endParaRPr lang="cs-CZ" sz="36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3223" y="5112766"/>
            <a:ext cx="418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 smtClean="0"/>
              <a:t>Dobrý čich a sluch</a:t>
            </a:r>
            <a:endParaRPr lang="cs-CZ" sz="36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3223" y="1593666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 smtClean="0"/>
              <a:t>Asie, </a:t>
            </a:r>
            <a:r>
              <a:rPr lang="cs-CZ" sz="3600" b="1" dirty="0"/>
              <a:t>A</a:t>
            </a:r>
            <a:r>
              <a:rPr lang="cs-CZ" sz="3600" b="1" dirty="0" smtClean="0"/>
              <a:t>frika (Madagaskar)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197628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6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5478" y="692696"/>
            <a:ext cx="3037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POLOOPICE</a:t>
            </a:r>
            <a:endParaRPr lang="cs-CZ" sz="4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78711"/>
            <a:ext cx="3168352" cy="4037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68" y="1678711"/>
            <a:ext cx="2271776" cy="4037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403648" y="5949280"/>
            <a:ext cx="1931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LEMUR KATA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08837" y="5949279"/>
            <a:ext cx="184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LEMUR VARI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68848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7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85478" y="692696"/>
            <a:ext cx="3037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POLOOPICE</a:t>
            </a:r>
            <a:endParaRPr lang="cs-CZ" sz="4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6" y="1673374"/>
            <a:ext cx="4969866" cy="3908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6" y="1664804"/>
            <a:ext cx="2931013" cy="3916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1115616" y="5849044"/>
            <a:ext cx="2766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OUTLOŇ JÁVSKÝ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00124" y="5849044"/>
            <a:ext cx="252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KOMBA UŠATÁ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44315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8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83568" y="980728"/>
            <a:ext cx="5527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/>
              <a:t>OPICE  - PLOSKONOSÉ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2469474"/>
            <a:ext cx="3946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Nejvíce v Amazonii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3656058"/>
            <a:ext cx="5764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Mohutný, často chápavý ocas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3568" y="4249350"/>
            <a:ext cx="2276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Všežravci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3568" y="4842642"/>
            <a:ext cx="3260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Většinou denní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3568" y="5435932"/>
            <a:ext cx="3815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Život na stromech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83568" y="1876182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Střední a Jižní </a:t>
            </a:r>
            <a:r>
              <a:rPr lang="cs-CZ" sz="3200" b="1" dirty="0" smtClean="0"/>
              <a:t>Amerika</a:t>
            </a:r>
            <a:endParaRPr lang="cs-CZ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83568" y="3062766"/>
            <a:ext cx="4474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/>
              <a:t>široká nosní </a:t>
            </a:r>
            <a:r>
              <a:rPr lang="cs-CZ" sz="3200" b="1" dirty="0" smtClean="0"/>
              <a:t>přepážka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787355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9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83568" y="980728"/>
            <a:ext cx="5527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/>
              <a:t>OPICE  - PLOSKONOSÉ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03648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12" name="Picture 2" descr="Soubor:Weißbüschelaffe (Callithrix jacchu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5" y="2123848"/>
            <a:ext cx="3915849" cy="3030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66900" y="5534768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KOSMAN BĚLOVOUSÝ</a:t>
            </a:r>
            <a:endParaRPr lang="cs-CZ" sz="28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24965" y="5534768"/>
            <a:ext cx="2911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VŘEŠŤAN REZAVÝ</a:t>
            </a:r>
            <a:endParaRPr lang="cs-CZ" sz="2800" b="1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09" y="2123849"/>
            <a:ext cx="3966278" cy="3030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716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1482</TotalTime>
  <Words>550</Words>
  <Application>Microsoft Office PowerPoint</Application>
  <PresentationFormat>Předvádění na obrazovce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Candara</vt:lpstr>
      <vt:lpstr>Symbol</vt:lpstr>
      <vt:lpstr>Times New Roman</vt:lpstr>
      <vt:lpstr>Vlnění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Zápis do sešitu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a Mateřská škola Bílá Třemešná, okres Trutnov</dc:title>
  <dc:creator>Lukáš Bohánský</dc:creator>
  <cp:lastModifiedBy>Šárka Petrů</cp:lastModifiedBy>
  <cp:revision>67</cp:revision>
  <dcterms:created xsi:type="dcterms:W3CDTF">2013-05-10T12:01:16Z</dcterms:created>
  <dcterms:modified xsi:type="dcterms:W3CDTF">2020-11-14T10:58:47Z</dcterms:modified>
</cp:coreProperties>
</file>