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3"/>
  </p:notesMasterIdLst>
  <p:sldIdLst>
    <p:sldId id="304" r:id="rId2"/>
    <p:sldId id="305" r:id="rId3"/>
    <p:sldId id="302" r:id="rId4"/>
    <p:sldId id="298" r:id="rId5"/>
    <p:sldId id="306" r:id="rId6"/>
    <p:sldId id="308" r:id="rId7"/>
    <p:sldId id="300" r:id="rId8"/>
    <p:sldId id="309" r:id="rId9"/>
    <p:sldId id="299" r:id="rId10"/>
    <p:sldId id="311" r:id="rId11"/>
    <p:sldId id="312" r:id="rId12"/>
    <p:sldId id="314" r:id="rId13"/>
    <p:sldId id="280" r:id="rId14"/>
    <p:sldId id="297" r:id="rId15"/>
    <p:sldId id="281" r:id="rId16"/>
    <p:sldId id="316" r:id="rId17"/>
    <p:sldId id="318" r:id="rId18"/>
    <p:sldId id="319" r:id="rId19"/>
    <p:sldId id="267" r:id="rId20"/>
    <p:sldId id="295" r:id="rId21"/>
    <p:sldId id="303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2DC8B-0A5E-4577-9C7B-AD5C0459A719}" type="datetimeFigureOut">
              <a:rPr lang="cs-CZ" smtClean="0"/>
              <a:t>18.01.2021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288C5-2167-42B2-9B82-D34507E4AB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67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703903-B6CD-49D5-87B3-7CC92A1F142C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579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53E9D-328D-45B0-A088-408A30C6E7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4EC5-C0C6-422F-81E8-288DB363F1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C617-AE54-4FE2-884C-5975D64815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9FF1-8AB0-4C5B-B93E-66DC1CC02E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947DF-CFBB-4BCF-A51D-5407D8C959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C0FF-638E-4E92-A5B9-591875E67B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685A8-0438-466C-A5BE-8F7AAB3AC2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8E49-9B7A-4915-8A5A-F042B97E1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D67E1-C9C7-4A66-A0E4-153589E24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FAC110-67F8-416D-96F6-949AA5743F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70B7DA-98BF-45DA-9280-4807A9E01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57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AF700FC-2D0B-4426-B24B-6A7E5D7AD6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67" r:id="rId2"/>
    <p:sldLayoutId id="2147484173" r:id="rId3"/>
    <p:sldLayoutId id="2147484168" r:id="rId4"/>
    <p:sldLayoutId id="2147484174" r:id="rId5"/>
    <p:sldLayoutId id="2147484169" r:id="rId6"/>
    <p:sldLayoutId id="2147484175" r:id="rId7"/>
    <p:sldLayoutId id="2147484176" r:id="rId8"/>
    <p:sldLayoutId id="2147484177" r:id="rId9"/>
    <p:sldLayoutId id="2147484170" r:id="rId10"/>
    <p:sldLayoutId id="21474841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ickr_cc_runner_wisconsin_u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Eye_iris.jpg" TargetMode="External"/><Relationship Id="rId5" Type="http://schemas.openxmlformats.org/officeDocument/2006/relationships/hyperlink" Target="http://commons.wikimedia.org/wiki/File:Le_Parkour_-_Saut_de_Pr%C3%A9cision.jpg" TargetMode="External"/><Relationship Id="rId4" Type="http://schemas.openxmlformats.org/officeDocument/2006/relationships/hyperlink" Target="http://commons.wikimedia.org/wiki/File:Human-Skeleton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Rueda_de_los_alimentos.jpg" TargetMode="External"/><Relationship Id="rId3" Type="http://schemas.openxmlformats.org/officeDocument/2006/relationships/hyperlink" Target="http://commons.wikimedia.org/wiki/File:Blood_drop.svg?uselang=cs" TargetMode="External"/><Relationship Id="rId7" Type="http://schemas.openxmlformats.org/officeDocument/2006/relationships/hyperlink" Target="http://commons.wikimedia.org/wiki/File:Heart_frontally_PDA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tomach.png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://commons.wikimedia.org/wiki/File:Head_lateral_sagittal_brain.jpg" TargetMode="External"/><Relationship Id="rId10" Type="http://schemas.openxmlformats.org/officeDocument/2006/relationships/hyperlink" Target="http://commons.wikimedia.org/wiki/File:Tongue.agr.jpg" TargetMode="External"/><Relationship Id="rId4" Type="http://schemas.openxmlformats.org/officeDocument/2006/relationships/hyperlink" Target="http://commons.wikimedia.org/wiki/File:Gray409.png" TargetMode="External"/><Relationship Id="rId9" Type="http://schemas.openxmlformats.org/officeDocument/2006/relationships/hyperlink" Target="http://commons.wikimedia.org/wiki/File:Youth-soccer-indiana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commons.wikimedia.org/wiki/File:Gluteus_maximus.png" TargetMode="External"/><Relationship Id="rId7" Type="http://schemas.openxmlformats.org/officeDocument/2006/relationships/hyperlink" Target="http://www.office.microsoft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odfreyKneller-IsaacNewton-1689.jpg" TargetMode="External"/><Relationship Id="rId5" Type="http://schemas.openxmlformats.org/officeDocument/2006/relationships/hyperlink" Target="http://commons.wikimedia.org/wiki/File:Silom%C4%9Br_25.png" TargetMode="External"/><Relationship Id="rId4" Type="http://schemas.openxmlformats.org/officeDocument/2006/relationships/hyperlink" Target="http://commons.wikimedia.org/wiki/File:Sartorius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43840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Dobrý den osmáci,</a:t>
            </a:r>
            <a:br>
              <a:rPr lang="cs-CZ" dirty="0" smtClean="0"/>
            </a:br>
            <a:r>
              <a:rPr lang="cs-CZ" dirty="0" smtClean="0"/>
              <a:t>dnes si společně povíme o svalové soustavě + na konci si udělejte zápis do sešitu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Hezký den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Š.P.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928470"/>
      </p:ext>
    </p:extLst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Svalová soustava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3.Srdeční svalstvo</a:t>
            </a:r>
          </a:p>
          <a:p>
            <a:pPr eaLnBrk="1" hangingPunct="1">
              <a:defRPr/>
            </a:pPr>
            <a:r>
              <a:rPr lang="cs-CZ" dirty="0" smtClean="0"/>
              <a:t>tvoří srdce</a:t>
            </a:r>
          </a:p>
          <a:p>
            <a:pPr eaLnBrk="1" hangingPunct="1">
              <a:defRPr/>
            </a:pPr>
            <a:r>
              <a:rPr lang="cs-CZ" dirty="0" smtClean="0"/>
              <a:t>kombinace hladkého a příčně pruhovaného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není ovladatelné vůlí</a:t>
            </a:r>
          </a:p>
          <a:p>
            <a:pPr eaLnBrk="1" hangingPunct="1">
              <a:defRPr/>
            </a:pPr>
            <a:r>
              <a:rPr lang="cs-CZ" dirty="0" smtClean="0"/>
              <a:t>pracuje vysoce intenzivně po celou dobu života</a:t>
            </a:r>
          </a:p>
        </p:txBody>
      </p:sp>
    </p:spTree>
    <p:extLst>
      <p:ext uri="{BB962C8B-B14F-4D97-AF65-F5344CB8AC3E}">
        <p14:creationId xmlns:p14="http://schemas.microsoft.com/office/powerpoint/2010/main" val="136131038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Svalová soustava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1414318" y="1143000"/>
            <a:ext cx="7499350" cy="48006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b="1" dirty="0" smtClean="0">
                <a:solidFill>
                  <a:srgbClr val="92D050"/>
                </a:solidFill>
              </a:rPr>
              <a:t>Jak pracují svaly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Svaly spolu spolupracují.</a:t>
            </a:r>
          </a:p>
          <a:p>
            <a:pPr eaLnBrk="1" hangingPunct="1">
              <a:defRPr/>
            </a:pPr>
            <a:r>
              <a:rPr lang="cs-CZ" dirty="0" smtClean="0"/>
              <a:t>Pracují </a:t>
            </a:r>
            <a:r>
              <a:rPr lang="cs-CZ" dirty="0"/>
              <a:t>tak, že se zkracují a </a:t>
            </a:r>
            <a:r>
              <a:rPr lang="cs-CZ" dirty="0" smtClean="0"/>
              <a:t>natahují.</a:t>
            </a:r>
          </a:p>
          <a:p>
            <a:pPr eaLnBrk="1" hangingPunct="1">
              <a:defRPr/>
            </a:pPr>
            <a:r>
              <a:rPr lang="cs-CZ" dirty="0" smtClean="0"/>
              <a:t>Jsou dvě skupiny: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dirty="0" smtClean="0"/>
              <a:t>   </a:t>
            </a:r>
            <a:r>
              <a:rPr lang="cs-CZ" u="sng" dirty="0" smtClean="0"/>
              <a:t>1.svaly působící spolu-</a:t>
            </a:r>
            <a:r>
              <a:rPr lang="cs-CZ" dirty="0"/>
              <a:t>jeden a tentýž pohyb </a:t>
            </a:r>
            <a:r>
              <a:rPr lang="cs-CZ" dirty="0" smtClean="0"/>
              <a:t>je zabezpečen </a:t>
            </a:r>
            <a:r>
              <a:rPr lang="cs-CZ" dirty="0"/>
              <a:t>více </a:t>
            </a:r>
            <a:r>
              <a:rPr lang="cs-CZ" dirty="0" smtClean="0"/>
              <a:t>svaly-žvýkací svaly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u="sng" dirty="0" smtClean="0"/>
              <a:t>2.svaly působící proti sobě-</a:t>
            </a:r>
            <a:r>
              <a:rPr lang="cs-CZ" dirty="0"/>
              <a:t>ohybač - dvojhlavý </a:t>
            </a:r>
            <a:r>
              <a:rPr lang="cs-CZ" dirty="0" smtClean="0"/>
              <a:t>sval pažní, natahovač </a:t>
            </a:r>
            <a:r>
              <a:rPr lang="cs-CZ" dirty="0"/>
              <a:t>- trojhlavý sval pažní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u="sng" dirty="0" smtClean="0"/>
          </a:p>
        </p:txBody>
      </p:sp>
    </p:spTree>
    <p:extLst>
      <p:ext uri="{BB962C8B-B14F-4D97-AF65-F5344CB8AC3E}">
        <p14:creationId xmlns:p14="http://schemas.microsoft.com/office/powerpoint/2010/main" val="333366270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Svalová soustava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762000" y="1277938"/>
            <a:ext cx="8642350" cy="48006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dirty="0" smtClean="0"/>
              <a:t>                                                  </a:t>
            </a:r>
            <a:r>
              <a:rPr lang="cs-CZ" altLang="cs-CZ" b="1" dirty="0" smtClean="0"/>
              <a:t>Žvýkací svaly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cs-CZ" altLang="cs-CZ" dirty="0" smtClean="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dirty="0" smtClean="0"/>
              <a:t>  </a:t>
            </a:r>
            <a:r>
              <a:rPr lang="cs-CZ" altLang="cs-CZ" b="1" dirty="0" smtClean="0"/>
              <a:t>Dvojhlavý a trojhlavý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b="1" dirty="0" smtClean="0"/>
              <a:t>  sval pažní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cs-CZ" altLang="cs-CZ" dirty="0" smtClean="0"/>
          </a:p>
        </p:txBody>
      </p:sp>
      <p:pic>
        <p:nvPicPr>
          <p:cNvPr id="18436" name="Picture 2" descr="http://s3.hubimg.com/u/1928614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27438"/>
            <a:ext cx="288131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www.helago-cz.cz/public/content-images/cz/product/177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2420938"/>
            <a:ext cx="3486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98072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6858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Správný vývoj svalstva 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435100" y="1752600"/>
            <a:ext cx="7499350" cy="16002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Správnému vývoji svalstva napomáhá pestrá strava a prospívá mu tělesná práce a sport.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Při tělesné práci a sportu můžeme činnost svalů pozorovat nejlépe</a:t>
            </a:r>
            <a:r>
              <a:rPr lang="cs-CZ" sz="2000" dirty="0" smtClean="0"/>
              <a:t>.</a:t>
            </a:r>
          </a:p>
        </p:txBody>
      </p:sp>
      <p:pic>
        <p:nvPicPr>
          <p:cNvPr id="7170" name="Picture 2" descr="E:\Projekt Slušovice\Svalová soustava\600px-Rueda_de_los_alimen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390900"/>
            <a:ext cx="3086100" cy="3086100"/>
          </a:xfrm>
          <a:prstGeom prst="rect">
            <a:avLst/>
          </a:prstGeom>
          <a:noFill/>
        </p:spPr>
      </p:pic>
      <p:pic>
        <p:nvPicPr>
          <p:cNvPr id="7171" name="Picture 3" descr="E:\Projekt Slušovice\Svalová soustava\Youth-soccer-indi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728" y="3944112"/>
            <a:ext cx="3791872" cy="215188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2860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435100" y="1231366"/>
            <a:ext cx="7499350" cy="23622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Nejpracovitější</a:t>
            </a:r>
            <a:r>
              <a:rPr lang="cs-CZ" sz="2000" dirty="0" smtClean="0"/>
              <a:t> jsou svaly, které hýbají očima. Každý den se stáhnou a uvolní více než 100 000krát.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Nejpohyblivější</a:t>
            </a:r>
            <a:r>
              <a:rPr lang="cs-CZ" sz="2000" dirty="0" smtClean="0"/>
              <a:t> sval je jazyk. </a:t>
            </a:r>
          </a:p>
          <a:p>
            <a:pPr eaLnBrk="1" hangingPunct="1">
              <a:defRPr/>
            </a:pPr>
            <a:r>
              <a:rPr lang="cs-CZ" sz="2000" dirty="0"/>
              <a:t>Při chůzi používáme více než 200 druhů svalů.</a:t>
            </a:r>
          </a:p>
          <a:p>
            <a:pPr eaLnBrk="1" hangingPunct="1">
              <a:defRPr/>
            </a:pPr>
            <a:r>
              <a:rPr lang="cs-CZ" sz="2000" dirty="0"/>
              <a:t>Na úsměv je potřeba 17 druhů svalů, na zamračení 43</a:t>
            </a:r>
            <a:r>
              <a:rPr lang="cs-CZ" sz="2000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Nejmenší</a:t>
            </a:r>
            <a:r>
              <a:rPr lang="cs-CZ" sz="2000" dirty="0" smtClean="0"/>
              <a:t> sval je sval třmínkový (pohybuje kůstkami v uchu).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Nejmohutnější</a:t>
            </a:r>
            <a:r>
              <a:rPr lang="cs-CZ" sz="2000" dirty="0" smtClean="0"/>
              <a:t> sval je velký sval hýžďový.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Nejdelší</a:t>
            </a:r>
            <a:r>
              <a:rPr lang="cs-CZ" sz="2000" dirty="0" smtClean="0"/>
              <a:t> sval je sval krejčovský (najdeme ho na stehně).</a:t>
            </a:r>
          </a:p>
        </p:txBody>
      </p:sp>
      <p:pic>
        <p:nvPicPr>
          <p:cNvPr id="8194" name="Picture 2" descr="E:\Projekt Slušovice\Svalová soustava\Gluteus_maximu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1" y="4269011"/>
            <a:ext cx="2200275" cy="2286560"/>
          </a:xfrm>
          <a:prstGeom prst="rect">
            <a:avLst/>
          </a:prstGeom>
          <a:noFill/>
        </p:spPr>
      </p:pic>
      <p:pic>
        <p:nvPicPr>
          <p:cNvPr id="8195" name="Picture 3" descr="E:\Projekt Slušovice\Svalová soustava\Tongue.ag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350" y="4593232"/>
            <a:ext cx="1981200" cy="2264768"/>
          </a:xfrm>
          <a:prstGeom prst="rect">
            <a:avLst/>
          </a:prstGeom>
          <a:noFill/>
        </p:spPr>
      </p:pic>
      <p:pic>
        <p:nvPicPr>
          <p:cNvPr id="8197" name="Picture 5" descr="E:\Projekt Slušovice\Svalová soustava\Kopie - Sartorius.png"/>
          <p:cNvPicPr>
            <a:picLocks noChangeAspect="1" noChangeArrowheads="1"/>
          </p:cNvPicPr>
          <p:nvPr/>
        </p:nvPicPr>
        <p:blipFill>
          <a:blip r:embed="rId5"/>
          <a:srcRect r="53294"/>
          <a:stretch>
            <a:fillRect/>
          </a:stretch>
        </p:blipFill>
        <p:spPr bwMode="auto">
          <a:xfrm>
            <a:off x="7943850" y="3688318"/>
            <a:ext cx="990600" cy="264795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343399" y="6488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velký hýžďový sval</a:t>
            </a:r>
            <a:endParaRPr lang="cs-CZ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15162" y="63524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n-lt"/>
              </a:rPr>
              <a:t>krejčovský sval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dirty="0" smtClean="0"/>
              <a:t>Síla – člověk využívá sílu</a:t>
            </a:r>
            <a:endParaRPr lang="cs-CZ" sz="4000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219200" y="1143000"/>
            <a:ext cx="7467600" cy="44958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Sílu člověka vyvíjejí lidské svaly.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b="1" dirty="0" smtClean="0"/>
              <a:t>Síla</a:t>
            </a:r>
            <a:r>
              <a:rPr lang="cs-CZ" sz="2000" dirty="0" smtClean="0"/>
              <a:t> způsobuje pohyb a otáčení těles, ale také změnu jejich tvaru  (tzn. promáčknutí, poškození, zničení).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Velikost síly můžeme změřit. Používáme k tomu </a:t>
            </a:r>
            <a:r>
              <a:rPr lang="cs-CZ" sz="2000" b="1" dirty="0" smtClean="0"/>
              <a:t>siloměr</a:t>
            </a:r>
            <a:r>
              <a:rPr lang="cs-CZ" sz="2000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Jednotkou síly je </a:t>
            </a:r>
            <a:r>
              <a:rPr lang="cs-CZ" sz="2000" b="1" dirty="0" smtClean="0"/>
              <a:t>1 newton </a:t>
            </a:r>
            <a:r>
              <a:rPr lang="cs-CZ" sz="2000" dirty="0" smtClean="0"/>
              <a:t>(1N) </a:t>
            </a:r>
            <a:r>
              <a:rPr lang="en-US" sz="2000" dirty="0" smtClean="0"/>
              <a:t>[</a:t>
            </a:r>
            <a:r>
              <a:rPr lang="cs-CZ" sz="2000" dirty="0" err="1" smtClean="0"/>
              <a:t>ňú</a:t>
            </a:r>
            <a:r>
              <a:rPr lang="en-US" sz="2000" dirty="0" err="1" smtClean="0"/>
              <a:t>tn</a:t>
            </a:r>
            <a:r>
              <a:rPr lang="en-US" sz="2000" dirty="0" smtClean="0"/>
              <a:t>]</a:t>
            </a:r>
            <a:r>
              <a:rPr lang="cs-CZ" sz="2000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Název jednotky síly je na počest anglického přírodovědce </a:t>
            </a:r>
            <a:r>
              <a:rPr lang="cs-CZ" sz="2000" b="1" dirty="0" err="1" smtClean="0"/>
              <a:t>Isaaca</a:t>
            </a:r>
            <a:r>
              <a:rPr lang="cs-CZ" sz="2000" b="1" dirty="0" smtClean="0"/>
              <a:t> Newtona</a:t>
            </a:r>
            <a:r>
              <a:rPr lang="cs-CZ" sz="2000" dirty="0" smtClean="0"/>
              <a:t>.</a:t>
            </a:r>
          </a:p>
        </p:txBody>
      </p:sp>
      <p:pic>
        <p:nvPicPr>
          <p:cNvPr id="9218" name="Picture 2" descr="E:\Projekt Slušovice\Svalová soustava\Siloměr_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264" y="3505200"/>
            <a:ext cx="639536" cy="3133725"/>
          </a:xfrm>
          <a:prstGeom prst="rect">
            <a:avLst/>
          </a:prstGeom>
          <a:noFill/>
        </p:spPr>
      </p:pic>
      <p:pic>
        <p:nvPicPr>
          <p:cNvPr id="9220" name="Picture 4" descr="E:\Projekt Slušovice\Svalová soustava\GodfreyKneller-IsaacNewton-1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2501" y="3505200"/>
            <a:ext cx="2326699" cy="3195638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371600" y="152400"/>
            <a:ext cx="7499350" cy="48006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b="1" dirty="0" smtClean="0"/>
              <a:t>Otázky: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dirty="0" smtClean="0"/>
              <a:t>1.Kolik svalů je v lidském těle?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dirty="0" smtClean="0"/>
              <a:t>2.Do kolika skupin dělíme svaly v lidském těle, co o nich víš?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dirty="0" smtClean="0"/>
              <a:t>3.Jak pracují svaly?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dirty="0" smtClean="0"/>
              <a:t>4.Ukaž na sobě, kde se nachází krejčovský sval.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dirty="0" smtClean="0"/>
              <a:t>5.Jak udržujeme svaly v dobré kondici?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b="1" dirty="0" smtClean="0"/>
              <a:t>Otázka pro bystré hlavičky: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dirty="0" smtClean="0"/>
              <a:t>Který je nejsilnější sval v lidském těle?</a:t>
            </a:r>
          </a:p>
        </p:txBody>
      </p:sp>
    </p:spTree>
    <p:extLst>
      <p:ext uri="{BB962C8B-B14F-4D97-AF65-F5344CB8AC3E}">
        <p14:creationId xmlns:p14="http://schemas.microsoft.com/office/powerpoint/2010/main" val="403220148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990600" y="-23092"/>
            <a:ext cx="8001000" cy="6728691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cs-CZ" altLang="cs-CZ" sz="1800" b="1" dirty="0" smtClean="0"/>
              <a:t>Zápis: </a:t>
            </a:r>
            <a:r>
              <a:rPr lang="cs-CZ" altLang="cs-CZ" sz="1800" b="1" u="sng" dirty="0" smtClean="0"/>
              <a:t>Svalová soustava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dirty="0" smtClean="0"/>
              <a:t>-v lidském těle je okolo 650 svalů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dirty="0" smtClean="0"/>
              <a:t>-svaly umožňují pohyb a činnost vnitřních orgánů a srdce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dirty="0" smtClean="0"/>
              <a:t>-tři druhy svalů: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dirty="0" smtClean="0"/>
              <a:t> </a:t>
            </a:r>
            <a:r>
              <a:rPr lang="cs-CZ" altLang="cs-CZ" sz="1800" b="1" dirty="0" smtClean="0"/>
              <a:t>1.Příčně pruhované svalstvo(kosterní)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b="1" dirty="0" smtClean="0"/>
              <a:t>  </a:t>
            </a:r>
            <a:r>
              <a:rPr lang="cs-CZ" altLang="cs-CZ" sz="1800" dirty="0" smtClean="0"/>
              <a:t>-můžeme ho ovládat vůlí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dirty="0" smtClean="0"/>
              <a:t>  -brzy se unaví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dirty="0" smtClean="0"/>
              <a:t>  -umožňuje například pohyb, měnit výrazy obličeje, psát, pracovat…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dirty="0" smtClean="0"/>
              <a:t> </a:t>
            </a:r>
            <a:r>
              <a:rPr lang="cs-CZ" altLang="cs-CZ" sz="1800" b="1" dirty="0" smtClean="0"/>
              <a:t>2.Hladké svalstvo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dirty="0" smtClean="0"/>
              <a:t> -nemůžeme ho ovládat vůlí</a:t>
            </a:r>
            <a:br>
              <a:rPr lang="cs-CZ" altLang="cs-CZ" sz="1800" dirty="0" smtClean="0"/>
            </a:br>
            <a:r>
              <a:rPr lang="cs-CZ" altLang="cs-CZ" sz="1800" dirty="0" smtClean="0"/>
              <a:t> -pracuje pomalu a vytrvale</a:t>
            </a:r>
            <a:br>
              <a:rPr lang="cs-CZ" altLang="cs-CZ" sz="1800" dirty="0" smtClean="0"/>
            </a:br>
            <a:r>
              <a:rPr lang="cs-CZ" altLang="cs-CZ" sz="1800" dirty="0" smtClean="0"/>
              <a:t> -vytváří vnitřní orgány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dirty="0" smtClean="0"/>
              <a:t> -umožňuje stahování a rozšiřování cév nebo práci žaludku při trávení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1800" dirty="0" smtClean="0"/>
              <a:t>  potravy</a:t>
            </a:r>
          </a:p>
          <a:p>
            <a:pPr marL="0" indent="0" eaLnBrk="1" hangingPunct="1">
              <a:buNone/>
              <a:defRPr/>
            </a:pPr>
            <a:r>
              <a:rPr lang="cs-CZ" sz="1800" b="1" dirty="0"/>
              <a:t>3.Srdeční svalstvo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-tvoří srdce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-kombinace hladkého a příčně pruhovaného</a:t>
            </a:r>
            <a:br>
              <a:rPr lang="cs-CZ" sz="1800" dirty="0"/>
            </a:br>
            <a:r>
              <a:rPr lang="cs-CZ" sz="1800" dirty="0"/>
              <a:t> -není ovladatelné vůlí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-pracuje vysoce intenzivně po celou dobu života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cs-CZ" altLang="cs-CZ" sz="2000" dirty="0" smtClean="0"/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cs-CZ" altLang="cs-CZ" sz="2000" dirty="0" smtClean="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2000" dirty="0" smtClean="0"/>
              <a:t>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2000" dirty="0" smtClean="0"/>
              <a:t>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cs-CZ" altLang="cs-CZ" sz="2000" dirty="0" smtClean="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2000" dirty="0" smtClean="0"/>
              <a:t>  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cs-CZ" altLang="cs-CZ" sz="2000" dirty="0" smtClean="0"/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2000" dirty="0" smtClean="0"/>
              <a:t>  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2000" b="1" dirty="0" smtClean="0"/>
              <a:t>  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cs-CZ" altLang="cs-CZ" sz="2000" dirty="0" smtClean="0"/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cs-CZ" altLang="cs-CZ" sz="2000" dirty="0" smtClean="0"/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480135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228600"/>
            <a:ext cx="7499350" cy="48006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sz="2000" b="1" dirty="0" smtClean="0"/>
              <a:t>Nemoci svalové soustavy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sz="2000" dirty="0" smtClean="0"/>
              <a:t>-pro zdravý růst našeho těla je nutná nejen správná výživa, ale i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sz="2000" dirty="0" smtClean="0"/>
              <a:t> pravidelné cvičení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sz="2000" dirty="0" smtClean="0"/>
              <a:t>-nejběžnějším poškozením svalové soustavy je pohmožděný sval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sz="2000" dirty="0" smtClean="0"/>
              <a:t>-závažnějšími problémy jsou svalové křeče či ochrnutí svalů v důsledku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sz="2000" dirty="0"/>
              <a:t> </a:t>
            </a:r>
            <a:r>
              <a:rPr lang="cs-CZ" sz="2000" dirty="0" smtClean="0"/>
              <a:t>úrazů či jiných závažných onemocnění </a:t>
            </a:r>
          </a:p>
          <a:p>
            <a:pPr eaLnBrk="1" hangingPunct="1">
              <a:buFontTx/>
              <a:buChar char="-"/>
              <a:defRPr/>
            </a:pPr>
            <a:endParaRPr lang="cs-CZ" sz="2000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sz="2000" b="1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sz="2000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sz="2000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sz="2000" dirty="0" smtClean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9072866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81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MATYÁŠEK, Jiří, Věra ŠTIKOVÁ a Josef TRNA. </a:t>
            </a:r>
            <a:r>
              <a:rPr lang="cs-CZ" sz="1400" i="1" dirty="0" smtClean="0"/>
              <a:t>Přírodověda 5: člověk a jeho svět</a:t>
            </a:r>
            <a:r>
              <a:rPr lang="cs-CZ" sz="1400" dirty="0" smtClean="0"/>
              <a:t>. [3. </a:t>
            </a:r>
            <a:r>
              <a:rPr lang="cs-CZ" sz="1400" dirty="0" err="1" smtClean="0"/>
              <a:t>vyd</a:t>
            </a:r>
            <a:r>
              <a:rPr lang="cs-CZ" sz="1400" dirty="0" smtClean="0"/>
              <a:t>.]. Brno: Nová škola, 2011, 2 sv. Duhová řada. ISBN 978-80-7289-313-3.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KHOLOVÁ, Helena. </a:t>
            </a:r>
            <a:r>
              <a:rPr lang="cs-CZ" sz="1400" i="1" dirty="0" smtClean="0"/>
              <a:t>Přírodověda pro pátý ročník: Život na Zemi</a:t>
            </a:r>
            <a:r>
              <a:rPr lang="cs-CZ" sz="1400" dirty="0" smtClean="0"/>
              <a:t>. </a:t>
            </a:r>
            <a:r>
              <a:rPr lang="cs-CZ" sz="1400" dirty="0" err="1" smtClean="0"/>
              <a:t>Vyd</a:t>
            </a:r>
            <a:r>
              <a:rPr lang="cs-CZ" sz="1400" dirty="0" smtClean="0"/>
              <a:t>. 1. </a:t>
            </a:r>
            <a:r>
              <a:rPr lang="cs-CZ" sz="1400" dirty="0" err="1" smtClean="0"/>
              <a:t>Všeň</a:t>
            </a:r>
            <a:r>
              <a:rPr lang="cs-CZ" sz="1400" dirty="0" smtClean="0"/>
              <a:t>: Alter, 1997, 63 s. ISBN 80-857-7561-1.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ČECHUROVÁ, Milana, Jana HAVLÍČKOVÁ a Ladislav PODROUŽEK. </a:t>
            </a:r>
            <a:r>
              <a:rPr lang="cs-CZ" sz="1400" i="1" dirty="0" smtClean="0"/>
              <a:t>Přírodověda 5 pro 5. ročník základní školy</a:t>
            </a:r>
            <a:r>
              <a:rPr lang="cs-CZ" sz="1400" dirty="0" smtClean="0"/>
              <a:t>.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SPN - pedagogické nakladatelství, 2011, 111 s. Člověk a jeho svět. ISBN 978-807-2354-689.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SMITH, Tony. </a:t>
            </a:r>
            <a:r>
              <a:rPr lang="cs-CZ" sz="1400" i="1" dirty="0" smtClean="0"/>
              <a:t>Lidské tělo: Ilustrovaný průvodce jeho stavbou, funkcí a některými poruchami</a:t>
            </a:r>
            <a:r>
              <a:rPr lang="cs-CZ" sz="1400" dirty="0" smtClean="0"/>
              <a:t>. 4. </a:t>
            </a:r>
            <a:r>
              <a:rPr lang="cs-CZ" sz="1400" dirty="0" err="1" smtClean="0"/>
              <a:t>vyd</a:t>
            </a:r>
            <a:r>
              <a:rPr lang="cs-CZ" sz="1400" dirty="0" smtClean="0"/>
              <a:t>. Praha: Fortuna </a:t>
            </a:r>
            <a:r>
              <a:rPr lang="cs-CZ" sz="1400" dirty="0" err="1" smtClean="0"/>
              <a:t>Print</a:t>
            </a:r>
            <a:r>
              <a:rPr lang="cs-CZ" sz="1400" dirty="0" smtClean="0"/>
              <a:t>, 2005, 240 s. ISBN 80-732-1155-6.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Flickr</a:t>
            </a:r>
            <a:r>
              <a:rPr lang="cs-CZ" sz="1400" dirty="0" smtClean="0"/>
              <a:t> </a:t>
            </a:r>
            <a:r>
              <a:rPr lang="cs-CZ" sz="1400" dirty="0" err="1" smtClean="0"/>
              <a:t>cc</a:t>
            </a:r>
            <a:r>
              <a:rPr lang="cs-CZ" sz="1400" dirty="0" smtClean="0"/>
              <a:t> </a:t>
            </a:r>
            <a:r>
              <a:rPr lang="cs-CZ" sz="1400" dirty="0" err="1" smtClean="0"/>
              <a:t>runner</a:t>
            </a:r>
            <a:r>
              <a:rPr lang="cs-CZ" sz="1400" dirty="0" smtClean="0"/>
              <a:t> </a:t>
            </a:r>
            <a:r>
              <a:rPr lang="cs-CZ" sz="1400" dirty="0" err="1" smtClean="0"/>
              <a:t>wisconsin</a:t>
            </a:r>
            <a:r>
              <a:rPr lang="cs-CZ" sz="1400" dirty="0" smtClean="0"/>
              <a:t> u.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16:27, 16 May 2006 [cit. 2013-07-08]. Dostupné z: </a:t>
            </a:r>
            <a:r>
              <a:rPr lang="cs-CZ" sz="1400" u="sng" dirty="0" smtClean="0">
                <a:hlinkClick r:id="rId3"/>
              </a:rPr>
              <a:t>http://commons.wikimedia.org/wiki/File:Flickr_cc_runner_wisconsin_u.jpg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Human</a:t>
            </a:r>
            <a:r>
              <a:rPr lang="cs-CZ" sz="1400" dirty="0" smtClean="0"/>
              <a:t>-Skeleton.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16:14, 1 </a:t>
            </a:r>
            <a:r>
              <a:rPr lang="cs-CZ" sz="1400" dirty="0" err="1" smtClean="0"/>
              <a:t>April</a:t>
            </a:r>
            <a:r>
              <a:rPr lang="cs-CZ" sz="1400" dirty="0" smtClean="0"/>
              <a:t> 2010 [cit. 2013-07-09]. Dostupné z: </a:t>
            </a:r>
            <a:r>
              <a:rPr lang="cs-CZ" sz="1400" u="sng" dirty="0" smtClean="0">
                <a:hlinkClick r:id="rId4"/>
              </a:rPr>
              <a:t>http://commons.wikimedia.org/wiki/File:Human-Skeleton.jpg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Le</a:t>
            </a:r>
            <a:r>
              <a:rPr lang="cs-CZ" sz="1400" dirty="0" smtClean="0"/>
              <a:t> </a:t>
            </a:r>
            <a:r>
              <a:rPr lang="cs-CZ" sz="1400" dirty="0" err="1" smtClean="0"/>
              <a:t>Parkour</a:t>
            </a:r>
            <a:r>
              <a:rPr lang="cs-CZ" sz="1400" dirty="0" smtClean="0"/>
              <a:t> - </a:t>
            </a:r>
            <a:r>
              <a:rPr lang="cs-CZ" sz="1400" dirty="0" err="1" smtClean="0"/>
              <a:t>Saut</a:t>
            </a:r>
            <a:r>
              <a:rPr lang="cs-CZ" sz="1400" dirty="0" smtClean="0"/>
              <a:t> de </a:t>
            </a:r>
            <a:r>
              <a:rPr lang="cs-CZ" sz="1400" dirty="0" err="1" smtClean="0"/>
              <a:t>Précision.jpg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23:25, 14 </a:t>
            </a:r>
            <a:r>
              <a:rPr lang="cs-CZ" sz="1400" dirty="0" err="1" smtClean="0"/>
              <a:t>December</a:t>
            </a:r>
            <a:r>
              <a:rPr lang="cs-CZ" sz="1400" dirty="0" smtClean="0"/>
              <a:t> 2006 [cit. 2013-07-09]. Dostupné z: </a:t>
            </a:r>
            <a:r>
              <a:rPr lang="cs-CZ" sz="1400" u="sng" dirty="0" smtClean="0">
                <a:hlinkClick r:id="rId5"/>
              </a:rPr>
              <a:t>http://commons.wikimedia.org/wiki/File:Le_Parkour_-_Saut_de_Pr%C3%A9cision.jpg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Eye</a:t>
            </a:r>
            <a:r>
              <a:rPr lang="cs-CZ" sz="1400" dirty="0" smtClean="0"/>
              <a:t> iris.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18:21, 30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2005 [cit. 2013-07-09]. Dostupné z: </a:t>
            </a:r>
            <a:r>
              <a:rPr lang="cs-CZ" sz="1400" u="sng" dirty="0" smtClean="0">
                <a:hlinkClick r:id="rId6"/>
              </a:rPr>
              <a:t>http://commons.wikimedia.org/wiki/File:Eye_iris.jpg</a:t>
            </a:r>
            <a:endParaRPr lang="cs-CZ" sz="1400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4114800" y="457200"/>
            <a:ext cx="7924800" cy="38862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Svalová soustava</a:t>
            </a:r>
          </a:p>
        </p:txBody>
      </p:sp>
      <p:pic>
        <p:nvPicPr>
          <p:cNvPr id="8201" name="Picture 9" descr="Ženská kulturistika versus bikiny fitness a můj pohled na ně - TRENOVAN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028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2918"/>
            <a:ext cx="3475087" cy="2602961"/>
          </a:xfrm>
          <a:prstGeom prst="rect">
            <a:avLst/>
          </a:prstGeom>
        </p:spPr>
      </p:pic>
      <p:pic>
        <p:nvPicPr>
          <p:cNvPr id="10242" name="Picture 2" descr="Těžký život baculek: Jaké to doopravdy je být tlustou holkou? | Koule.cz -  Lifestyle v kostce. Nebo spíš v kouli? :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13" y="4474082"/>
            <a:ext cx="3420650" cy="18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tn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962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95400" y="990600"/>
            <a:ext cx="7620000" cy="57150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Blood</a:t>
            </a:r>
            <a:r>
              <a:rPr lang="cs-CZ" sz="1400" dirty="0" smtClean="0"/>
              <a:t> drop.</a:t>
            </a:r>
            <a:r>
              <a:rPr lang="cs-CZ" sz="1400" dirty="0" err="1" smtClean="0"/>
              <a:t>svg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3. 10. 2011, 14:24 [cit. 2013-01-18]. Dostupné z: </a:t>
            </a:r>
            <a:r>
              <a:rPr lang="cs-CZ" sz="1400" u="sng" dirty="0" smtClean="0">
                <a:hlinkClick r:id="rId3"/>
              </a:rPr>
              <a:t>http://commons.wikimedia.org/wiki/File:Blood_drop.svg?uselang=cs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Gray409.png.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2013-07-09]. Dostupné z: </a:t>
            </a:r>
            <a:r>
              <a:rPr lang="cs-CZ" sz="1400" u="sng" dirty="0" smtClean="0">
                <a:hlinkClick r:id="rId4"/>
              </a:rPr>
              <a:t>http://commons.wikimedia.org/wiki/File:Gray409.png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Head</a:t>
            </a:r>
            <a:r>
              <a:rPr lang="cs-CZ" sz="1400" dirty="0" smtClean="0"/>
              <a:t> </a:t>
            </a:r>
            <a:r>
              <a:rPr lang="cs-CZ" sz="1400" dirty="0" err="1" smtClean="0"/>
              <a:t>lateral</a:t>
            </a:r>
            <a:r>
              <a:rPr lang="cs-CZ" sz="1400" dirty="0" smtClean="0"/>
              <a:t> </a:t>
            </a:r>
            <a:r>
              <a:rPr lang="cs-CZ" sz="1400" dirty="0" err="1" smtClean="0"/>
              <a:t>sagittal</a:t>
            </a:r>
            <a:r>
              <a:rPr lang="cs-CZ" sz="1400" dirty="0" smtClean="0"/>
              <a:t> </a:t>
            </a:r>
            <a:r>
              <a:rPr lang="cs-CZ" sz="1400" dirty="0" err="1" smtClean="0"/>
              <a:t>brain.jpg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05:46, 23 May 2012 [cit. 2013-07-08]. Dostupné z: </a:t>
            </a:r>
            <a:r>
              <a:rPr lang="cs-CZ" sz="1400" u="sng" dirty="0" smtClean="0">
                <a:hlinkClick r:id="rId5"/>
              </a:rPr>
              <a:t>http://commons.wikimedia.org/wiki/File:Head_lateral_sagittal_brain.jpg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Stomach.png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05:01, 19 </a:t>
            </a:r>
            <a:r>
              <a:rPr lang="cs-CZ" sz="1400" dirty="0" err="1" smtClean="0"/>
              <a:t>September</a:t>
            </a:r>
            <a:r>
              <a:rPr lang="cs-CZ" sz="1400" dirty="0" smtClean="0"/>
              <a:t> 2010 [cit. 2013-07-08]. Dostupné z: </a:t>
            </a:r>
            <a:r>
              <a:rPr lang="cs-CZ" sz="1400" u="sng" dirty="0" smtClean="0">
                <a:hlinkClick r:id="rId6"/>
              </a:rPr>
              <a:t>http://commons.wikimedia.org/wiki/File:Stomach.png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Heart</a:t>
            </a:r>
            <a:r>
              <a:rPr lang="cs-CZ" sz="1400" dirty="0" smtClean="0"/>
              <a:t> </a:t>
            </a:r>
            <a:r>
              <a:rPr lang="cs-CZ" sz="1400" dirty="0" err="1" smtClean="0"/>
              <a:t>frontally</a:t>
            </a:r>
            <a:r>
              <a:rPr lang="cs-CZ" sz="1400" dirty="0" smtClean="0"/>
              <a:t> </a:t>
            </a:r>
            <a:r>
              <a:rPr lang="cs-CZ" sz="1400" dirty="0" err="1" smtClean="0"/>
              <a:t>PDA.jpg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17:06, 18 </a:t>
            </a:r>
            <a:r>
              <a:rPr lang="cs-CZ" sz="1400" dirty="0" err="1" smtClean="0"/>
              <a:t>February</a:t>
            </a:r>
            <a:r>
              <a:rPr lang="cs-CZ" sz="1400" dirty="0" smtClean="0"/>
              <a:t> 2006 [cit. 2013-01-10]. Dostupné z: </a:t>
            </a:r>
            <a:r>
              <a:rPr lang="cs-CZ" sz="1400" u="sng" dirty="0" smtClean="0">
                <a:hlinkClick r:id="rId7"/>
              </a:rPr>
              <a:t>http://commons.wikimedia.org/wiki/File:Heart_frontally_PDA.jpg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Rueda</a:t>
            </a:r>
            <a:r>
              <a:rPr lang="cs-CZ" sz="1400" dirty="0" smtClean="0"/>
              <a:t> de los </a:t>
            </a:r>
            <a:r>
              <a:rPr lang="cs-CZ" sz="1400" dirty="0" err="1" smtClean="0"/>
              <a:t>alimentos.jpg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11:56, 9 June 2007 [cit. 2013-07-09]. Dostupné z: </a:t>
            </a:r>
            <a:r>
              <a:rPr lang="cs-CZ" sz="1400" u="sng" dirty="0" smtClean="0">
                <a:hlinkClick r:id="rId8"/>
              </a:rPr>
              <a:t>http://commons.wikimedia.org/wiki/File:Rueda_de_los_alimentos.jpg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Youth</a:t>
            </a:r>
            <a:r>
              <a:rPr lang="cs-CZ" sz="1400" dirty="0" smtClean="0"/>
              <a:t>-</a:t>
            </a:r>
            <a:r>
              <a:rPr lang="cs-CZ" sz="1400" dirty="0" err="1" smtClean="0"/>
              <a:t>soccer</a:t>
            </a:r>
            <a:r>
              <a:rPr lang="cs-CZ" sz="1400" dirty="0" smtClean="0"/>
              <a:t>-</a:t>
            </a:r>
            <a:r>
              <a:rPr lang="cs-CZ" sz="1400" dirty="0" err="1" smtClean="0"/>
              <a:t>indiana.jpg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22:52, 13 </a:t>
            </a:r>
            <a:r>
              <a:rPr lang="cs-CZ" sz="1400" dirty="0" err="1" smtClean="0"/>
              <a:t>January</a:t>
            </a:r>
            <a:r>
              <a:rPr lang="cs-CZ" sz="1400" dirty="0" smtClean="0"/>
              <a:t> 2006 [cit. 2013-07-08]. Dostupné z: </a:t>
            </a:r>
            <a:r>
              <a:rPr lang="cs-CZ" sz="1400" u="sng" dirty="0" smtClean="0">
                <a:hlinkClick r:id="rId9"/>
              </a:rPr>
              <a:t>http://commons.wikimedia.org/wiki/File:Youth-soccer-indiana.jpg</a:t>
            </a: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Tongue.agr.jpg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21:29, 3 August 2005 [cit. 2013-07-08]. Dostupné z: </a:t>
            </a:r>
            <a:r>
              <a:rPr lang="cs-CZ" sz="1400" u="sng" dirty="0" smtClean="0">
                <a:hlinkClick r:id="rId10"/>
              </a:rPr>
              <a:t>http://commons.wikimedia.org/wiki/File:Tongue.agr.jpg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295400" y="1066800"/>
            <a:ext cx="7620000" cy="5562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Gluteus</a:t>
            </a:r>
            <a:r>
              <a:rPr lang="cs-CZ" sz="1400" dirty="0" smtClean="0"/>
              <a:t> </a:t>
            </a:r>
            <a:r>
              <a:rPr lang="cs-CZ" sz="1400" dirty="0" err="1" smtClean="0"/>
              <a:t>maximus.png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00:22, 25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2005 [cit. 2013-07-08]. Dostupné z: </a:t>
            </a:r>
            <a:r>
              <a:rPr lang="cs-CZ" sz="1400" u="sng" dirty="0" smtClean="0">
                <a:hlinkClick r:id="rId3"/>
              </a:rPr>
              <a:t>http://commons.wikimedia.org/wiki/File:Gluteus_maximus.png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Sartorius.png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15:44, 29 </a:t>
            </a:r>
            <a:r>
              <a:rPr lang="cs-CZ" sz="1400" dirty="0" err="1" smtClean="0"/>
              <a:t>July</a:t>
            </a:r>
            <a:r>
              <a:rPr lang="cs-CZ" sz="1400" dirty="0" smtClean="0"/>
              <a:t> 2007 [cit. 2013-07-08]. Dostupné z: </a:t>
            </a:r>
            <a:r>
              <a:rPr lang="cs-CZ" sz="1400" u="sng" dirty="0" smtClean="0">
                <a:hlinkClick r:id="rId4"/>
              </a:rPr>
              <a:t>http://commons.wikimedia.org/wiki/File:Sartorius.png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Siloměr 25.png.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19:11, 22 </a:t>
            </a:r>
            <a:r>
              <a:rPr lang="cs-CZ" sz="1400" dirty="0" err="1" smtClean="0"/>
              <a:t>November</a:t>
            </a:r>
            <a:r>
              <a:rPr lang="cs-CZ" sz="1400" dirty="0" smtClean="0"/>
              <a:t> 2008 [cit. 2013-07-08]. Dostupné z: </a:t>
            </a:r>
            <a:r>
              <a:rPr lang="cs-CZ" sz="1400" u="sng" dirty="0" smtClean="0">
                <a:hlinkClick r:id="rId5"/>
              </a:rPr>
              <a:t>http://commons.wikimedia.org/wiki/File:Silom%C4%9Br_25.png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err="1" smtClean="0"/>
              <a:t>GodfreyKneller</a:t>
            </a:r>
            <a:r>
              <a:rPr lang="cs-CZ" sz="1400" dirty="0" smtClean="0"/>
              <a:t>-</a:t>
            </a:r>
            <a:r>
              <a:rPr lang="cs-CZ" sz="1400" dirty="0" err="1" smtClean="0"/>
              <a:t>IsaacNewton</a:t>
            </a:r>
            <a:r>
              <a:rPr lang="cs-CZ" sz="1400" dirty="0" smtClean="0"/>
              <a:t>-1689.jpg.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18:22, 9 June 2009 [cit. 2013-07-08]. Dostupné z: </a:t>
            </a:r>
            <a:r>
              <a:rPr lang="cs-CZ" sz="1400" u="sng" dirty="0" smtClean="0">
                <a:hlinkClick r:id="rId6"/>
              </a:rPr>
              <a:t>http://commons.wikimedia.org/wiki/File:GodfreyKneller-IsaacNewton-1689.jpg</a:t>
            </a:r>
            <a:endParaRPr lang="cs-CZ" sz="14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1400" dirty="0" smtClean="0"/>
              <a:t>Ostatní obrázky: </a:t>
            </a:r>
            <a:br>
              <a:rPr lang="cs-CZ" sz="1400" dirty="0" smtClean="0"/>
            </a:br>
            <a:r>
              <a:rPr lang="cs-CZ" sz="1400" dirty="0" smtClean="0"/>
              <a:t>Zdroj: </a:t>
            </a:r>
            <a:r>
              <a:rPr lang="cs-CZ" sz="1400" u="sng" dirty="0" smtClean="0">
                <a:hlinkClick r:id="rId7"/>
              </a:rPr>
              <a:t>www.office.</a:t>
            </a:r>
            <a:r>
              <a:rPr lang="cs-CZ" sz="1400" u="sng" dirty="0" err="1" smtClean="0">
                <a:hlinkClick r:id="rId7"/>
              </a:rPr>
              <a:t>microsoft.com</a:t>
            </a:r>
            <a:r>
              <a:rPr lang="cs-CZ" sz="1400" dirty="0" smtClean="0"/>
              <a:t> (Kolekce Klipart Microsoft Office)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u="sng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400" dirty="0" smtClean="0"/>
          </a:p>
        </p:txBody>
      </p:sp>
      <p:pic>
        <p:nvPicPr>
          <p:cNvPr id="22532" name="Picture 8" descr="OPVK_hor_zakladni_logolink_RGB_c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6755" y="-152400"/>
            <a:ext cx="382270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Svalová soustava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1371600" y="990600"/>
            <a:ext cx="7562850" cy="23622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Svalová soustava je tvořena </a:t>
            </a:r>
            <a:r>
              <a:rPr lang="cs-CZ" sz="2200" b="1" dirty="0" smtClean="0"/>
              <a:t>svaly</a:t>
            </a:r>
            <a:r>
              <a:rPr lang="cs-CZ" sz="2200" dirty="0" smtClean="0"/>
              <a:t>.</a:t>
            </a:r>
          </a:p>
          <a:p>
            <a:pPr eaLnBrk="1" hangingPunct="1"/>
            <a:r>
              <a:rPr lang="cs-CZ" altLang="cs-CZ" sz="2400" dirty="0"/>
              <a:t>Jedním ze základních projevů života je pohyb.</a:t>
            </a:r>
          </a:p>
          <a:p>
            <a:pPr eaLnBrk="1" hangingPunct="1"/>
            <a:r>
              <a:rPr lang="cs-CZ" altLang="cs-CZ" sz="2400" dirty="0"/>
              <a:t>U člověka ho zajišťují svaly. </a:t>
            </a:r>
            <a:endParaRPr lang="cs-CZ" sz="22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Většina svalů se upíná na kostru.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Svaly společně s kostrou </a:t>
            </a:r>
            <a:r>
              <a:rPr lang="cs-CZ" sz="2200" b="1" dirty="0" smtClean="0"/>
              <a:t>umožňují pohyb </a:t>
            </a:r>
            <a:r>
              <a:rPr lang="cs-CZ" sz="2200" dirty="0" smtClean="0"/>
              <a:t>celého těla i jeho jednotlivých částí.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200" dirty="0" smtClean="0"/>
              <a:t>Při pohybu se svaly zkracují, nebo natahují, a tím pohybují kostrou. Ke kostře jsou připojeny šlachami.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cs-CZ" sz="2200" dirty="0" smtClean="0"/>
          </a:p>
        </p:txBody>
      </p:sp>
      <p:pic>
        <p:nvPicPr>
          <p:cNvPr id="1026" name="Picture 2" descr="E:\Projekt Slušovice\Svalová soustava\Flickr_cc_runner_wisconsin_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519" y="4495800"/>
            <a:ext cx="3081886" cy="2057400"/>
          </a:xfrm>
          <a:prstGeom prst="rect">
            <a:avLst/>
          </a:prstGeom>
          <a:noFill/>
        </p:spPr>
      </p:pic>
      <p:pic>
        <p:nvPicPr>
          <p:cNvPr id="3074" name="Picture 2" descr="E:\Projekt Slušovice\Svalová soustava\800px-Le_Parkour_-_Saut_de_Préci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4196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E:\Projekt Slušovice\Oběhová soustava\z cliartu\MH900439272.JPG"/>
          <p:cNvPicPr>
            <a:picLocks noChangeAspect="1" noChangeArrowheads="1"/>
          </p:cNvPicPr>
          <p:nvPr/>
        </p:nvPicPr>
        <p:blipFill>
          <a:blip r:embed="rId2"/>
          <a:srcRect t="9005" b="11374"/>
          <a:stretch>
            <a:fillRect/>
          </a:stretch>
        </p:blipFill>
        <p:spPr bwMode="auto">
          <a:xfrm>
            <a:off x="2590800" y="5029200"/>
            <a:ext cx="2009775" cy="1600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457200"/>
            <a:ext cx="749935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Svaly umožňují pohyb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371600"/>
            <a:ext cx="7499350" cy="1752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Svaly umožňují pohyby těla – od mrknutí oka až po skákání.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Na svalech závisí i trávení potravy a oběh krve.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V lidském těle je asi 650 svalů.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I při nepatrném pohybu (zvedání ruky) jsou zapojeny do činnosti desítky svalů.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cs-CZ" sz="1800" dirty="0" smtClean="0"/>
          </a:p>
        </p:txBody>
      </p:sp>
      <p:pic>
        <p:nvPicPr>
          <p:cNvPr id="4098" name="Picture 2" descr="E:\Projekt Slušovice\Svalová soustava\Eye_i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359448"/>
            <a:ext cx="2354854" cy="1574502"/>
          </a:xfrm>
          <a:prstGeom prst="rect">
            <a:avLst/>
          </a:prstGeom>
          <a:noFill/>
        </p:spPr>
      </p:pic>
      <p:pic>
        <p:nvPicPr>
          <p:cNvPr id="4099" name="Picture 3" descr="E:\Projekt Slušovice\Svalová soustava\800px-Le_Parkour_-_Saut_de_Préci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352800"/>
            <a:ext cx="2133600" cy="1600200"/>
          </a:xfrm>
          <a:prstGeom prst="rect">
            <a:avLst/>
          </a:prstGeom>
          <a:noFill/>
        </p:spPr>
      </p:pic>
      <p:pic>
        <p:nvPicPr>
          <p:cNvPr id="4100" name="Picture 4" descr="E:\Projekt Slušovice\Oběhová soustava\367px-Blood_drop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105400"/>
            <a:ext cx="914400" cy="149493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182880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dirty="0"/>
              <a:t>Protože svaly plní v našem těle rozdílné úkoly, existují </a:t>
            </a:r>
            <a:r>
              <a:rPr lang="cs-CZ" altLang="cs-CZ" sz="3600" dirty="0">
                <a:solidFill>
                  <a:srgbClr val="FF0000"/>
                </a:solidFill>
              </a:rPr>
              <a:t>tři skupiny svalů</a:t>
            </a:r>
            <a:r>
              <a:rPr lang="cs-CZ" altLang="cs-CZ" sz="3600" dirty="0" smtClean="0">
                <a:solidFill>
                  <a:srgbClr val="FF0000"/>
                </a:solidFill>
              </a:rPr>
              <a:t>.</a:t>
            </a:r>
            <a:br>
              <a:rPr lang="cs-CZ" altLang="cs-CZ" sz="3600" dirty="0" smtClean="0">
                <a:solidFill>
                  <a:srgbClr val="FF0000"/>
                </a:solidFill>
              </a:rPr>
            </a:br>
            <a:r>
              <a:rPr lang="cs-CZ" altLang="cs-CZ" sz="3600" dirty="0" smtClean="0">
                <a:solidFill>
                  <a:srgbClr val="FF0000"/>
                </a:solidFill>
              </a:rPr>
              <a:t/>
            </a:r>
            <a:br>
              <a:rPr lang="cs-CZ" altLang="cs-CZ" sz="3600" dirty="0" smtClean="0">
                <a:solidFill>
                  <a:srgbClr val="FF0000"/>
                </a:solidFill>
              </a:rPr>
            </a:br>
            <a:r>
              <a:rPr lang="cs-CZ" altLang="cs-CZ" sz="3600" dirty="0" smtClean="0">
                <a:solidFill>
                  <a:srgbClr val="00B050"/>
                </a:solidFill>
              </a:rPr>
              <a:t>1. Příčně pruhované svalstvo – kosterní</a:t>
            </a:r>
            <a:br>
              <a:rPr lang="cs-CZ" altLang="cs-CZ" sz="3600" dirty="0" smtClean="0">
                <a:solidFill>
                  <a:srgbClr val="00B050"/>
                </a:solidFill>
              </a:rPr>
            </a:br>
            <a:r>
              <a:rPr lang="cs-CZ" altLang="cs-CZ" sz="3600" dirty="0" smtClean="0">
                <a:solidFill>
                  <a:srgbClr val="00B050"/>
                </a:solidFill>
              </a:rPr>
              <a:t>2. Hladké svalstvo – orgány</a:t>
            </a:r>
            <a:br>
              <a:rPr lang="cs-CZ" altLang="cs-CZ" sz="3600" dirty="0" smtClean="0">
                <a:solidFill>
                  <a:srgbClr val="00B050"/>
                </a:solidFill>
              </a:rPr>
            </a:br>
            <a:r>
              <a:rPr lang="cs-CZ" altLang="cs-CZ" sz="3600" dirty="0" smtClean="0">
                <a:solidFill>
                  <a:srgbClr val="00B050"/>
                </a:solidFill>
              </a:rPr>
              <a:t>3. srdeční svalovina – kombinace hladké a příčně pruhované</a:t>
            </a: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263869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Svalová soustava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990600" y="1219200"/>
            <a:ext cx="8229600" cy="55626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Skupiny svalů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b="1" dirty="0" smtClean="0"/>
              <a:t>1.Příčně pruhované svalstvo(kosterní)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můžeme ho ovládat vůlí</a:t>
            </a:r>
          </a:p>
          <a:p>
            <a:pPr eaLnBrk="1" hangingPunct="1">
              <a:defRPr/>
            </a:pPr>
            <a:r>
              <a:rPr lang="cs-CZ" dirty="0" smtClean="0"/>
              <a:t>účastní se rychlých pohybů s velkou silou</a:t>
            </a:r>
          </a:p>
          <a:p>
            <a:pPr eaLnBrk="1" hangingPunct="1">
              <a:defRPr/>
            </a:pPr>
            <a:r>
              <a:rPr lang="cs-CZ" dirty="0" smtClean="0"/>
              <a:t>brzy se </a:t>
            </a:r>
            <a:r>
              <a:rPr lang="cs-CZ" dirty="0" smtClean="0">
                <a:solidFill>
                  <a:srgbClr val="FF0000"/>
                </a:solidFill>
              </a:rPr>
              <a:t>unaví</a:t>
            </a:r>
          </a:p>
          <a:p>
            <a:pPr eaLnBrk="1" hangingPunct="1">
              <a:defRPr/>
            </a:pPr>
            <a:r>
              <a:rPr lang="cs-CZ" dirty="0" smtClean="0"/>
              <a:t>umožňuje například pohyb, měnit výrazy obličeje, 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dirty="0" smtClean="0"/>
              <a:t>   zadržovat stolici, psát či vykonávat různé druhy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dirty="0" smtClean="0"/>
              <a:t>   manuální práce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b="1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33175302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23150" cy="1143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1. Svaly ovládané vůlí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16764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Velké svaly umožňují nejen těžkou práci, ale i skákání, běhání apod.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Obličejové svaly jsou mnohem menší a jemnější. Umožňují např. pohyb očních víček, úsměv nebo řeč.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000" dirty="0" smtClean="0"/>
              <a:t>Tyto svaly </a:t>
            </a:r>
            <a:r>
              <a:rPr lang="cs-CZ" sz="2000" dirty="0" smtClean="0">
                <a:solidFill>
                  <a:srgbClr val="FF0000"/>
                </a:solidFill>
              </a:rPr>
              <a:t>můžeme ovládat svou vůlí.</a:t>
            </a:r>
            <a:endParaRPr lang="cs-CZ" sz="18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E:\Projekt Slušovice\Svalová soustava\380px-Gray4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97318"/>
            <a:ext cx="2286000" cy="3603458"/>
          </a:xfrm>
          <a:prstGeom prst="rect">
            <a:avLst/>
          </a:prstGeom>
          <a:noFill/>
        </p:spPr>
      </p:pic>
      <p:pic>
        <p:nvPicPr>
          <p:cNvPr id="5123" name="Picture 3" descr="E:\Projekt Slušovice\Svalová soustava\507px-Head_lateral_sagittal_br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37599"/>
            <a:ext cx="3059112" cy="361560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Svalová soustava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b="1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b="1" dirty="0" smtClean="0">
                <a:solidFill>
                  <a:srgbClr val="FF0000"/>
                </a:solidFill>
              </a:rPr>
              <a:t>2.Hladké svalstvo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rgbClr val="FF0000"/>
                </a:solidFill>
              </a:rPr>
              <a:t>nemůžeme ho ovládat vůlí</a:t>
            </a:r>
          </a:p>
          <a:p>
            <a:pPr eaLnBrk="1" hangingPunct="1">
              <a:defRPr/>
            </a:pPr>
            <a:r>
              <a:rPr lang="cs-CZ" dirty="0" smtClean="0"/>
              <a:t>pracuje pomalu a </a:t>
            </a:r>
            <a:r>
              <a:rPr lang="cs-CZ" dirty="0" smtClean="0">
                <a:solidFill>
                  <a:srgbClr val="FF0000"/>
                </a:solidFill>
              </a:rPr>
              <a:t>vytrvale</a:t>
            </a:r>
          </a:p>
          <a:p>
            <a:pPr eaLnBrk="1" hangingPunct="1">
              <a:defRPr/>
            </a:pPr>
            <a:r>
              <a:rPr lang="cs-CZ" dirty="0" smtClean="0"/>
              <a:t>vytváří vnitřní orgány</a:t>
            </a:r>
          </a:p>
          <a:p>
            <a:pPr eaLnBrk="1" hangingPunct="1">
              <a:defRPr/>
            </a:pPr>
            <a:r>
              <a:rPr lang="cs-CZ" dirty="0" smtClean="0"/>
              <a:t>umožňuje stahování a rozšiřování cév nebo práci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cs-CZ" dirty="0" smtClean="0"/>
              <a:t>   žaludku při trávení potravy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dirty="0" smtClean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833441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685800"/>
            <a:ext cx="7499350" cy="1143000"/>
          </a:xfrm>
        </p:spPr>
        <p:txBody>
          <a:bodyPr/>
          <a:lstStyle/>
          <a:p>
            <a:r>
              <a:rPr lang="cs-CZ" dirty="0" smtClean="0"/>
              <a:t>2. Svaly neovládané vůlí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752600"/>
            <a:ext cx="7499350" cy="1371600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100" dirty="0" smtClean="0"/>
              <a:t>Činnost většiny svalů ovládáme svou vůli.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cs-CZ" sz="2100" dirty="0" smtClean="0"/>
              <a:t>Uvnitř těla máme však také svaly, které svou vůlí ovládat nemůžeme, například </a:t>
            </a:r>
            <a:r>
              <a:rPr lang="cs-CZ" sz="2100" b="1" dirty="0" smtClean="0"/>
              <a:t>svaly stěn žaludku </a:t>
            </a:r>
            <a:r>
              <a:rPr lang="cs-CZ" sz="2100" dirty="0" smtClean="0"/>
              <a:t>a </a:t>
            </a:r>
            <a:r>
              <a:rPr lang="cs-CZ" sz="2100" b="1" dirty="0" smtClean="0"/>
              <a:t>srdce</a:t>
            </a:r>
            <a:r>
              <a:rPr lang="cs-CZ" sz="2100" dirty="0" smtClean="0"/>
              <a:t>.</a:t>
            </a:r>
          </a:p>
          <a:p>
            <a:pPr>
              <a:buClr>
                <a:schemeClr val="accent5">
                  <a:lumMod val="75000"/>
                </a:schemeClr>
              </a:buClr>
              <a:buNone/>
            </a:pPr>
            <a:endParaRPr lang="cs-CZ" sz="2000" dirty="0" smtClean="0"/>
          </a:p>
        </p:txBody>
      </p:sp>
      <p:pic>
        <p:nvPicPr>
          <p:cNvPr id="6146" name="Picture 2" descr="E:\Projekt Slušovice\Svalová soustava\Stoma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297730"/>
            <a:ext cx="2971800" cy="2722069"/>
          </a:xfrm>
          <a:prstGeom prst="rect">
            <a:avLst/>
          </a:prstGeom>
          <a:noFill/>
        </p:spPr>
      </p:pic>
      <p:pic>
        <p:nvPicPr>
          <p:cNvPr id="6147" name="Picture 3" descr="E:\Projekt Slušovice\Oběhová soustava\Heart_frontally_P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3200400"/>
            <a:ext cx="2519570" cy="29718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286000" y="61722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žaludek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15000" y="6248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srdce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1481</Words>
  <Application>Microsoft Office PowerPoint</Application>
  <PresentationFormat>Předvádění na obrazovce (4:3)</PresentationFormat>
  <Paragraphs>146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Verdana</vt:lpstr>
      <vt:lpstr>Wingdings 2</vt:lpstr>
      <vt:lpstr>Slunovrat</vt:lpstr>
      <vt:lpstr>Dobrý den osmáci, dnes si společně povíme o svalové soustavě + na konci si udělejte zápis do sešitu  Hezký den   Š.P.</vt:lpstr>
      <vt:lpstr>Svalová soustava</vt:lpstr>
      <vt:lpstr>Svalová soustava</vt:lpstr>
      <vt:lpstr>Svaly umožňují pohyb</vt:lpstr>
      <vt:lpstr>Protože svaly plní v našem těle rozdílné úkoly, existují tři skupiny svalů.  1. Příčně pruhované svalstvo – kosterní 2. Hladké svalstvo – orgány 3. srdeční svalovina – kombinace hladké a příčně pruhované </vt:lpstr>
      <vt:lpstr>Svalová soustava</vt:lpstr>
      <vt:lpstr>1. Svaly ovládané vůlí</vt:lpstr>
      <vt:lpstr>Svalová soustava</vt:lpstr>
      <vt:lpstr>2. Svaly neovládané vůlí</vt:lpstr>
      <vt:lpstr>Svalová soustava</vt:lpstr>
      <vt:lpstr>Svalová soustava</vt:lpstr>
      <vt:lpstr>Svalová soustava</vt:lpstr>
      <vt:lpstr>Správný vývoj svalstva </vt:lpstr>
      <vt:lpstr>Zajímavosti</vt:lpstr>
      <vt:lpstr>Síla – člověk využívá sílu</vt:lpstr>
      <vt:lpstr>Prezentace aplikace PowerPoint</vt:lpstr>
      <vt:lpstr>Prezentace aplikace PowerPoint</vt:lpstr>
      <vt:lpstr>Prezentace aplikace PowerPoint</vt:lpstr>
      <vt:lpstr>Použité zdroje: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Lada Pospíšilová</cp:lastModifiedBy>
  <cp:revision>203</cp:revision>
  <cp:lastPrinted>1601-01-01T00:00:00Z</cp:lastPrinted>
  <dcterms:created xsi:type="dcterms:W3CDTF">1601-01-01T00:00:00Z</dcterms:created>
  <dcterms:modified xsi:type="dcterms:W3CDTF">2021-01-18T14:51:25Z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