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67A05-988E-45E0-8CA8-B2A5F542A265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D1B1E-E3CA-406D-AF46-29DBBFBC266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BAFCDF-C37C-42A1-A983-2B2EADB2C04D}" type="slidenum">
              <a:rPr lang="en-GB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BAFCDF-C37C-42A1-A983-2B2EADB2C04D}" type="slidenum">
              <a:rPr lang="en-GB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190C-C355-4871-B94A-3C4A0452DA72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9C05-1354-4A84-8230-CD8AD00841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190C-C355-4871-B94A-3C4A0452DA72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9C05-1354-4A84-8230-CD8AD00841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190C-C355-4871-B94A-3C4A0452DA72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9C05-1354-4A84-8230-CD8AD00841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190C-C355-4871-B94A-3C4A0452DA72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9C05-1354-4A84-8230-CD8AD00841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190C-C355-4871-B94A-3C4A0452DA72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9C05-1354-4A84-8230-CD8AD00841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190C-C355-4871-B94A-3C4A0452DA72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9C05-1354-4A84-8230-CD8AD00841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190C-C355-4871-B94A-3C4A0452DA72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9C05-1354-4A84-8230-CD8AD00841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190C-C355-4871-B94A-3C4A0452DA72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9C05-1354-4A84-8230-CD8AD00841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190C-C355-4871-B94A-3C4A0452DA72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9C05-1354-4A84-8230-CD8AD00841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190C-C355-4871-B94A-3C4A0452DA72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9C05-1354-4A84-8230-CD8AD008415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D190C-C355-4871-B94A-3C4A0452DA72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99C05-1354-4A84-8230-CD8AD00841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9D190C-C355-4871-B94A-3C4A0452DA72}" type="datetimeFigureOut">
              <a:rPr lang="cs-CZ" smtClean="0"/>
              <a:pPr/>
              <a:t>17.11.2020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6999C05-1354-4A84-8230-CD8AD008415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79.photobucket.com/albums/j130/foxyady60/cat%20graffix/01-11-09203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varecskepotreby.cz/images/lahev%20dusik%205l.jpg" TargetMode="External"/><Relationship Id="rId5" Type="http://schemas.openxmlformats.org/officeDocument/2006/relationships/hyperlink" Target="http://www.zenyprozeny.cz/data/img1/obr-clanky/clanek-velky/kyslik2806.jpg" TargetMode="External"/><Relationship Id="rId4" Type="http://schemas.openxmlformats.org/officeDocument/2006/relationships/hyperlink" Target="http://svarecskepotreby.cz/images/lahev%20kyslik%202l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.idnes.cz/11/052/cl6/DP2a899f_221120_2079544.jpg" TargetMode="External"/><Relationship Id="rId3" Type="http://schemas.openxmlformats.org/officeDocument/2006/relationships/hyperlink" Target="http://i904.photobucket.com/albums/ac247/Gnome7_01/GIF/pinktube.gif" TargetMode="External"/><Relationship Id="rId7" Type="http://schemas.openxmlformats.org/officeDocument/2006/relationships/hyperlink" Target="http://www.diseaseproof.com/art.smog.tower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1068.photobucket.com/albums/u454/Anneta296/00000166.gif" TargetMode="External"/><Relationship Id="rId5" Type="http://schemas.openxmlformats.org/officeDocument/2006/relationships/hyperlink" Target="http://i1107.photobucket.com/albums/h400/Launcherrr/gif/IMG_1969.gif" TargetMode="External"/><Relationship Id="rId4" Type="http://schemas.openxmlformats.org/officeDocument/2006/relationships/hyperlink" Target="http://i904.photobucket.com/albums/ac247/Gnome7_01/GIF/bluetube.gif" TargetMode="External"/><Relationship Id="rId9" Type="http://schemas.openxmlformats.org/officeDocument/2006/relationships/hyperlink" Target="http://www.veselarazitka.cz/fotky15797/fotos/gen320/gen__vyr_2534UKOL-SOVICK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4211960" y="188640"/>
            <a:ext cx="4932040" cy="1152128"/>
          </a:xfrm>
          <a:solidFill>
            <a:schemeClr val="bg1">
              <a:alpha val="11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VZDUCH</a:t>
            </a:r>
            <a:endParaRPr lang="en-GB" sz="5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6372944" cy="924322"/>
          </a:xfrm>
          <a:solidFill>
            <a:schemeClr val="bg1">
              <a:alpha val="8000"/>
            </a:schemeClr>
          </a:soli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cs-CZ" sz="5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Složení a význam</a:t>
            </a:r>
            <a:endParaRPr lang="en-GB" sz="5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Obrázek 4" descr="nebe.jpg"/>
          <p:cNvPicPr>
            <a:picLocks noChangeAspect="1"/>
          </p:cNvPicPr>
          <p:nvPr/>
        </p:nvPicPr>
        <p:blipFill>
          <a:blip r:embed="rId2" cstate="print"/>
          <a:srcRect l="4286" r="1429" b="33334"/>
          <a:stretch>
            <a:fillRect/>
          </a:stretch>
        </p:blipFill>
        <p:spPr>
          <a:xfrm>
            <a:off x="1763688" y="3140968"/>
            <a:ext cx="6624736" cy="3513117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do sešitu: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93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ZDROJE OBRÁZKŮ</a:t>
            </a:r>
            <a:endParaRPr lang="en-US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268760"/>
            <a:ext cx="7992888" cy="5112568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cs-CZ" sz="1500" b="1" dirty="0" smtClean="0"/>
              <a:t>Slide 1:</a:t>
            </a:r>
          </a:p>
          <a:p>
            <a:r>
              <a:rPr lang="cs-CZ" sz="1600" dirty="0" smtClean="0"/>
              <a:t>VOJTĚŠKOVÁ, Petra. Obloha. © 2014</a:t>
            </a:r>
            <a:endParaRPr lang="cs-CZ" sz="1500" dirty="0" smtClean="0"/>
          </a:p>
          <a:p>
            <a:pPr eaLnBrk="1" hangingPunct="1">
              <a:buNone/>
            </a:pPr>
            <a:r>
              <a:rPr lang="cs-CZ" sz="1500" b="1" dirty="0" smtClean="0"/>
              <a:t>Slide 2:</a:t>
            </a:r>
          </a:p>
          <a:p>
            <a:r>
              <a:rPr lang="cs-CZ" sz="1600" dirty="0" smtClean="0"/>
              <a:t>VOJTĚŠKOVÁ, Petra. Složení vzduchu. © 2014</a:t>
            </a:r>
          </a:p>
          <a:p>
            <a:pPr eaLnBrk="1" hangingPunct="1">
              <a:buNone/>
            </a:pPr>
            <a:r>
              <a:rPr lang="cs-CZ" sz="1500" b="1" dirty="0" smtClean="0"/>
              <a:t>Slide 3:</a:t>
            </a:r>
          </a:p>
          <a:p>
            <a:r>
              <a:rPr lang="en-US" sz="1600" dirty="0" smtClean="0"/>
              <a:t>VANCLEVE, Angela. Breathing kitten on pillow. In: </a:t>
            </a:r>
            <a:r>
              <a:rPr lang="en-US" sz="1600" i="1" dirty="0" err="1" smtClean="0"/>
              <a:t>Photobucket</a:t>
            </a:r>
            <a:r>
              <a:rPr lang="en-US" sz="1600" dirty="0" smtClean="0"/>
              <a:t> [online]. © 2014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en-US" sz="1600" dirty="0" smtClean="0"/>
              <a:t>[cit. 2014-04-15]. </a:t>
            </a:r>
            <a:r>
              <a:rPr lang="cs-CZ" sz="1600" dirty="0" smtClean="0"/>
              <a:t>Obrázek ve formátu GIF. </a:t>
            </a:r>
            <a:r>
              <a:rPr lang="en-US" sz="1600" dirty="0" err="1" smtClean="0"/>
              <a:t>Dostupné</a:t>
            </a:r>
            <a:r>
              <a:rPr lang="en-US" sz="1600" dirty="0" smtClean="0"/>
              <a:t> z: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en-US" sz="1600" dirty="0" smtClean="0">
                <a:hlinkClick r:id="rId3"/>
              </a:rPr>
              <a:t>http://i79.photobucket.com/albums/j130/foxyady60/cat%20graffix/01-11-09203.gif</a:t>
            </a:r>
            <a:endParaRPr lang="cs-CZ" sz="1600" dirty="0" smtClean="0"/>
          </a:p>
          <a:p>
            <a:pPr>
              <a:buNone/>
            </a:pPr>
            <a:r>
              <a:rPr lang="cs-CZ" sz="1500" b="1" dirty="0" smtClean="0"/>
              <a:t>Slide 4:</a:t>
            </a:r>
          </a:p>
          <a:p>
            <a:r>
              <a:rPr lang="cs-CZ" sz="1600" dirty="0" smtClean="0"/>
              <a:t>AUTOR NEUVEDEN. Láhev kyslík. In: </a:t>
            </a:r>
            <a:r>
              <a:rPr lang="cs-CZ" sz="1600" i="1" dirty="0" smtClean="0"/>
              <a:t>Kamenná prodejna svářečské techniky</a:t>
            </a:r>
            <a:r>
              <a:rPr lang="cs-CZ" sz="1600" dirty="0" smtClean="0"/>
              <a:t> [online]. © 2009 [cit. 2014-04-15]. Dostupné z: </a:t>
            </a:r>
            <a:r>
              <a:rPr lang="cs-CZ" sz="1600" dirty="0" smtClean="0">
                <a:hlinkClick r:id="rId4"/>
              </a:rPr>
              <a:t>http://svarecskepotreby.cz/images/lahev%20kyslik%202l.jpg</a:t>
            </a:r>
            <a:endParaRPr lang="cs-CZ" sz="1600" dirty="0" smtClean="0"/>
          </a:p>
          <a:p>
            <a:r>
              <a:rPr lang="cs-CZ" sz="1600" dirty="0" smtClean="0"/>
              <a:t>AUTOR NEUVEDEN. Kyslik2806. In: </a:t>
            </a:r>
            <a:r>
              <a:rPr lang="cs-CZ" sz="1600" i="1" dirty="0" err="1" smtClean="0"/>
              <a:t>ŽenyproŽeny</a:t>
            </a:r>
            <a:r>
              <a:rPr lang="cs-CZ" sz="1600" dirty="0" smtClean="0"/>
              <a:t> [online]. © 2009 - 2014 </a:t>
            </a:r>
            <a:br>
              <a:rPr lang="cs-CZ" sz="1600" dirty="0" smtClean="0"/>
            </a:br>
            <a:r>
              <a:rPr lang="cs-CZ" sz="1600" dirty="0" smtClean="0"/>
              <a:t>[cit. 2014-04-15]. Dostupné z:</a:t>
            </a:r>
            <a:r>
              <a:rPr lang="cs-CZ" sz="1600" dirty="0" smtClean="0">
                <a:hlinkClick r:id="rId5"/>
              </a:rPr>
              <a:t>http://www.zenyprozeny.cz/data/img1/obr-clanky/clanek-velky/kyslik2806.jpg</a:t>
            </a:r>
            <a:endParaRPr lang="cs-CZ" sz="1600" dirty="0" smtClean="0"/>
          </a:p>
          <a:p>
            <a:pPr>
              <a:buNone/>
            </a:pPr>
            <a:r>
              <a:rPr lang="cs-CZ" sz="1500" b="1" dirty="0" smtClean="0"/>
              <a:t>Slide 5:</a:t>
            </a:r>
          </a:p>
          <a:p>
            <a:r>
              <a:rPr lang="cs-CZ" sz="1400" dirty="0" smtClean="0"/>
              <a:t>AUTOR NEUVEDEN. Láhev dusík. In: </a:t>
            </a:r>
            <a:r>
              <a:rPr lang="cs-CZ" sz="1400" i="1" dirty="0" smtClean="0"/>
              <a:t>Kamenná prodejna svářečské techniky</a:t>
            </a:r>
            <a:r>
              <a:rPr lang="cs-CZ" sz="1400" dirty="0" smtClean="0"/>
              <a:t> [online]. </a:t>
            </a:r>
            <a:br>
              <a:rPr lang="cs-CZ" sz="1400" dirty="0" smtClean="0"/>
            </a:br>
            <a:r>
              <a:rPr lang="cs-CZ" sz="1400" dirty="0" smtClean="0"/>
              <a:t>© 2009 [cit. 2014-04-15]. Dostupné z: </a:t>
            </a:r>
            <a:r>
              <a:rPr lang="cs-CZ" sz="1500" dirty="0" smtClean="0">
                <a:hlinkClick r:id="rId6"/>
              </a:rPr>
              <a:t>http://svarecskepotreby.cz/images/lahev%20dusik%205l.jpg</a:t>
            </a:r>
            <a:endParaRPr lang="cs-CZ" sz="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ZDROJE OBRÁZKŮ</a:t>
            </a:r>
            <a:endParaRPr lang="en-US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412776"/>
            <a:ext cx="7992888" cy="54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1300" b="1" dirty="0" smtClean="0">
                <a:latin typeface="+mj-lt"/>
              </a:rPr>
              <a:t>Slide 6:</a:t>
            </a:r>
          </a:p>
          <a:p>
            <a:r>
              <a:rPr lang="cs-CZ" sz="1300" dirty="0" smtClean="0">
                <a:latin typeface="+mj-lt"/>
              </a:rPr>
              <a:t>TYLER, Charles. Pink Neon Tube. In: </a:t>
            </a:r>
            <a:r>
              <a:rPr lang="cs-CZ" sz="1300" i="1" dirty="0" err="1" smtClean="0">
                <a:latin typeface="+mj-lt"/>
              </a:rPr>
              <a:t>Photobucket</a:t>
            </a:r>
            <a:r>
              <a:rPr lang="cs-CZ" sz="1300" dirty="0" smtClean="0">
                <a:latin typeface="+mj-lt"/>
              </a:rPr>
              <a:t> [online]. © 2014 [cit. 2014-04-15]. Obrázek </a:t>
            </a:r>
            <a:br>
              <a:rPr lang="cs-CZ" sz="1300" dirty="0" smtClean="0">
                <a:latin typeface="+mj-lt"/>
              </a:rPr>
            </a:br>
            <a:r>
              <a:rPr lang="cs-CZ" sz="1300" dirty="0" smtClean="0">
                <a:latin typeface="+mj-lt"/>
              </a:rPr>
              <a:t>ve formátu GIF. Dostupné z:</a:t>
            </a:r>
            <a:br>
              <a:rPr lang="cs-CZ" sz="1300" dirty="0" smtClean="0">
                <a:latin typeface="+mj-lt"/>
              </a:rPr>
            </a:br>
            <a:r>
              <a:rPr lang="cs-CZ" sz="1300" dirty="0" smtClean="0">
                <a:latin typeface="+mj-lt"/>
                <a:hlinkClick r:id="rId3"/>
              </a:rPr>
              <a:t>http://i904.photobucket.com/albums/ac247/Gnome7_01/GIF/pinktube.gif</a:t>
            </a:r>
            <a:endParaRPr lang="cs-CZ" sz="1300" dirty="0" smtClean="0">
              <a:latin typeface="+mj-lt"/>
            </a:endParaRPr>
          </a:p>
          <a:p>
            <a:r>
              <a:rPr lang="cs-CZ" sz="1300" dirty="0" smtClean="0">
                <a:latin typeface="+mj-lt"/>
              </a:rPr>
              <a:t>TYLER, Charles. </a:t>
            </a:r>
            <a:r>
              <a:rPr lang="cs-CZ" sz="1300" dirty="0" err="1" smtClean="0">
                <a:latin typeface="+mj-lt"/>
              </a:rPr>
              <a:t>Blue</a:t>
            </a:r>
            <a:r>
              <a:rPr lang="cs-CZ" sz="1300" dirty="0" smtClean="0">
                <a:latin typeface="+mj-lt"/>
              </a:rPr>
              <a:t> Neon Tube. In: </a:t>
            </a:r>
            <a:r>
              <a:rPr lang="cs-CZ" sz="1300" i="1" dirty="0" err="1" smtClean="0">
                <a:latin typeface="+mj-lt"/>
              </a:rPr>
              <a:t>Photobucket</a:t>
            </a:r>
            <a:r>
              <a:rPr lang="cs-CZ" sz="1300" dirty="0" smtClean="0">
                <a:latin typeface="+mj-lt"/>
              </a:rPr>
              <a:t> [online]. © 2014 [cit. 2014-04-15]. Obrázek </a:t>
            </a:r>
            <a:br>
              <a:rPr lang="cs-CZ" sz="1300" dirty="0" smtClean="0">
                <a:latin typeface="+mj-lt"/>
              </a:rPr>
            </a:br>
            <a:r>
              <a:rPr lang="cs-CZ" sz="1300" dirty="0" smtClean="0">
                <a:latin typeface="+mj-lt"/>
              </a:rPr>
              <a:t>ve formátu GIF. Dostupné z:</a:t>
            </a:r>
            <a:br>
              <a:rPr lang="cs-CZ" sz="1300" dirty="0" smtClean="0">
                <a:latin typeface="+mj-lt"/>
              </a:rPr>
            </a:br>
            <a:r>
              <a:rPr lang="cs-CZ" sz="1300" dirty="0" smtClean="0">
                <a:latin typeface="+mj-lt"/>
                <a:hlinkClick r:id="rId4"/>
              </a:rPr>
              <a:t>http://i904.photobucket.com/albums/ac247/Gnome7_01/GIF/bluetube.gif</a:t>
            </a:r>
            <a:endParaRPr lang="cs-CZ" sz="1300" dirty="0" smtClean="0">
              <a:latin typeface="+mj-lt"/>
            </a:endParaRPr>
          </a:p>
          <a:p>
            <a:r>
              <a:rPr lang="cs-CZ" sz="1300" dirty="0" smtClean="0">
                <a:latin typeface="+mj-lt"/>
              </a:rPr>
              <a:t>LAUNCHERRR. </a:t>
            </a:r>
            <a:r>
              <a:rPr lang="cs-CZ" sz="1300" dirty="0" err="1" smtClean="0">
                <a:latin typeface="+mj-lt"/>
              </a:rPr>
              <a:t>Bulb</a:t>
            </a:r>
            <a:r>
              <a:rPr lang="cs-CZ" sz="1300" dirty="0" smtClean="0">
                <a:latin typeface="+mj-lt"/>
              </a:rPr>
              <a:t>. In: </a:t>
            </a:r>
            <a:r>
              <a:rPr lang="cs-CZ" sz="1300" i="1" dirty="0" err="1" smtClean="0">
                <a:latin typeface="+mj-lt"/>
              </a:rPr>
              <a:t>Photobucket</a:t>
            </a:r>
            <a:r>
              <a:rPr lang="cs-CZ" sz="1300" dirty="0" smtClean="0">
                <a:latin typeface="+mj-lt"/>
              </a:rPr>
              <a:t> [online]. © 2014 [cit. 2014-04-15]. </a:t>
            </a:r>
            <a:br>
              <a:rPr lang="cs-CZ" sz="1300" dirty="0" smtClean="0">
                <a:latin typeface="+mj-lt"/>
              </a:rPr>
            </a:br>
            <a:r>
              <a:rPr lang="cs-CZ" sz="1300" dirty="0" smtClean="0">
                <a:latin typeface="+mj-lt"/>
              </a:rPr>
              <a:t>Obrázek ve formátu GIF. Dostupné z:</a:t>
            </a:r>
            <a:br>
              <a:rPr lang="cs-CZ" sz="1300" dirty="0" smtClean="0">
                <a:latin typeface="+mj-lt"/>
              </a:rPr>
            </a:br>
            <a:r>
              <a:rPr lang="cs-CZ" sz="1300" dirty="0" smtClean="0">
                <a:latin typeface="+mj-lt"/>
                <a:hlinkClick r:id="rId5"/>
              </a:rPr>
              <a:t>http://i1107.photobucket.com/albums/h400/Launcherrr/gif/IMG_1969.gif</a:t>
            </a:r>
            <a:endParaRPr lang="cs-CZ" sz="1300" dirty="0" smtClean="0">
              <a:latin typeface="+mj-lt"/>
            </a:endParaRPr>
          </a:p>
          <a:p>
            <a:r>
              <a:rPr lang="it-IT" sz="1300" dirty="0" smtClean="0">
                <a:latin typeface="+mj-lt"/>
              </a:rPr>
              <a:t>ANNETA296. 00000166. In: </a:t>
            </a:r>
            <a:r>
              <a:rPr lang="it-IT" sz="1300" i="1" dirty="0" smtClean="0">
                <a:latin typeface="+mj-lt"/>
              </a:rPr>
              <a:t>Photobucket</a:t>
            </a:r>
            <a:r>
              <a:rPr lang="it-IT" sz="1300" dirty="0" smtClean="0">
                <a:latin typeface="+mj-lt"/>
              </a:rPr>
              <a:t> [online]. © 2014 [cit. 2014-04-15]. </a:t>
            </a:r>
            <a:r>
              <a:rPr lang="cs-CZ" sz="1300" dirty="0" smtClean="0">
                <a:latin typeface="+mj-lt"/>
              </a:rPr>
              <a:t>Obrázek ve formátu GIF. </a:t>
            </a:r>
            <a:r>
              <a:rPr lang="it-IT" sz="1300" dirty="0" smtClean="0">
                <a:latin typeface="+mj-lt"/>
              </a:rPr>
              <a:t>Dostupné z:</a:t>
            </a:r>
            <a:r>
              <a:rPr lang="cs-CZ" sz="1300" dirty="0" smtClean="0">
                <a:latin typeface="+mj-lt"/>
              </a:rPr>
              <a:t> </a:t>
            </a:r>
            <a:r>
              <a:rPr lang="it-IT" sz="1300" dirty="0" smtClean="0">
                <a:latin typeface="+mj-lt"/>
                <a:hlinkClick r:id="rId6"/>
              </a:rPr>
              <a:t>http://i1068.photobucket.com/albums/u454/Anneta296/00000166.gif</a:t>
            </a:r>
            <a:endParaRPr lang="cs-CZ" sz="1300" dirty="0" smtClean="0">
              <a:latin typeface="+mj-lt"/>
            </a:endParaRPr>
          </a:p>
          <a:p>
            <a:pPr eaLnBrk="1" hangingPunct="1">
              <a:buNone/>
            </a:pPr>
            <a:r>
              <a:rPr lang="cs-CZ" sz="1300" b="1" dirty="0" smtClean="0">
                <a:latin typeface="+mj-lt"/>
              </a:rPr>
              <a:t>Slide 7:</a:t>
            </a:r>
          </a:p>
          <a:p>
            <a:r>
              <a:rPr lang="cs-CZ" sz="1300" dirty="0" smtClean="0">
                <a:latin typeface="+mj-lt"/>
              </a:rPr>
              <a:t>AUTOR NEUVEDEN. </a:t>
            </a:r>
            <a:r>
              <a:rPr lang="cs-CZ" sz="1300" dirty="0" err="1" smtClean="0">
                <a:latin typeface="+mj-lt"/>
              </a:rPr>
              <a:t>Art</a:t>
            </a:r>
            <a:r>
              <a:rPr lang="cs-CZ" sz="1300" dirty="0" smtClean="0">
                <a:latin typeface="+mj-lt"/>
              </a:rPr>
              <a:t> smog </a:t>
            </a:r>
            <a:r>
              <a:rPr lang="cs-CZ" sz="1300" dirty="0" err="1" smtClean="0">
                <a:latin typeface="+mj-lt"/>
              </a:rPr>
              <a:t>tower</a:t>
            </a:r>
            <a:r>
              <a:rPr lang="cs-CZ" sz="1300" dirty="0" smtClean="0">
                <a:latin typeface="+mj-lt"/>
              </a:rPr>
              <a:t>. In: </a:t>
            </a:r>
            <a:r>
              <a:rPr lang="cs-CZ" sz="1300" i="1" dirty="0" err="1" smtClean="0">
                <a:latin typeface="+mj-lt"/>
              </a:rPr>
              <a:t>DrFuhrman</a:t>
            </a:r>
            <a:r>
              <a:rPr lang="cs-CZ" sz="1300" i="1" dirty="0" smtClean="0">
                <a:latin typeface="+mj-lt"/>
              </a:rPr>
              <a:t> Online</a:t>
            </a:r>
            <a:r>
              <a:rPr lang="cs-CZ" sz="1300" dirty="0" smtClean="0">
                <a:latin typeface="+mj-lt"/>
              </a:rPr>
              <a:t> [online]. © 2014 </a:t>
            </a:r>
            <a:br>
              <a:rPr lang="cs-CZ" sz="1300" dirty="0" smtClean="0">
                <a:latin typeface="+mj-lt"/>
              </a:rPr>
            </a:br>
            <a:r>
              <a:rPr lang="cs-CZ" sz="1300" dirty="0" smtClean="0">
                <a:latin typeface="+mj-lt"/>
              </a:rPr>
              <a:t>[cit. 2014-04-15]. Dostupné z:</a:t>
            </a:r>
            <a:r>
              <a:rPr lang="cs-CZ" sz="1300" dirty="0" smtClean="0">
                <a:latin typeface="+mj-lt"/>
                <a:hlinkClick r:id="rId7"/>
              </a:rPr>
              <a:t>http://www.diseaseproof.com/art.smog.tower.jpg</a:t>
            </a:r>
            <a:endParaRPr lang="cs-CZ" sz="1300" dirty="0" smtClean="0">
              <a:latin typeface="+mj-lt"/>
            </a:endParaRPr>
          </a:p>
          <a:p>
            <a:r>
              <a:rPr lang="cs-CZ" sz="1300" dirty="0" smtClean="0">
                <a:latin typeface="+mj-lt"/>
              </a:rPr>
              <a:t>AUTOR NEUVEDEN. DP2a899f 221120 2079544. In: </a:t>
            </a:r>
            <a:r>
              <a:rPr lang="cs-CZ" sz="1300" i="1" dirty="0" smtClean="0">
                <a:latin typeface="+mj-lt"/>
              </a:rPr>
              <a:t>MAFRA, a. s.: </a:t>
            </a:r>
            <a:r>
              <a:rPr lang="cs-CZ" sz="1300" i="1" dirty="0" err="1" smtClean="0">
                <a:latin typeface="+mj-lt"/>
              </a:rPr>
              <a:t>Idnes</a:t>
            </a:r>
            <a:r>
              <a:rPr lang="cs-CZ" sz="1300" dirty="0" smtClean="0">
                <a:latin typeface="+mj-lt"/>
              </a:rPr>
              <a:t> [online]. </a:t>
            </a:r>
            <a:br>
              <a:rPr lang="cs-CZ" sz="1300" dirty="0" smtClean="0">
                <a:latin typeface="+mj-lt"/>
              </a:rPr>
            </a:br>
            <a:r>
              <a:rPr lang="cs-CZ" sz="1300" dirty="0" smtClean="0">
                <a:latin typeface="+mj-lt"/>
              </a:rPr>
              <a:t>© 1999 - 2014 [cit. 2014-04-15]. Dostupné z: </a:t>
            </a:r>
            <a:r>
              <a:rPr lang="cs-CZ" sz="1300" dirty="0" smtClean="0">
                <a:latin typeface="+mj-lt"/>
                <a:hlinkClick r:id="rId8"/>
              </a:rPr>
              <a:t>http://i.</a:t>
            </a:r>
            <a:r>
              <a:rPr lang="cs-CZ" sz="1300" dirty="0" err="1" smtClean="0">
                <a:latin typeface="+mj-lt"/>
                <a:hlinkClick r:id="rId8"/>
              </a:rPr>
              <a:t>idnes.cz</a:t>
            </a:r>
            <a:r>
              <a:rPr lang="cs-CZ" sz="1300" dirty="0" smtClean="0">
                <a:latin typeface="+mj-lt"/>
                <a:hlinkClick r:id="rId8"/>
              </a:rPr>
              <a:t>/11/052/cl6/DP2a899f_221120_2079544.jpg</a:t>
            </a:r>
            <a:endParaRPr lang="cs-CZ" sz="1300" dirty="0" smtClean="0">
              <a:latin typeface="+mj-lt"/>
            </a:endParaRPr>
          </a:p>
          <a:p>
            <a:pPr>
              <a:buNone/>
            </a:pPr>
            <a:r>
              <a:rPr lang="cs-CZ" sz="1300" b="1" dirty="0" smtClean="0">
                <a:latin typeface="+mj-lt"/>
              </a:rPr>
              <a:t>Slide 8:</a:t>
            </a:r>
          </a:p>
          <a:p>
            <a:r>
              <a:rPr lang="cs-CZ" sz="1300" dirty="0" smtClean="0">
                <a:latin typeface="+mj-lt"/>
              </a:rPr>
              <a:t>AUTOR NEUVEDEN. </a:t>
            </a:r>
            <a:r>
              <a:rPr lang="cs-CZ" sz="1300" dirty="0" err="1" smtClean="0">
                <a:latin typeface="+mj-lt"/>
              </a:rPr>
              <a:t>Ukol</a:t>
            </a:r>
            <a:r>
              <a:rPr lang="cs-CZ" sz="1300" dirty="0" smtClean="0">
                <a:latin typeface="+mj-lt"/>
              </a:rPr>
              <a:t>-</a:t>
            </a:r>
            <a:r>
              <a:rPr lang="cs-CZ" sz="1300" dirty="0" err="1" smtClean="0">
                <a:latin typeface="+mj-lt"/>
              </a:rPr>
              <a:t>sovicka</a:t>
            </a:r>
            <a:r>
              <a:rPr lang="cs-CZ" sz="1300" dirty="0" smtClean="0">
                <a:latin typeface="+mj-lt"/>
              </a:rPr>
              <a:t>. In: </a:t>
            </a:r>
            <a:r>
              <a:rPr lang="cs-CZ" sz="1300" i="1" dirty="0" smtClean="0">
                <a:latin typeface="+mj-lt"/>
              </a:rPr>
              <a:t>Veselá razítka</a:t>
            </a:r>
            <a:r>
              <a:rPr lang="cs-CZ" sz="1300" dirty="0" smtClean="0">
                <a:latin typeface="+mj-lt"/>
              </a:rPr>
              <a:t> [online]. [cit. 2014-03-19]. Dostupné z:</a:t>
            </a:r>
            <a:br>
              <a:rPr lang="cs-CZ" sz="1300" dirty="0" smtClean="0">
                <a:latin typeface="+mj-lt"/>
              </a:rPr>
            </a:br>
            <a:r>
              <a:rPr lang="cs-CZ" sz="1300" u="sng" dirty="0" smtClean="0">
                <a:latin typeface="+mj-lt"/>
                <a:hlinkClick r:id="rId9"/>
              </a:rPr>
              <a:t>http://www.</a:t>
            </a:r>
            <a:r>
              <a:rPr lang="cs-CZ" sz="1300" u="sng" dirty="0" err="1" smtClean="0">
                <a:latin typeface="+mj-lt"/>
                <a:hlinkClick r:id="rId9"/>
              </a:rPr>
              <a:t>veselarazitka.cz</a:t>
            </a:r>
            <a:r>
              <a:rPr lang="cs-CZ" sz="1300" u="sng" dirty="0" smtClean="0">
                <a:latin typeface="+mj-lt"/>
                <a:hlinkClick r:id="rId9"/>
              </a:rPr>
              <a:t>/fotky15797/</a:t>
            </a:r>
            <a:r>
              <a:rPr lang="cs-CZ" sz="1300" u="sng" dirty="0" err="1" smtClean="0">
                <a:latin typeface="+mj-lt"/>
                <a:hlinkClick r:id="rId9"/>
              </a:rPr>
              <a:t>fotos</a:t>
            </a:r>
            <a:r>
              <a:rPr lang="cs-CZ" sz="1300" u="sng" dirty="0" smtClean="0">
                <a:latin typeface="+mj-lt"/>
                <a:hlinkClick r:id="rId9"/>
              </a:rPr>
              <a:t>/gen320/gen__</a:t>
            </a:r>
            <a:r>
              <a:rPr lang="cs-CZ" sz="1300" u="sng" dirty="0" err="1" smtClean="0">
                <a:latin typeface="+mj-lt"/>
                <a:hlinkClick r:id="rId9"/>
              </a:rPr>
              <a:t>vyr</a:t>
            </a:r>
            <a:r>
              <a:rPr lang="cs-CZ" sz="1300" u="sng" dirty="0" smtClean="0">
                <a:latin typeface="+mj-lt"/>
                <a:hlinkClick r:id="rId9"/>
              </a:rPr>
              <a:t>_2534UKOL-</a:t>
            </a:r>
            <a:r>
              <a:rPr lang="cs-CZ" sz="1300" u="sng" dirty="0" err="1" smtClean="0">
                <a:latin typeface="+mj-lt"/>
                <a:hlinkClick r:id="rId9"/>
              </a:rPr>
              <a:t>SOVICKA.jpg</a:t>
            </a:r>
            <a:endParaRPr lang="cs-CZ" sz="1300" dirty="0" smtClean="0">
              <a:latin typeface="+mj-lt"/>
            </a:endParaRPr>
          </a:p>
          <a:p>
            <a:pPr eaLnBrk="1" hangingPunct="1">
              <a:buNone/>
            </a:pPr>
            <a:r>
              <a:rPr lang="cs-CZ" sz="1300" b="1" dirty="0" smtClean="0">
                <a:latin typeface="+mj-lt"/>
              </a:rPr>
              <a:t>Slide 9:</a:t>
            </a:r>
          </a:p>
          <a:p>
            <a:r>
              <a:rPr lang="cs-CZ" sz="1300" dirty="0" smtClean="0">
                <a:latin typeface="+mj-lt"/>
              </a:rPr>
              <a:t>VOJTĚŠKOVÁ, Petra. Kyselé deště. © 2014</a:t>
            </a:r>
          </a:p>
          <a:p>
            <a:pPr eaLnBrk="1" hangingPunct="1">
              <a:buNone/>
            </a:pPr>
            <a:endParaRPr lang="cs-CZ" sz="1500" dirty="0" smtClean="0"/>
          </a:p>
          <a:p>
            <a:pPr eaLnBrk="1" hangingPunct="1"/>
            <a:endParaRPr lang="cs-CZ" sz="1200" dirty="0" smtClean="0"/>
          </a:p>
          <a:p>
            <a:pPr eaLnBrk="1" hangingPunct="1"/>
            <a:endParaRPr lang="cs-CZ" sz="1200" dirty="0" smtClean="0"/>
          </a:p>
          <a:p>
            <a:pPr eaLnBrk="1" hangingPunct="1"/>
            <a:endParaRPr lang="cs-CZ" sz="1200" dirty="0" smtClean="0"/>
          </a:p>
          <a:p>
            <a:pPr eaLnBrk="1" hangingPunct="1"/>
            <a:endParaRPr lang="cs-CZ" sz="1200" dirty="0" smtClean="0"/>
          </a:p>
          <a:p>
            <a:pPr eaLnBrk="1" hangingPunct="1"/>
            <a:endParaRPr lang="cs-CZ" sz="1200" dirty="0" smtClean="0"/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f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420888"/>
            <a:ext cx="2793310" cy="27363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</a:rPr>
              <a:t>SLOŽENÍ VZDUCHU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052736"/>
            <a:ext cx="8100392" cy="5805264"/>
          </a:xfrm>
        </p:spPr>
        <p:txBody>
          <a:bodyPr>
            <a:normAutofit/>
          </a:bodyPr>
          <a:lstStyle/>
          <a:p>
            <a:r>
              <a:rPr lang="cs-CZ" sz="3000" dirty="0" smtClean="0"/>
              <a:t>Vzduch je směs látek, které vytvářejí plynný obal Země – </a:t>
            </a:r>
            <a:r>
              <a:rPr lang="cs-CZ" sz="3000" b="1" u="sng" dirty="0" smtClean="0"/>
              <a:t>atmosféru.</a:t>
            </a:r>
          </a:p>
          <a:p>
            <a:r>
              <a:rPr lang="cs-CZ" sz="3000" dirty="0" smtClean="0"/>
              <a:t>Celkový objem čistého vzduchu se skládá z:</a:t>
            </a:r>
          </a:p>
          <a:p>
            <a:pPr>
              <a:buNone/>
            </a:pPr>
            <a:r>
              <a:rPr lang="cs-CZ" sz="3000" b="1" dirty="0" smtClean="0">
                <a:solidFill>
                  <a:schemeClr val="bg1">
                    <a:lumMod val="50000"/>
                  </a:schemeClr>
                </a:solidFill>
              </a:rPr>
              <a:t>   dusíku (78 %)</a:t>
            </a:r>
          </a:p>
          <a:p>
            <a:pPr>
              <a:buNone/>
            </a:pPr>
            <a:r>
              <a:rPr lang="cs-CZ" sz="3000" b="1" dirty="0" smtClean="0">
                <a:solidFill>
                  <a:srgbClr val="0070C0"/>
                </a:solidFill>
              </a:rPr>
              <a:t>   kyslíku (21 %)</a:t>
            </a:r>
          </a:p>
          <a:p>
            <a:pPr>
              <a:buNone/>
            </a:pPr>
            <a:r>
              <a:rPr lang="cs-CZ" sz="3000" b="1" dirty="0" smtClean="0">
                <a:solidFill>
                  <a:srgbClr val="FF6600"/>
                </a:solidFill>
              </a:rPr>
              <a:t>   </a:t>
            </a:r>
            <a:r>
              <a:rPr lang="cs-CZ" sz="3000" b="1" dirty="0" smtClean="0"/>
              <a:t>oxid uhličitého</a:t>
            </a:r>
          </a:p>
          <a:p>
            <a:pPr>
              <a:buNone/>
            </a:pPr>
            <a:r>
              <a:rPr lang="cs-CZ" sz="3000" b="1" dirty="0" smtClean="0"/>
              <a:t>   vzácné plynů      (1 %)</a:t>
            </a:r>
          </a:p>
          <a:p>
            <a:pPr>
              <a:buNone/>
            </a:pPr>
            <a:r>
              <a:rPr lang="cs-CZ" sz="3000" b="1" dirty="0" smtClean="0"/>
              <a:t>   vodní páry</a:t>
            </a:r>
          </a:p>
          <a:p>
            <a:r>
              <a:rPr lang="cs-CZ" sz="3000" dirty="0" smtClean="0"/>
              <a:t>Znečištění vzduch obsahuje také </a:t>
            </a:r>
            <a:r>
              <a:rPr lang="cs-CZ" sz="3000" b="1" dirty="0" smtClean="0"/>
              <a:t>ozon, </a:t>
            </a:r>
            <a:r>
              <a:rPr lang="cs-CZ" sz="3000" dirty="0" smtClean="0"/>
              <a:t>částečky prachu, mikroorganismy a jiné nečistoty.</a:t>
            </a:r>
          </a:p>
          <a:p>
            <a:pPr>
              <a:buFont typeface="Wingdings" pitchFamily="2" charset="2"/>
              <a:buChar char="Ø"/>
            </a:pPr>
            <a:endParaRPr lang="cs-CZ" dirty="0" smtClean="0"/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4283968" y="3789040"/>
            <a:ext cx="214314" cy="14287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3995936" y="2852936"/>
            <a:ext cx="2857520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4139952" y="3356992"/>
            <a:ext cx="3429024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flipV="1">
            <a:off x="4716016" y="3789040"/>
            <a:ext cx="3456384" cy="3577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0"/>
            <a:ext cx="7498080" cy="1143000"/>
          </a:xfrm>
        </p:spPr>
        <p:txBody>
          <a:bodyPr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</a:rPr>
              <a:t>VÝZNAM VZDUCHU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9" y="980728"/>
            <a:ext cx="8100392" cy="5877272"/>
          </a:xfrm>
        </p:spPr>
        <p:txBody>
          <a:bodyPr/>
          <a:lstStyle/>
          <a:p>
            <a:pPr>
              <a:buNone/>
            </a:pPr>
            <a:r>
              <a:rPr lang="cs-CZ" sz="3000" b="1" u="sng" dirty="0" smtClean="0"/>
              <a:t>Plynný vzduch:</a:t>
            </a:r>
          </a:p>
          <a:p>
            <a:r>
              <a:rPr lang="cs-CZ" sz="3000" dirty="0" smtClean="0"/>
              <a:t>základní podmínka života;</a:t>
            </a:r>
          </a:p>
          <a:p>
            <a:r>
              <a:rPr lang="cs-CZ" sz="3000" dirty="0" smtClean="0"/>
              <a:t>dýchají ho rostliny </a:t>
            </a:r>
            <a:br>
              <a:rPr lang="cs-CZ" sz="3000" dirty="0" smtClean="0"/>
            </a:br>
            <a:r>
              <a:rPr lang="cs-CZ" sz="3000" dirty="0" smtClean="0"/>
              <a:t>i živočichové.</a:t>
            </a:r>
          </a:p>
          <a:p>
            <a:pPr>
              <a:buNone/>
            </a:pPr>
            <a:r>
              <a:rPr lang="cs-CZ" sz="3000" b="1" u="sng" dirty="0" smtClean="0"/>
              <a:t>Zkapalněný vzduch:</a:t>
            </a:r>
          </a:p>
          <a:p>
            <a:r>
              <a:rPr lang="cs-CZ" sz="3000" dirty="0" smtClean="0"/>
              <a:t>významná surovina </a:t>
            </a:r>
            <a:r>
              <a:rPr lang="cs-CZ" sz="3000" u="sng" dirty="0" err="1" smtClean="0"/>
              <a:t>chem</a:t>
            </a:r>
            <a:r>
              <a:rPr lang="cs-CZ" sz="3000" u="sng" dirty="0" smtClean="0"/>
              <a:t>. průmyslu;</a:t>
            </a:r>
          </a:p>
          <a:p>
            <a:r>
              <a:rPr lang="cs-CZ" sz="3000" dirty="0" smtClean="0"/>
              <a:t>získává se stlačováním vzduchu a jeho následným ochlazením;</a:t>
            </a:r>
          </a:p>
          <a:p>
            <a:r>
              <a:rPr lang="cs-CZ" sz="3000" dirty="0" smtClean="0"/>
              <a:t>při </a:t>
            </a:r>
            <a:r>
              <a:rPr lang="cs-CZ" sz="3000" u="sng" dirty="0" smtClean="0"/>
              <a:t>destilací kapalného vzduchu </a:t>
            </a:r>
            <a:r>
              <a:rPr lang="cs-CZ" sz="3000" dirty="0" smtClean="0"/>
              <a:t>získáváme jeho plynné složky: kyslík, dusík, vzácné plyny.</a:t>
            </a:r>
            <a:endParaRPr lang="cs-CZ" sz="3000" dirty="0"/>
          </a:p>
        </p:txBody>
      </p:sp>
      <p:pic>
        <p:nvPicPr>
          <p:cNvPr id="4" name="Obrázek 3" descr="01-11-092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124744"/>
            <a:ext cx="2646934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PRŮMYSLOVÉ VYUŽITÍ PLYNNÝCH SLOŽEK VZDUCHU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484784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cs-CZ" sz="3000" b="1" u="sng" dirty="0" smtClean="0">
                <a:solidFill>
                  <a:srgbClr val="002060"/>
                </a:solidFill>
              </a:rPr>
              <a:t>KYSLÍK</a:t>
            </a:r>
          </a:p>
          <a:p>
            <a:r>
              <a:rPr lang="cs-CZ" sz="3000" dirty="0" smtClean="0"/>
              <a:t>metalurgie (např. výroba oceli);</a:t>
            </a:r>
          </a:p>
          <a:p>
            <a:r>
              <a:rPr lang="cs-CZ" sz="3000" dirty="0" smtClean="0"/>
              <a:t>dýchací přístroje;</a:t>
            </a:r>
          </a:p>
          <a:p>
            <a:r>
              <a:rPr lang="cs-CZ" sz="3000" dirty="0" smtClean="0"/>
              <a:t>sváření a řezání kovů;</a:t>
            </a:r>
          </a:p>
          <a:p>
            <a:r>
              <a:rPr lang="cs-CZ" sz="3000" dirty="0" smtClean="0"/>
              <a:t>raketová technika;</a:t>
            </a:r>
          </a:p>
          <a:p>
            <a:r>
              <a:rPr lang="cs-CZ" sz="3000" dirty="0" smtClean="0"/>
              <a:t>tlaková láhev = </a:t>
            </a:r>
            <a:r>
              <a:rPr lang="cs-CZ" sz="3000" u="sng" dirty="0" smtClean="0">
                <a:solidFill>
                  <a:srgbClr val="002060"/>
                </a:solidFill>
              </a:rPr>
              <a:t>modrá.</a:t>
            </a:r>
            <a:endParaRPr lang="cs-CZ" sz="3000" u="sng" dirty="0">
              <a:solidFill>
                <a:srgbClr val="002060"/>
              </a:solidFill>
            </a:endParaRPr>
          </a:p>
        </p:txBody>
      </p:sp>
      <p:pic>
        <p:nvPicPr>
          <p:cNvPr id="4" name="Obrázek 3" descr="lahev kyslik 2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780928"/>
            <a:ext cx="2340864" cy="3121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kyslik2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869160"/>
            <a:ext cx="2714644" cy="1805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1259632" y="4941168"/>
            <a:ext cx="1785950" cy="156966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>
                <a:solidFill>
                  <a:srgbClr val="0070C0"/>
                </a:solidFill>
              </a:rPr>
              <a:t>O</a:t>
            </a:r>
            <a:r>
              <a:rPr lang="cs-CZ" sz="9600" b="1" baseline="-25000" dirty="0" smtClean="0">
                <a:solidFill>
                  <a:srgbClr val="0070C0"/>
                </a:solidFill>
              </a:rPr>
              <a:t>2</a:t>
            </a:r>
            <a:endParaRPr lang="cs-CZ" sz="9600" b="1" baseline="-25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PRŮMYSLOVÉ VYUŽITÍ PLYNNÝCH SLOŽEK VZDUCHU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043608" y="1268760"/>
            <a:ext cx="8893176" cy="5286388"/>
          </a:xfrm>
        </p:spPr>
        <p:txBody>
          <a:bodyPr/>
          <a:lstStyle/>
          <a:p>
            <a:pPr>
              <a:buNone/>
            </a:pPr>
            <a:r>
              <a:rPr lang="cs-CZ" sz="3000" b="1" u="sng" dirty="0" smtClean="0">
                <a:solidFill>
                  <a:srgbClr val="009900"/>
                </a:solidFill>
              </a:rPr>
              <a:t>DUSÍK</a:t>
            </a:r>
          </a:p>
          <a:p>
            <a:r>
              <a:rPr lang="cs-CZ" sz="3000" dirty="0" smtClean="0"/>
              <a:t>Ochranná atmosféra při skladování</a:t>
            </a:r>
            <a:br>
              <a:rPr lang="cs-CZ" sz="3000" dirty="0" smtClean="0"/>
            </a:br>
            <a:r>
              <a:rPr lang="cs-CZ" sz="3000" dirty="0" smtClean="0"/>
              <a:t>a přepravě ropných produktů (nepodporuje hoření).</a:t>
            </a:r>
          </a:p>
          <a:p>
            <a:r>
              <a:rPr lang="cs-CZ" sz="3000" dirty="0" smtClean="0"/>
              <a:t>Chladící látka k zmrazení potravin.</a:t>
            </a:r>
          </a:p>
          <a:p>
            <a:r>
              <a:rPr lang="cs-CZ" sz="3000" dirty="0" smtClean="0"/>
              <a:t>Výroba dalších látek (např. amoniak);</a:t>
            </a:r>
          </a:p>
          <a:p>
            <a:r>
              <a:rPr lang="cs-CZ" sz="3000" dirty="0" smtClean="0"/>
              <a:t>tlaková láhev = </a:t>
            </a:r>
            <a:r>
              <a:rPr lang="cs-CZ" sz="3000" b="1" u="sng" dirty="0" smtClean="0">
                <a:solidFill>
                  <a:srgbClr val="009900"/>
                </a:solidFill>
              </a:rPr>
              <a:t>zelená.</a:t>
            </a:r>
          </a:p>
        </p:txBody>
      </p:sp>
      <p:pic>
        <p:nvPicPr>
          <p:cNvPr id="7" name="Obrázek 6" descr="lahev dusik 5l.jpg"/>
          <p:cNvPicPr>
            <a:picLocks noChangeAspect="1"/>
          </p:cNvPicPr>
          <p:nvPr/>
        </p:nvPicPr>
        <p:blipFill>
          <a:blip r:embed="rId2" cstate="print"/>
          <a:srcRect l="32394" r="28733" b="-781"/>
          <a:stretch>
            <a:fillRect/>
          </a:stretch>
        </p:blipFill>
        <p:spPr>
          <a:xfrm>
            <a:off x="7740351" y="4361103"/>
            <a:ext cx="1182989" cy="2300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ovéPole 7"/>
          <p:cNvSpPr txBox="1"/>
          <p:nvPr/>
        </p:nvSpPr>
        <p:spPr>
          <a:xfrm>
            <a:off x="5292080" y="5013176"/>
            <a:ext cx="2071702" cy="1569660"/>
          </a:xfrm>
          <a:prstGeom prst="rect">
            <a:avLst/>
          </a:prstGeom>
          <a:noFill/>
          <a:ln>
            <a:solidFill>
              <a:srgbClr val="009900"/>
            </a:solidFill>
          </a:ln>
          <a:effectLst>
            <a:glow rad="139700">
              <a:srgbClr val="0099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>
                <a:solidFill>
                  <a:srgbClr val="009900"/>
                </a:solidFill>
              </a:rPr>
              <a:t>N</a:t>
            </a:r>
            <a:r>
              <a:rPr lang="cs-CZ" sz="9600" b="1" baseline="-25000" dirty="0" smtClean="0">
                <a:solidFill>
                  <a:srgbClr val="009900"/>
                </a:solidFill>
              </a:rPr>
              <a:t>2</a:t>
            </a:r>
            <a:endParaRPr lang="cs-CZ" sz="9600" b="1" baseline="-250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556792"/>
            <a:ext cx="4643470" cy="43577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000" b="1" u="sng" dirty="0" smtClean="0">
                <a:solidFill>
                  <a:srgbClr val="D60093"/>
                </a:solidFill>
              </a:rPr>
              <a:t>VZÁCNÉ PLYNY</a:t>
            </a:r>
          </a:p>
          <a:p>
            <a:r>
              <a:rPr lang="cs-CZ" sz="3000" dirty="0" smtClean="0"/>
              <a:t>plnění balonů (helium);</a:t>
            </a:r>
          </a:p>
          <a:p>
            <a:endParaRPr lang="cs-CZ" sz="3000" dirty="0" smtClean="0"/>
          </a:p>
          <a:p>
            <a:r>
              <a:rPr lang="cs-CZ" sz="3000" dirty="0" smtClean="0"/>
              <a:t>reklamní trubice (neon);</a:t>
            </a:r>
          </a:p>
          <a:p>
            <a:endParaRPr lang="cs-CZ" sz="3000" dirty="0" smtClean="0"/>
          </a:p>
          <a:p>
            <a:r>
              <a:rPr lang="cs-CZ" sz="3000" dirty="0" smtClean="0"/>
              <a:t>světla majáků (xenon);</a:t>
            </a:r>
          </a:p>
          <a:p>
            <a:endParaRPr lang="cs-CZ" sz="3000" dirty="0" smtClean="0"/>
          </a:p>
          <a:p>
            <a:r>
              <a:rPr lang="cs-CZ" sz="3000" dirty="0" smtClean="0"/>
              <a:t>ochranná atmosféra </a:t>
            </a:r>
            <a:br>
              <a:rPr lang="cs-CZ" sz="3000" dirty="0" smtClean="0"/>
            </a:br>
            <a:r>
              <a:rPr lang="cs-CZ" sz="3000" dirty="0" smtClean="0"/>
              <a:t>v žárovkách (argon).</a:t>
            </a:r>
          </a:p>
          <a:p>
            <a:endParaRPr lang="cs-CZ" dirty="0"/>
          </a:p>
        </p:txBody>
      </p:sp>
      <p:pic>
        <p:nvPicPr>
          <p:cNvPr id="4" name="Obrázek 3" descr="IMG_196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786190"/>
            <a:ext cx="2857520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0000016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571612"/>
            <a:ext cx="2743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 descr="bluetub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1571612"/>
            <a:ext cx="607223" cy="4857784"/>
          </a:xfrm>
          <a:prstGeom prst="rect">
            <a:avLst/>
          </a:prstGeom>
        </p:spPr>
      </p:pic>
      <p:pic>
        <p:nvPicPr>
          <p:cNvPr id="7" name="Obrázek 6" descr="pinktub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714488"/>
            <a:ext cx="580434" cy="464347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PRŮMYSLOVÉ VYUŽITÍ PLYNNÝCH SLOŽEK VZDUCHU</a:t>
            </a:r>
            <a:endParaRPr lang="cs-CZ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pPr algn="ctr"/>
            <a:r>
              <a:rPr lang="cs-CZ" b="1" u="sng" dirty="0" smtClean="0">
                <a:solidFill>
                  <a:schemeClr val="tx1"/>
                </a:solidFill>
              </a:rPr>
              <a:t>ZNEČIŠTĚNÍ VZDUCHU</a:t>
            </a:r>
            <a:endParaRPr lang="cs-CZ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124744"/>
            <a:ext cx="5976664" cy="5544616"/>
          </a:xfrm>
        </p:spPr>
        <p:txBody>
          <a:bodyPr/>
          <a:lstStyle/>
          <a:p>
            <a:r>
              <a:rPr lang="cs-CZ" sz="3000" dirty="0" smtClean="0"/>
              <a:t>tepelné elektrárny;</a:t>
            </a:r>
          </a:p>
          <a:p>
            <a:r>
              <a:rPr lang="cs-CZ" sz="3000" dirty="0" smtClean="0"/>
              <a:t>výfukové plyny automobilů;</a:t>
            </a:r>
          </a:p>
          <a:p>
            <a:r>
              <a:rPr lang="cs-CZ" sz="3000" dirty="0" smtClean="0"/>
              <a:t>spalování nevhodných </a:t>
            </a:r>
            <a:br>
              <a:rPr lang="cs-CZ" sz="3000" dirty="0" smtClean="0"/>
            </a:br>
            <a:r>
              <a:rPr lang="cs-CZ" sz="3000" dirty="0" smtClean="0"/>
              <a:t>paliv (plasty, pneumatiky aj.).</a:t>
            </a:r>
          </a:p>
          <a:p>
            <a:pPr>
              <a:buNone/>
            </a:pPr>
            <a:endParaRPr lang="cs-CZ" sz="3000" dirty="0" smtClean="0"/>
          </a:p>
          <a:p>
            <a:pPr>
              <a:buNone/>
            </a:pPr>
            <a:r>
              <a:rPr lang="cs-CZ" sz="3000" dirty="0" smtClean="0"/>
              <a:t>  ŘEŠENÍ = </a:t>
            </a:r>
            <a:r>
              <a:rPr lang="cs-CZ" sz="3000" b="1" u="sng" dirty="0" smtClean="0">
                <a:solidFill>
                  <a:srgbClr val="C00000"/>
                </a:solidFill>
              </a:rPr>
              <a:t>čistící zařízení:</a:t>
            </a:r>
          </a:p>
          <a:p>
            <a:r>
              <a:rPr lang="cs-CZ" sz="3000" dirty="0" smtClean="0"/>
              <a:t>tepelné elektrárny mají </a:t>
            </a:r>
            <a:r>
              <a:rPr lang="cs-CZ" sz="3000" b="1" dirty="0" smtClean="0"/>
              <a:t>odsiřovací zařízení;</a:t>
            </a:r>
          </a:p>
          <a:p>
            <a:r>
              <a:rPr lang="cs-CZ" sz="3000" dirty="0" smtClean="0"/>
              <a:t>automobily mají </a:t>
            </a:r>
            <a:r>
              <a:rPr lang="cs-CZ" sz="3000" b="1" dirty="0" smtClean="0"/>
              <a:t>katalyzátory.</a:t>
            </a:r>
            <a:endParaRPr lang="cs-CZ" sz="3000" b="1" dirty="0"/>
          </a:p>
        </p:txBody>
      </p:sp>
      <p:pic>
        <p:nvPicPr>
          <p:cNvPr id="4" name="Obrázek 3" descr="art.smog.t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2227" y="4437112"/>
            <a:ext cx="2366826" cy="1775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DP2a899f_221120_20795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052736"/>
            <a:ext cx="2699792" cy="1525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087216" y="260648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3000" b="1" i="1" dirty="0" smtClean="0">
                <a:latin typeface="Arial" pitchFamily="34" charset="0"/>
                <a:cs typeface="Arial" pitchFamily="34" charset="0"/>
              </a:rPr>
              <a:t>Vytvořte odpovídající dvojice z výrazů v prvním a druhém sloupci</a:t>
            </a:r>
            <a:r>
              <a:rPr lang="cs-CZ" sz="3000" b="1" i="1" dirty="0" smtClean="0"/>
              <a:t>.</a:t>
            </a:r>
            <a:endParaRPr lang="cs-CZ" sz="3000" i="1" dirty="0"/>
          </a:p>
        </p:txBody>
      </p:sp>
      <p:pic>
        <p:nvPicPr>
          <p:cNvPr id="4" name="Obrázek 3" descr="gen__vyr_2534UKOL-SOVIC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360893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ovéPole 8"/>
          <p:cNvSpPr txBox="1"/>
          <p:nvPr/>
        </p:nvSpPr>
        <p:spPr>
          <a:xfrm>
            <a:off x="1857356" y="1643050"/>
            <a:ext cx="3218700" cy="56181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OZON</a:t>
            </a:r>
            <a:endParaRPr lang="cs-CZ" sz="3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857356" y="2428868"/>
            <a:ext cx="3218700" cy="5539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KYSLÍK</a:t>
            </a:r>
            <a:endParaRPr lang="cs-CZ" sz="3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57356" y="3143248"/>
            <a:ext cx="3218700" cy="5737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NEON</a:t>
            </a:r>
            <a:endParaRPr lang="cs-CZ" sz="3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857356" y="3857628"/>
            <a:ext cx="3218700" cy="5539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DUSÍK</a:t>
            </a:r>
            <a:endParaRPr lang="cs-CZ" sz="3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857356" y="4572009"/>
            <a:ext cx="3218700" cy="5539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OXID UHLIČITÝ</a:t>
            </a:r>
            <a:endParaRPr lang="cs-CZ" sz="3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24128" y="1628800"/>
            <a:ext cx="2798747" cy="55399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dýchání</a:t>
            </a:r>
            <a:endParaRPr lang="cs-CZ" sz="3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724128" y="2348880"/>
            <a:ext cx="3203848" cy="57606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světelná reklama</a:t>
            </a:r>
            <a:endParaRPr lang="cs-CZ" sz="3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724128" y="3140969"/>
            <a:ext cx="3240360" cy="55399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zelené označení</a:t>
            </a:r>
            <a:endParaRPr lang="cs-CZ" sz="3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724128" y="5733256"/>
            <a:ext cx="2798747" cy="55399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výživa rostlin</a:t>
            </a:r>
            <a:endParaRPr lang="cs-CZ" sz="3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724128" y="4581128"/>
            <a:ext cx="2798747" cy="101566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ochrana před UV-zářením</a:t>
            </a:r>
            <a:endParaRPr lang="cs-CZ" sz="3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857356" y="5357826"/>
            <a:ext cx="3218700" cy="5539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HELIUM</a:t>
            </a:r>
            <a:endParaRPr lang="cs-CZ" sz="30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724128" y="3861048"/>
            <a:ext cx="2798747" cy="55399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/>
              <a:t>plnění balonů</a:t>
            </a: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95CB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F95CB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B535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B5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F87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F87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5F4E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5F4E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2989D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2989D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0"/>
            <a:ext cx="749808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effectLst/>
              </a:rPr>
              <a:t>REFERÁTY</a:t>
            </a:r>
            <a:endParaRPr lang="cs-CZ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980728"/>
            <a:ext cx="7776864" cy="5328592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1. Skleníkový </a:t>
            </a:r>
            <a:r>
              <a:rPr lang="cs-CZ" sz="3000" dirty="0" smtClean="0"/>
              <a:t>efekt a jeho význam.</a:t>
            </a:r>
          </a:p>
          <a:p>
            <a:endParaRPr lang="cs-CZ" sz="3000" dirty="0" smtClean="0"/>
          </a:p>
          <a:p>
            <a:r>
              <a:rPr lang="cs-CZ" sz="3000" dirty="0" smtClean="0"/>
              <a:t>2. Ozonová </a:t>
            </a:r>
            <a:r>
              <a:rPr lang="cs-CZ" sz="3000" dirty="0" smtClean="0"/>
              <a:t>díra, její vznik a dopad na lidský organismus.</a:t>
            </a:r>
          </a:p>
          <a:p>
            <a:endParaRPr lang="cs-CZ" sz="3000" dirty="0" smtClean="0"/>
          </a:p>
          <a:p>
            <a:r>
              <a:rPr lang="cs-CZ" sz="3000" dirty="0" smtClean="0"/>
              <a:t>3. Ozonová </a:t>
            </a:r>
            <a:r>
              <a:rPr lang="cs-CZ" sz="3000" dirty="0" smtClean="0"/>
              <a:t>vrstva a její význam </a:t>
            </a:r>
            <a:br>
              <a:rPr lang="cs-CZ" sz="3000" dirty="0" smtClean="0"/>
            </a:br>
            <a:r>
              <a:rPr lang="cs-CZ" sz="3000" dirty="0" smtClean="0"/>
              <a:t>pro člověka.</a:t>
            </a:r>
          </a:p>
          <a:p>
            <a:endParaRPr lang="cs-CZ" sz="3000" dirty="0" smtClean="0"/>
          </a:p>
          <a:p>
            <a:r>
              <a:rPr lang="cs-CZ" sz="3000" dirty="0" smtClean="0"/>
              <a:t>4. Kyselé </a:t>
            </a:r>
            <a:r>
              <a:rPr lang="cs-CZ" sz="3000" dirty="0" smtClean="0"/>
              <a:t>deště a jejich dopad </a:t>
            </a:r>
            <a:br>
              <a:rPr lang="cs-CZ" sz="3000" dirty="0" smtClean="0"/>
            </a:br>
            <a:r>
              <a:rPr lang="cs-CZ" sz="3000" dirty="0" smtClean="0"/>
              <a:t>na životní prostředí.</a:t>
            </a:r>
          </a:p>
          <a:p>
            <a:endParaRPr lang="cs-CZ" dirty="0" smtClean="0"/>
          </a:p>
        </p:txBody>
      </p:sp>
      <p:pic>
        <p:nvPicPr>
          <p:cNvPr id="5" name="Obrázek 4" descr="kyselé deště.jpg"/>
          <p:cNvPicPr>
            <a:picLocks noChangeAspect="1"/>
          </p:cNvPicPr>
          <p:nvPr/>
        </p:nvPicPr>
        <p:blipFill>
          <a:blip r:embed="rId2" cstate="print"/>
          <a:srcRect l="60714" r="1786" b="7143"/>
          <a:stretch>
            <a:fillRect/>
          </a:stretch>
        </p:blipFill>
        <p:spPr>
          <a:xfrm>
            <a:off x="7032392" y="2780928"/>
            <a:ext cx="2093771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372</TotalTime>
  <Words>271</Words>
  <Application>Microsoft Office PowerPoint</Application>
  <PresentationFormat>Předvádění na obrazovce (4:3)</PresentationFormat>
  <Paragraphs>105</Paragraphs>
  <Slides>12</Slides>
  <Notes>2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Wingdings 2</vt:lpstr>
      <vt:lpstr>Slunovrat</vt:lpstr>
      <vt:lpstr>VZDUCH</vt:lpstr>
      <vt:lpstr>SLOŽENÍ VZDUCHU</vt:lpstr>
      <vt:lpstr>VÝZNAM VZDUCHU</vt:lpstr>
      <vt:lpstr>PRŮMYSLOVÉ VYUŽITÍ PLYNNÝCH SLOŽEK VZDUCHU</vt:lpstr>
      <vt:lpstr>PRŮMYSLOVÉ VYUŽITÍ PLYNNÝCH SLOŽEK VZDUCHU</vt:lpstr>
      <vt:lpstr>PRŮMYSLOVÉ VYUŽITÍ PLYNNÝCH SLOŽEK VZDUCHU</vt:lpstr>
      <vt:lpstr>ZNEČIŠTĚNÍ VZDUCHU</vt:lpstr>
      <vt:lpstr>Prezentace aplikace PowerPoint</vt:lpstr>
      <vt:lpstr>REFERÁTY</vt:lpstr>
      <vt:lpstr>Zápis do sešitu:</vt:lpstr>
      <vt:lpstr>ZDROJE OBRÁZKŮ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vzduch</dc:title>
  <dc:subject>chemie</dc:subject>
  <dc:creator>Petra Vojtěšková</dc:creator>
  <cp:lastModifiedBy>Šárka Petrů</cp:lastModifiedBy>
  <cp:revision>47</cp:revision>
  <dcterms:created xsi:type="dcterms:W3CDTF">2014-02-26T18:15:12Z</dcterms:created>
  <dcterms:modified xsi:type="dcterms:W3CDTF">2020-11-17T17:20:24Z</dcterms:modified>
</cp:coreProperties>
</file>