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2" r:id="rId5"/>
    <p:sldId id="256" r:id="rId6"/>
    <p:sldId id="264" r:id="rId7"/>
    <p:sldId id="265" r:id="rId8"/>
    <p:sldId id="266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E7783-FC06-4609-84F3-B314ED541FC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B72F27-26DE-4293-9F66-B2C94B3F33D9}">
      <dgm:prSet phldrT="[Text]"/>
      <dgm:spPr/>
      <dgm:t>
        <a:bodyPr/>
        <a:lstStyle/>
        <a:p>
          <a:r>
            <a:rPr lang="cs-CZ" dirty="0" smtClean="0"/>
            <a:t>Vídeňský kongres- cíle:</a:t>
          </a:r>
          <a:endParaRPr lang="cs-CZ" dirty="0"/>
        </a:p>
      </dgm:t>
    </dgm:pt>
    <dgm:pt modelId="{AC76B066-425E-4D9F-9EDD-6C054C88B2CB}" type="parTrans" cxnId="{85F63FE1-F8FB-487F-9963-383177022711}">
      <dgm:prSet/>
      <dgm:spPr/>
      <dgm:t>
        <a:bodyPr/>
        <a:lstStyle/>
        <a:p>
          <a:endParaRPr lang="cs-CZ"/>
        </a:p>
      </dgm:t>
    </dgm:pt>
    <dgm:pt modelId="{11D3A540-7A90-430B-BA03-63E67E597D58}" type="sibTrans" cxnId="{85F63FE1-F8FB-487F-9963-383177022711}">
      <dgm:prSet/>
      <dgm:spPr/>
      <dgm:t>
        <a:bodyPr/>
        <a:lstStyle/>
        <a:p>
          <a:endParaRPr lang="cs-CZ"/>
        </a:p>
      </dgm:t>
    </dgm:pt>
    <dgm:pt modelId="{54996B90-0CC0-4750-9164-9B2D8D363B7A}">
      <dgm:prSet phldrT="[Text]"/>
      <dgm:spPr/>
      <dgm:t>
        <a:bodyPr/>
        <a:lstStyle/>
        <a:p>
          <a:r>
            <a:rPr lang="cs-CZ" dirty="0" smtClean="0"/>
            <a:t>____________________________</a:t>
          </a:r>
          <a:endParaRPr lang="cs-CZ" dirty="0"/>
        </a:p>
      </dgm:t>
    </dgm:pt>
    <dgm:pt modelId="{7C7CF3A7-129B-49E7-9F0C-5B7B38346024}" type="parTrans" cxnId="{4FD73521-B9C7-4A60-AD49-F98C53E894DA}">
      <dgm:prSet/>
      <dgm:spPr/>
      <dgm:t>
        <a:bodyPr/>
        <a:lstStyle/>
        <a:p>
          <a:endParaRPr lang="cs-CZ"/>
        </a:p>
      </dgm:t>
    </dgm:pt>
    <dgm:pt modelId="{0D84595D-98FB-4287-902F-4E9DE9318857}" type="sibTrans" cxnId="{4FD73521-B9C7-4A60-AD49-F98C53E894DA}">
      <dgm:prSet/>
      <dgm:spPr/>
      <dgm:t>
        <a:bodyPr/>
        <a:lstStyle/>
        <a:p>
          <a:endParaRPr lang="cs-CZ"/>
        </a:p>
      </dgm:t>
    </dgm:pt>
    <dgm:pt modelId="{3AE18ACB-907C-4A49-BCF6-473DB101E4C6}">
      <dgm:prSet phldrT="[Text]"/>
      <dgm:spPr/>
      <dgm:t>
        <a:bodyPr/>
        <a:lstStyle/>
        <a:p>
          <a:r>
            <a:rPr lang="cs-CZ" dirty="0" smtClean="0"/>
            <a:t>__________________________</a:t>
          </a:r>
          <a:endParaRPr lang="cs-CZ" dirty="0"/>
        </a:p>
      </dgm:t>
    </dgm:pt>
    <dgm:pt modelId="{C6E3653B-6D26-4824-9B53-1D52E557EE40}" type="parTrans" cxnId="{4B9AC632-71F2-48A3-B3AA-705E15C95785}">
      <dgm:prSet/>
      <dgm:spPr/>
      <dgm:t>
        <a:bodyPr/>
        <a:lstStyle/>
        <a:p>
          <a:endParaRPr lang="cs-CZ"/>
        </a:p>
      </dgm:t>
    </dgm:pt>
    <dgm:pt modelId="{6AA51EF0-C18D-40FF-B76C-884B30BA8726}" type="sibTrans" cxnId="{4B9AC632-71F2-48A3-B3AA-705E15C95785}">
      <dgm:prSet/>
      <dgm:spPr/>
      <dgm:t>
        <a:bodyPr/>
        <a:lstStyle/>
        <a:p>
          <a:endParaRPr lang="cs-CZ"/>
        </a:p>
      </dgm:t>
    </dgm:pt>
    <dgm:pt modelId="{6FED4171-4E34-441D-A1FE-963DF2538DE5}">
      <dgm:prSet phldrT="[Text]"/>
      <dgm:spPr/>
      <dgm:t>
        <a:bodyPr/>
        <a:lstStyle/>
        <a:p>
          <a:r>
            <a:rPr lang="cs-CZ" dirty="0" smtClean="0"/>
            <a:t>_____________________________</a:t>
          </a:r>
          <a:endParaRPr lang="cs-CZ" dirty="0"/>
        </a:p>
      </dgm:t>
    </dgm:pt>
    <dgm:pt modelId="{8358BD87-23A0-48D9-A8A3-79D6B4E932B6}" type="parTrans" cxnId="{55259AF3-5290-4B54-8CB8-E777AA66C792}">
      <dgm:prSet/>
      <dgm:spPr/>
      <dgm:t>
        <a:bodyPr/>
        <a:lstStyle/>
        <a:p>
          <a:endParaRPr lang="cs-CZ"/>
        </a:p>
      </dgm:t>
    </dgm:pt>
    <dgm:pt modelId="{A2D4A44C-2DF6-4AAF-852E-5180D4337791}" type="sibTrans" cxnId="{55259AF3-5290-4B54-8CB8-E777AA66C792}">
      <dgm:prSet/>
      <dgm:spPr/>
      <dgm:t>
        <a:bodyPr/>
        <a:lstStyle/>
        <a:p>
          <a:endParaRPr lang="cs-CZ"/>
        </a:p>
      </dgm:t>
    </dgm:pt>
    <dgm:pt modelId="{6376B71E-41F8-4315-BBFB-8A3AE5D2A922}">
      <dgm:prSet phldrT="[Text]"/>
      <dgm:spPr/>
      <dgm:t>
        <a:bodyPr/>
        <a:lstStyle/>
        <a:p>
          <a:r>
            <a:rPr lang="cs-CZ" dirty="0" smtClean="0"/>
            <a:t>___________________________</a:t>
          </a:r>
          <a:endParaRPr lang="cs-CZ" dirty="0"/>
        </a:p>
      </dgm:t>
    </dgm:pt>
    <dgm:pt modelId="{C39E11EE-CDC7-43A3-9FB7-8669DF1AA1DE}" type="parTrans" cxnId="{639367A1-12A3-4E7B-932E-3B921A271775}">
      <dgm:prSet/>
      <dgm:spPr/>
      <dgm:t>
        <a:bodyPr/>
        <a:lstStyle/>
        <a:p>
          <a:endParaRPr lang="cs-CZ"/>
        </a:p>
      </dgm:t>
    </dgm:pt>
    <dgm:pt modelId="{96A50BC2-FBAA-448D-B6FF-86A35E9D8B5E}" type="sibTrans" cxnId="{639367A1-12A3-4E7B-932E-3B921A271775}">
      <dgm:prSet/>
      <dgm:spPr/>
      <dgm:t>
        <a:bodyPr/>
        <a:lstStyle/>
        <a:p>
          <a:endParaRPr lang="cs-CZ"/>
        </a:p>
      </dgm:t>
    </dgm:pt>
    <dgm:pt modelId="{86C398E6-8237-4D69-AC9B-3DEC32234E36}" type="pres">
      <dgm:prSet presAssocID="{5D0E7783-FC06-4609-84F3-B314ED541FC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2F96416-1AC0-40D5-9213-B784D274BE97}" type="pres">
      <dgm:prSet presAssocID="{5D0E7783-FC06-4609-84F3-B314ED541FCA}" presName="matrix" presStyleCnt="0"/>
      <dgm:spPr/>
    </dgm:pt>
    <dgm:pt modelId="{5EFE22E3-3080-44E6-964B-5145ED98C6E9}" type="pres">
      <dgm:prSet presAssocID="{5D0E7783-FC06-4609-84F3-B314ED541FCA}" presName="tile1" presStyleLbl="node1" presStyleIdx="0" presStyleCnt="4"/>
      <dgm:spPr/>
      <dgm:t>
        <a:bodyPr/>
        <a:lstStyle/>
        <a:p>
          <a:endParaRPr lang="cs-CZ"/>
        </a:p>
      </dgm:t>
    </dgm:pt>
    <dgm:pt modelId="{C4B8FC01-5C49-4D6E-9388-9AE9CA3BB452}" type="pres">
      <dgm:prSet presAssocID="{5D0E7783-FC06-4609-84F3-B314ED541F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026CEC-D818-4929-9D11-E330DF8C9A6D}" type="pres">
      <dgm:prSet presAssocID="{5D0E7783-FC06-4609-84F3-B314ED541FCA}" presName="tile2" presStyleLbl="node1" presStyleIdx="1" presStyleCnt="4"/>
      <dgm:spPr/>
      <dgm:t>
        <a:bodyPr/>
        <a:lstStyle/>
        <a:p>
          <a:endParaRPr lang="cs-CZ"/>
        </a:p>
      </dgm:t>
    </dgm:pt>
    <dgm:pt modelId="{B4C23DF0-1FB4-4D93-AC4D-FC6DBDC1F303}" type="pres">
      <dgm:prSet presAssocID="{5D0E7783-FC06-4609-84F3-B314ED541F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4B29BD-F93D-4F0F-9044-FC7712CE0946}" type="pres">
      <dgm:prSet presAssocID="{5D0E7783-FC06-4609-84F3-B314ED541FCA}" presName="tile3" presStyleLbl="node1" presStyleIdx="2" presStyleCnt="4"/>
      <dgm:spPr/>
      <dgm:t>
        <a:bodyPr/>
        <a:lstStyle/>
        <a:p>
          <a:endParaRPr lang="cs-CZ"/>
        </a:p>
      </dgm:t>
    </dgm:pt>
    <dgm:pt modelId="{78ED82CB-11F2-410D-965C-ED1E101E24C6}" type="pres">
      <dgm:prSet presAssocID="{5D0E7783-FC06-4609-84F3-B314ED541F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0AE22E-D5F5-4CA5-8E16-EB663D5AE730}" type="pres">
      <dgm:prSet presAssocID="{5D0E7783-FC06-4609-84F3-B314ED541FCA}" presName="tile4" presStyleLbl="node1" presStyleIdx="3" presStyleCnt="4"/>
      <dgm:spPr/>
      <dgm:t>
        <a:bodyPr/>
        <a:lstStyle/>
        <a:p>
          <a:endParaRPr lang="cs-CZ"/>
        </a:p>
      </dgm:t>
    </dgm:pt>
    <dgm:pt modelId="{C5A0E8EB-2D3D-4A3B-9703-D999E11BD9C8}" type="pres">
      <dgm:prSet presAssocID="{5D0E7783-FC06-4609-84F3-B314ED541F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380B55-F8AB-4800-A135-1BEBC640335B}" type="pres">
      <dgm:prSet presAssocID="{5D0E7783-FC06-4609-84F3-B314ED541FC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0E783B3-3138-4EEB-BDAE-99F764025610}" type="presOf" srcId="{6376B71E-41F8-4315-BBFB-8A3AE5D2A922}" destId="{C5A0E8EB-2D3D-4A3B-9703-D999E11BD9C8}" srcOrd="1" destOrd="0" presId="urn:microsoft.com/office/officeart/2005/8/layout/matrix1"/>
    <dgm:cxn modelId="{4B9AC632-71F2-48A3-B3AA-705E15C95785}" srcId="{26B72F27-26DE-4293-9F66-B2C94B3F33D9}" destId="{3AE18ACB-907C-4A49-BCF6-473DB101E4C6}" srcOrd="1" destOrd="0" parTransId="{C6E3653B-6D26-4824-9B53-1D52E557EE40}" sibTransId="{6AA51EF0-C18D-40FF-B76C-884B30BA8726}"/>
    <dgm:cxn modelId="{F0116D29-8F86-457A-B383-8E3E577E36F1}" type="presOf" srcId="{54996B90-0CC0-4750-9164-9B2D8D363B7A}" destId="{5EFE22E3-3080-44E6-964B-5145ED98C6E9}" srcOrd="0" destOrd="0" presId="urn:microsoft.com/office/officeart/2005/8/layout/matrix1"/>
    <dgm:cxn modelId="{85F63FE1-F8FB-487F-9963-383177022711}" srcId="{5D0E7783-FC06-4609-84F3-B314ED541FCA}" destId="{26B72F27-26DE-4293-9F66-B2C94B3F33D9}" srcOrd="0" destOrd="0" parTransId="{AC76B066-425E-4D9F-9EDD-6C054C88B2CB}" sibTransId="{11D3A540-7A90-430B-BA03-63E67E597D58}"/>
    <dgm:cxn modelId="{F163B7FF-1B0C-47BD-B9DA-90C48FE5D37B}" type="presOf" srcId="{6FED4171-4E34-441D-A1FE-963DF2538DE5}" destId="{6E4B29BD-F93D-4F0F-9044-FC7712CE0946}" srcOrd="0" destOrd="0" presId="urn:microsoft.com/office/officeart/2005/8/layout/matrix1"/>
    <dgm:cxn modelId="{5F65B46F-2003-4B65-9D41-CF129A06DA9E}" type="presOf" srcId="{5D0E7783-FC06-4609-84F3-B314ED541FCA}" destId="{86C398E6-8237-4D69-AC9B-3DEC32234E36}" srcOrd="0" destOrd="0" presId="urn:microsoft.com/office/officeart/2005/8/layout/matrix1"/>
    <dgm:cxn modelId="{28ADE177-C46E-47F7-8BFE-421DF3559E92}" type="presOf" srcId="{54996B90-0CC0-4750-9164-9B2D8D363B7A}" destId="{C4B8FC01-5C49-4D6E-9388-9AE9CA3BB452}" srcOrd="1" destOrd="0" presId="urn:microsoft.com/office/officeart/2005/8/layout/matrix1"/>
    <dgm:cxn modelId="{62548EDD-0DF0-4574-A2C8-A26B3CAC55D1}" type="presOf" srcId="{26B72F27-26DE-4293-9F66-B2C94B3F33D9}" destId="{55380B55-F8AB-4800-A135-1BEBC640335B}" srcOrd="0" destOrd="0" presId="urn:microsoft.com/office/officeart/2005/8/layout/matrix1"/>
    <dgm:cxn modelId="{639367A1-12A3-4E7B-932E-3B921A271775}" srcId="{26B72F27-26DE-4293-9F66-B2C94B3F33D9}" destId="{6376B71E-41F8-4315-BBFB-8A3AE5D2A922}" srcOrd="3" destOrd="0" parTransId="{C39E11EE-CDC7-43A3-9FB7-8669DF1AA1DE}" sibTransId="{96A50BC2-FBAA-448D-B6FF-86A35E9D8B5E}"/>
    <dgm:cxn modelId="{E34A143E-301B-4DF6-86E3-D9DA33CB4AE8}" type="presOf" srcId="{6376B71E-41F8-4315-BBFB-8A3AE5D2A922}" destId="{690AE22E-D5F5-4CA5-8E16-EB663D5AE730}" srcOrd="0" destOrd="0" presId="urn:microsoft.com/office/officeart/2005/8/layout/matrix1"/>
    <dgm:cxn modelId="{4FD73521-B9C7-4A60-AD49-F98C53E894DA}" srcId="{26B72F27-26DE-4293-9F66-B2C94B3F33D9}" destId="{54996B90-0CC0-4750-9164-9B2D8D363B7A}" srcOrd="0" destOrd="0" parTransId="{7C7CF3A7-129B-49E7-9F0C-5B7B38346024}" sibTransId="{0D84595D-98FB-4287-902F-4E9DE9318857}"/>
    <dgm:cxn modelId="{D5CE04E3-F920-4A93-90B5-92599F1983A1}" type="presOf" srcId="{3AE18ACB-907C-4A49-BCF6-473DB101E4C6}" destId="{27026CEC-D818-4929-9D11-E330DF8C9A6D}" srcOrd="0" destOrd="0" presId="urn:microsoft.com/office/officeart/2005/8/layout/matrix1"/>
    <dgm:cxn modelId="{D15DF8B5-A386-4556-A2F6-002423058073}" type="presOf" srcId="{3AE18ACB-907C-4A49-BCF6-473DB101E4C6}" destId="{B4C23DF0-1FB4-4D93-AC4D-FC6DBDC1F303}" srcOrd="1" destOrd="0" presId="urn:microsoft.com/office/officeart/2005/8/layout/matrix1"/>
    <dgm:cxn modelId="{595C87DF-2B86-4ED4-8A3F-8D3312F61CC3}" type="presOf" srcId="{6FED4171-4E34-441D-A1FE-963DF2538DE5}" destId="{78ED82CB-11F2-410D-965C-ED1E101E24C6}" srcOrd="1" destOrd="0" presId="urn:microsoft.com/office/officeart/2005/8/layout/matrix1"/>
    <dgm:cxn modelId="{55259AF3-5290-4B54-8CB8-E777AA66C792}" srcId="{26B72F27-26DE-4293-9F66-B2C94B3F33D9}" destId="{6FED4171-4E34-441D-A1FE-963DF2538DE5}" srcOrd="2" destOrd="0" parTransId="{8358BD87-23A0-48D9-A8A3-79D6B4E932B6}" sibTransId="{A2D4A44C-2DF6-4AAF-852E-5180D4337791}"/>
    <dgm:cxn modelId="{F5BF55FA-6ED9-48A7-A74E-C327D2F0990E}" type="presParOf" srcId="{86C398E6-8237-4D69-AC9B-3DEC32234E36}" destId="{92F96416-1AC0-40D5-9213-B784D274BE97}" srcOrd="0" destOrd="0" presId="urn:microsoft.com/office/officeart/2005/8/layout/matrix1"/>
    <dgm:cxn modelId="{923BACAC-505B-454E-832B-28CB06CEA155}" type="presParOf" srcId="{92F96416-1AC0-40D5-9213-B784D274BE97}" destId="{5EFE22E3-3080-44E6-964B-5145ED98C6E9}" srcOrd="0" destOrd="0" presId="urn:microsoft.com/office/officeart/2005/8/layout/matrix1"/>
    <dgm:cxn modelId="{B77198C4-A6EB-4AE9-A3DF-CF8E57462CAC}" type="presParOf" srcId="{92F96416-1AC0-40D5-9213-B784D274BE97}" destId="{C4B8FC01-5C49-4D6E-9388-9AE9CA3BB452}" srcOrd="1" destOrd="0" presId="urn:microsoft.com/office/officeart/2005/8/layout/matrix1"/>
    <dgm:cxn modelId="{BD519134-BACC-4920-9AD5-75FCC753EF32}" type="presParOf" srcId="{92F96416-1AC0-40D5-9213-B784D274BE97}" destId="{27026CEC-D818-4929-9D11-E330DF8C9A6D}" srcOrd="2" destOrd="0" presId="urn:microsoft.com/office/officeart/2005/8/layout/matrix1"/>
    <dgm:cxn modelId="{C3F8BA88-E082-49FF-A7A8-0E334EFBC689}" type="presParOf" srcId="{92F96416-1AC0-40D5-9213-B784D274BE97}" destId="{B4C23DF0-1FB4-4D93-AC4D-FC6DBDC1F303}" srcOrd="3" destOrd="0" presId="urn:microsoft.com/office/officeart/2005/8/layout/matrix1"/>
    <dgm:cxn modelId="{FA33C488-90DF-43DA-AA14-B3844FD83178}" type="presParOf" srcId="{92F96416-1AC0-40D5-9213-B784D274BE97}" destId="{6E4B29BD-F93D-4F0F-9044-FC7712CE0946}" srcOrd="4" destOrd="0" presId="urn:microsoft.com/office/officeart/2005/8/layout/matrix1"/>
    <dgm:cxn modelId="{F1556F1E-4583-4C46-B89E-A5B56215C316}" type="presParOf" srcId="{92F96416-1AC0-40D5-9213-B784D274BE97}" destId="{78ED82CB-11F2-410D-965C-ED1E101E24C6}" srcOrd="5" destOrd="0" presId="urn:microsoft.com/office/officeart/2005/8/layout/matrix1"/>
    <dgm:cxn modelId="{829A09BB-6CE5-4368-B5F3-F45C2503B392}" type="presParOf" srcId="{92F96416-1AC0-40D5-9213-B784D274BE97}" destId="{690AE22E-D5F5-4CA5-8E16-EB663D5AE730}" srcOrd="6" destOrd="0" presId="urn:microsoft.com/office/officeart/2005/8/layout/matrix1"/>
    <dgm:cxn modelId="{639C098F-A3D1-4268-A208-C0ECF01E07CD}" type="presParOf" srcId="{92F96416-1AC0-40D5-9213-B784D274BE97}" destId="{C5A0E8EB-2D3D-4A3B-9703-D999E11BD9C8}" srcOrd="7" destOrd="0" presId="urn:microsoft.com/office/officeart/2005/8/layout/matrix1"/>
    <dgm:cxn modelId="{5BA3B674-114A-4706-BF6E-5827C7E2F800}" type="presParOf" srcId="{86C398E6-8237-4D69-AC9B-3DEC32234E36}" destId="{55380B55-F8AB-4800-A135-1BEBC640335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E22E3-3080-44E6-964B-5145ED98C6E9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____________________________</a:t>
          </a:r>
          <a:endParaRPr lang="cs-CZ" sz="1500" kern="1200" dirty="0"/>
        </a:p>
      </dsp:txBody>
      <dsp:txXfrm rot="5400000">
        <a:off x="0" y="0"/>
        <a:ext cx="3048000" cy="1524000"/>
      </dsp:txXfrm>
    </dsp:sp>
    <dsp:sp modelId="{27026CEC-D818-4929-9D11-E330DF8C9A6D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__________________________</a:t>
          </a:r>
          <a:endParaRPr lang="cs-CZ" sz="1500" kern="1200" dirty="0"/>
        </a:p>
      </dsp:txBody>
      <dsp:txXfrm>
        <a:off x="3048000" y="0"/>
        <a:ext cx="3048000" cy="1524000"/>
      </dsp:txXfrm>
    </dsp:sp>
    <dsp:sp modelId="{6E4B29BD-F93D-4F0F-9044-FC7712CE0946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_____________________________</a:t>
          </a:r>
          <a:endParaRPr lang="cs-CZ" sz="1500" kern="1200" dirty="0"/>
        </a:p>
      </dsp:txBody>
      <dsp:txXfrm rot="10800000">
        <a:off x="0" y="2539999"/>
        <a:ext cx="3048000" cy="1524000"/>
      </dsp:txXfrm>
    </dsp:sp>
    <dsp:sp modelId="{690AE22E-D5F5-4CA5-8E16-EB663D5AE730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___________________________</a:t>
          </a:r>
          <a:endParaRPr lang="cs-CZ" sz="1500" kern="1200" dirty="0"/>
        </a:p>
      </dsp:txBody>
      <dsp:txXfrm rot="-5400000">
        <a:off x="3048000" y="2539999"/>
        <a:ext cx="3048000" cy="1524000"/>
      </dsp:txXfrm>
    </dsp:sp>
    <dsp:sp modelId="{55380B55-F8AB-4800-A135-1BEBC640335B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Vídeňský kongres- cíle:</a:t>
          </a:r>
          <a:endParaRPr lang="cs-CZ" sz="1500" kern="120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0A3899-4DCB-42D3-8AC0-F8597051F6C3}" type="datetimeFigureOut">
              <a:rPr lang="cs-CZ" smtClean="0"/>
              <a:pPr/>
              <a:t>17.01.2021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BE909A-8991-4E85-B808-3A081ABB2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//upload.wikimedia.org/wikipedia/commons/9/9b/Viena_kongres_181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Viena_kongres_1814.jpg" TargetMode="External"/><Relationship Id="rId7" Type="http://schemas.openxmlformats.org/officeDocument/2006/relationships/hyperlink" Target="http://cs.wikipedia.org/wiki/Soubor:%C4%8Cert_odn%C3%A1%C5%A1%C3%AD_Metternicha.jpg" TargetMode="External"/><Relationship Id="rId2" Type="http://schemas.openxmlformats.org/officeDocument/2006/relationships/hyperlink" Target="http://cs.wikipedia.org/wiki/Soubor:CongressVienn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Kaart_Europa_na_het_Weens_Congres.jpg?uselang=cs" TargetMode="External"/><Relationship Id="rId5" Type="http://schemas.openxmlformats.org/officeDocument/2006/relationships/hyperlink" Target="http://cs.wikipedia.org/wiki/Soubor:Louis_XVIII2.jpg" TargetMode="External"/><Relationship Id="rId4" Type="http://schemas.openxmlformats.org/officeDocument/2006/relationships/hyperlink" Target="http://cs.wikipedia.org/wiki/Soubor:Hw-metternich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09192" y="116632"/>
            <a:ext cx="4824536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Název školy: </a:t>
            </a:r>
            <a:r>
              <a:rPr lang="cs-CZ" sz="1600" b="1" kern="0" dirty="0">
                <a:solidFill>
                  <a:schemeClr val="bg1"/>
                </a:solidFill>
              </a:rPr>
              <a:t>ZŠ Štětí, Ostrovní 300</a:t>
            </a:r>
            <a:r>
              <a:rPr lang="cs-CZ" sz="1600" kern="0" dirty="0">
                <a:solidFill>
                  <a:schemeClr val="bg1"/>
                </a:solidFill>
              </a:rPr>
              <a:t/>
            </a:r>
            <a:br>
              <a:rPr lang="cs-CZ" sz="1600" kern="0" dirty="0">
                <a:solidFill>
                  <a:schemeClr val="bg1"/>
                </a:solidFill>
              </a:rPr>
            </a:br>
            <a:r>
              <a:rPr lang="cs-CZ" sz="1600" kern="0" dirty="0">
                <a:solidFill>
                  <a:schemeClr val="bg1"/>
                </a:solidFill>
              </a:rPr>
              <a:t>Autor: </a:t>
            </a:r>
            <a:r>
              <a:rPr lang="cs-CZ" sz="1600" b="1" kern="0" dirty="0">
                <a:solidFill>
                  <a:schemeClr val="bg1"/>
                </a:solidFill>
              </a:rPr>
              <a:t>Sandra </a:t>
            </a:r>
            <a:r>
              <a:rPr lang="cs-CZ" sz="1600" b="1" kern="0" dirty="0" smtClean="0">
                <a:solidFill>
                  <a:schemeClr val="bg1"/>
                </a:solidFill>
              </a:rPr>
              <a:t>Jaklová</a:t>
            </a:r>
            <a:endParaRPr lang="cs-CZ" sz="1600" kern="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Název materiálu: </a:t>
            </a:r>
            <a:br>
              <a:rPr lang="cs-CZ" sz="1600" kern="0" dirty="0">
                <a:solidFill>
                  <a:schemeClr val="bg1"/>
                </a:solidFill>
              </a:rPr>
            </a:br>
            <a:r>
              <a:rPr lang="cs-CZ" sz="1600" b="1" kern="0" dirty="0" smtClean="0">
                <a:solidFill>
                  <a:schemeClr val="bg1"/>
                </a:solidFill>
              </a:rPr>
              <a:t>VY_32_INOVACE_D.8.A.12_vidensky_kongres</a:t>
            </a:r>
            <a:endParaRPr lang="cs-CZ" sz="1600" b="1" kern="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Datum: </a:t>
            </a:r>
            <a:r>
              <a:rPr lang="cs-CZ" sz="1600" kern="0" dirty="0" smtClean="0">
                <a:solidFill>
                  <a:schemeClr val="bg1"/>
                </a:solidFill>
              </a:rPr>
              <a:t>23.11.2012</a:t>
            </a:r>
            <a:endParaRPr lang="cs-CZ" sz="1600" kern="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Ročník: </a:t>
            </a:r>
            <a:r>
              <a:rPr lang="cs-CZ" sz="1600" kern="0" dirty="0" smtClean="0">
                <a:solidFill>
                  <a:schemeClr val="bg1"/>
                </a:solidFill>
              </a:rPr>
              <a:t>osmý</a:t>
            </a:r>
            <a:endParaRPr lang="cs-CZ" sz="1600" kern="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Vzdělávací oblast: Člověk a společnost</a:t>
            </a: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Vzdělávací obor: Dějepis</a:t>
            </a:r>
            <a:br>
              <a:rPr lang="cs-CZ" sz="1600" kern="0" dirty="0">
                <a:solidFill>
                  <a:schemeClr val="bg1"/>
                </a:solidFill>
              </a:rPr>
            </a:br>
            <a:r>
              <a:rPr lang="cs-CZ" sz="1600" kern="0" dirty="0">
                <a:solidFill>
                  <a:schemeClr val="bg1"/>
                </a:solidFill>
              </a:rPr>
              <a:t>Název</a:t>
            </a:r>
            <a:r>
              <a:rPr lang="cs-CZ" sz="1600" kern="0" dirty="0" smtClean="0">
                <a:solidFill>
                  <a:schemeClr val="bg1"/>
                </a:solidFill>
              </a:rPr>
              <a:t>: Vídeňský kongres</a:t>
            </a:r>
            <a:r>
              <a:rPr lang="cs-CZ" sz="1600" kern="0" dirty="0">
                <a:solidFill>
                  <a:schemeClr val="bg1"/>
                </a:solidFill>
              </a:rPr>
              <a:t/>
            </a:r>
            <a:br>
              <a:rPr lang="cs-CZ" sz="1600" kern="0" dirty="0">
                <a:solidFill>
                  <a:schemeClr val="bg1"/>
                </a:solidFill>
              </a:rPr>
            </a:br>
            <a:r>
              <a:rPr lang="cs-CZ" sz="1600" kern="0" dirty="0">
                <a:solidFill>
                  <a:schemeClr val="bg1"/>
                </a:solidFill>
              </a:rPr>
              <a:t>Číslo operačního programu: </a:t>
            </a:r>
            <a:r>
              <a:rPr lang="cs-CZ" sz="1600" b="1" kern="0" dirty="0">
                <a:solidFill>
                  <a:schemeClr val="bg1"/>
                </a:solidFill>
              </a:rPr>
              <a:t>CZ.1.07/1.4.00/21.1693</a:t>
            </a:r>
          </a:p>
          <a:p>
            <a:pPr lvl="0">
              <a:defRPr/>
            </a:pPr>
            <a:r>
              <a:rPr lang="cs-CZ" sz="1600" kern="0" dirty="0">
                <a:solidFill>
                  <a:schemeClr val="bg1"/>
                </a:solidFill>
              </a:rPr>
              <a:t>Název projektu: </a:t>
            </a:r>
            <a:r>
              <a:rPr lang="cs-CZ" sz="1600" b="1" kern="0" dirty="0">
                <a:solidFill>
                  <a:schemeClr val="bg1"/>
                </a:solidFill>
              </a:rPr>
              <a:t>PRIMA ŠKOLA</a:t>
            </a:r>
          </a:p>
        </p:txBody>
      </p:sp>
      <p:pic>
        <p:nvPicPr>
          <p:cNvPr id="3" name="Picture 4" descr="log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811936" cy="1728192"/>
          </a:xfrm>
          <a:prstGeom prst="rect">
            <a:avLst/>
          </a:prstGeom>
          <a:noFill/>
          <a:effectLst>
            <a:glow rad="127000">
              <a:schemeClr val="accent2">
                <a:lumMod val="40000"/>
                <a:lumOff val="60000"/>
              </a:schemeClr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0" y="4077072"/>
            <a:ext cx="913372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VÍDEŇSKÝ KONGRES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013176"/>
            <a:ext cx="913372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Anotace: Prezentace je určena žákům osmého ročníku a slouží k opakování cílů 		a závěrů </a:t>
            </a:r>
            <a:r>
              <a:rPr lang="cs-CZ" dirty="0">
                <a:solidFill>
                  <a:schemeClr val="bg1"/>
                </a:solidFill>
              </a:rPr>
              <a:t>V</a:t>
            </a:r>
            <a:r>
              <a:rPr lang="cs-CZ" dirty="0" smtClean="0">
                <a:solidFill>
                  <a:schemeClr val="bg1"/>
                </a:solidFill>
              </a:rPr>
              <a:t>ídeňského kongresu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Obrázek 2" descr="OPVK_hor_zakladni_logolink_RGB_c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0563" y="6045922"/>
            <a:ext cx="3938023" cy="812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5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332656"/>
            <a:ext cx="9144000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SHRNUTÍ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46776" y="1556792"/>
            <a:ext cx="7386086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cs-CZ" sz="1200" b="1" dirty="0" smtClean="0">
                <a:solidFill>
                  <a:schemeClr val="bg1"/>
                </a:solidFill>
              </a:rPr>
              <a:t>Anotace</a:t>
            </a:r>
            <a:r>
              <a:rPr lang="cs-CZ" sz="1200" b="1" dirty="0">
                <a:solidFill>
                  <a:schemeClr val="bg1"/>
                </a:solidFill>
              </a:rPr>
              <a:t>		</a:t>
            </a:r>
            <a:r>
              <a:rPr lang="cs-CZ" sz="1200" dirty="0" smtClean="0">
                <a:solidFill>
                  <a:schemeClr val="bg1"/>
                </a:solidFill>
              </a:rPr>
              <a:t>Prezentace je určena pro osmý ročník ZŠ a slouží </a:t>
            </a:r>
            <a:r>
              <a:rPr lang="cs-CZ" sz="1200" dirty="0">
                <a:solidFill>
                  <a:schemeClr val="bg1"/>
                </a:solidFill>
              </a:rPr>
              <a:t>k opakování cílů 			</a:t>
            </a:r>
            <a:r>
              <a:rPr lang="cs-CZ" sz="1200" dirty="0" smtClean="0">
                <a:solidFill>
                  <a:schemeClr val="bg1"/>
                </a:solidFill>
              </a:rPr>
              <a:t>a </a:t>
            </a:r>
            <a:r>
              <a:rPr lang="cs-CZ" sz="1200" dirty="0">
                <a:solidFill>
                  <a:schemeClr val="bg1"/>
                </a:solidFill>
              </a:rPr>
              <a:t>závěrů Vídeňského kongresu.</a:t>
            </a:r>
            <a:endParaRPr lang="cs-CZ" sz="1200" dirty="0" smtClean="0">
              <a:solidFill>
                <a:schemeClr val="bg1"/>
              </a:solidFill>
            </a:endParaRPr>
          </a:p>
          <a:p>
            <a:pPr indent="-342900"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 indent="-342900">
              <a:defRPr/>
            </a:pPr>
            <a:r>
              <a:rPr lang="cs-CZ" sz="1200" b="1" dirty="0">
                <a:solidFill>
                  <a:schemeClr val="bg1"/>
                </a:solidFill>
              </a:rPr>
              <a:t>Autor		</a:t>
            </a:r>
            <a:r>
              <a:rPr lang="cs-CZ" sz="1200" dirty="0" smtClean="0">
                <a:solidFill>
                  <a:schemeClr val="bg1"/>
                </a:solidFill>
              </a:rPr>
              <a:t>Mgr</a:t>
            </a:r>
            <a:r>
              <a:rPr lang="cs-CZ" sz="1200" dirty="0">
                <a:solidFill>
                  <a:schemeClr val="bg1"/>
                </a:solidFill>
              </a:rPr>
              <a:t>. Sandra </a:t>
            </a:r>
            <a:r>
              <a:rPr lang="cs-CZ" sz="1200" dirty="0" smtClean="0">
                <a:solidFill>
                  <a:schemeClr val="bg1"/>
                </a:solidFill>
              </a:rPr>
              <a:t>Jaklová</a:t>
            </a:r>
          </a:p>
          <a:p>
            <a:pPr indent="-342900"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 indent="-342900">
              <a:defRPr/>
            </a:pPr>
            <a:r>
              <a:rPr lang="cs-CZ" sz="1200" b="1" dirty="0">
                <a:solidFill>
                  <a:schemeClr val="bg1"/>
                </a:solidFill>
              </a:rPr>
              <a:t>Jazyk		č</a:t>
            </a:r>
            <a:r>
              <a:rPr lang="cs-CZ" sz="1200" dirty="0" smtClean="0">
                <a:solidFill>
                  <a:schemeClr val="bg1"/>
                </a:solidFill>
              </a:rPr>
              <a:t>eština</a:t>
            </a:r>
          </a:p>
          <a:p>
            <a:pPr indent="-342900"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 indent="-342900">
              <a:defRPr/>
            </a:pPr>
            <a:r>
              <a:rPr lang="cs-CZ" sz="1200" b="1" dirty="0">
                <a:solidFill>
                  <a:schemeClr val="bg1"/>
                </a:solidFill>
              </a:rPr>
              <a:t>Očekávaný výstup	</a:t>
            </a:r>
            <a:r>
              <a:rPr lang="cs-CZ" sz="1200" dirty="0" smtClean="0">
                <a:solidFill>
                  <a:schemeClr val="bg1"/>
                </a:solidFill>
              </a:rPr>
              <a:t>Žáci uvedou základní cíle a stručné výsledky Vídeňského kongresu.</a:t>
            </a:r>
          </a:p>
          <a:p>
            <a:pPr indent="-342900">
              <a:defRPr/>
            </a:pPr>
            <a:r>
              <a:rPr lang="cs-CZ" sz="1200" dirty="0">
                <a:solidFill>
                  <a:schemeClr val="bg1"/>
                </a:solidFill>
              </a:rPr>
              <a:t>	</a:t>
            </a:r>
          </a:p>
          <a:p>
            <a:pPr indent="-342900">
              <a:defRPr/>
            </a:pPr>
            <a:r>
              <a:rPr lang="cs-CZ" sz="1200" b="1" dirty="0">
                <a:solidFill>
                  <a:schemeClr val="bg1"/>
                </a:solidFill>
              </a:rPr>
              <a:t>Klíčová slova	</a:t>
            </a:r>
            <a:r>
              <a:rPr lang="cs-CZ" sz="1200" dirty="0" smtClean="0">
                <a:solidFill>
                  <a:schemeClr val="bg1"/>
                </a:solidFill>
              </a:rPr>
              <a:t>Vídeňský kongres, Metternich, Svatá aliance, 19. století</a:t>
            </a:r>
          </a:p>
          <a:p>
            <a:pPr indent="-342900"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 indent="-342900">
              <a:defRPr/>
            </a:pPr>
            <a:r>
              <a:rPr lang="cs-CZ" sz="1200" b="1" dirty="0">
                <a:solidFill>
                  <a:schemeClr val="bg1"/>
                </a:solidFill>
              </a:rPr>
              <a:t>Druh učebního materiálu	</a:t>
            </a:r>
            <a:r>
              <a:rPr lang="cs-CZ" sz="1200" dirty="0" smtClean="0">
                <a:solidFill>
                  <a:schemeClr val="bg1"/>
                </a:solidFill>
              </a:rPr>
              <a:t>prezentace</a:t>
            </a:r>
          </a:p>
          <a:p>
            <a:pPr indent="-342900"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 indent="-342900">
              <a:defRPr/>
            </a:pPr>
            <a:r>
              <a:rPr lang="cs-CZ" sz="1200" b="1" dirty="0">
                <a:solidFill>
                  <a:schemeClr val="bg1"/>
                </a:solidFill>
              </a:rPr>
              <a:t>Druh interaktivity	</a:t>
            </a:r>
            <a:r>
              <a:rPr lang="cs-CZ" sz="1200" dirty="0" smtClean="0">
                <a:solidFill>
                  <a:schemeClr val="bg1"/>
                </a:solidFill>
              </a:rPr>
              <a:t>aktivita</a:t>
            </a:r>
          </a:p>
          <a:p>
            <a:pPr indent="-342900">
              <a:defRPr/>
            </a:pPr>
            <a:endParaRPr lang="cs-CZ" sz="1200" dirty="0" smtClean="0">
              <a:solidFill>
                <a:schemeClr val="bg1"/>
              </a:solidFill>
            </a:endParaRPr>
          </a:p>
          <a:p>
            <a:pPr indent="-342900">
              <a:defRPr/>
            </a:pPr>
            <a:r>
              <a:rPr lang="cs-CZ" sz="1200" b="1" dirty="0" smtClean="0">
                <a:solidFill>
                  <a:schemeClr val="bg1"/>
                </a:solidFill>
              </a:rPr>
              <a:t>Cílová skupina	</a:t>
            </a:r>
            <a:r>
              <a:rPr lang="cs-CZ" sz="1200" dirty="0" smtClean="0">
                <a:solidFill>
                  <a:schemeClr val="bg1"/>
                </a:solidFill>
              </a:rPr>
              <a:t>žák</a:t>
            </a:r>
          </a:p>
          <a:p>
            <a:pPr indent="-342900">
              <a:defRPr/>
            </a:pPr>
            <a:endParaRPr lang="cs-CZ" sz="1200" dirty="0" smtClean="0">
              <a:solidFill>
                <a:schemeClr val="bg1"/>
              </a:solidFill>
            </a:endParaRPr>
          </a:p>
          <a:p>
            <a:pPr indent="-342900">
              <a:defRPr/>
            </a:pPr>
            <a:r>
              <a:rPr lang="cs-CZ" sz="1200" b="1" dirty="0" smtClean="0">
                <a:solidFill>
                  <a:schemeClr val="bg1"/>
                </a:solidFill>
              </a:rPr>
              <a:t>Stupeň </a:t>
            </a:r>
            <a:r>
              <a:rPr lang="cs-CZ" sz="1200" b="1" dirty="0">
                <a:solidFill>
                  <a:schemeClr val="bg1"/>
                </a:solidFill>
              </a:rPr>
              <a:t>a typ vzdělávání	</a:t>
            </a:r>
            <a:r>
              <a:rPr lang="cs-CZ" sz="1200" dirty="0" smtClean="0">
                <a:solidFill>
                  <a:schemeClr val="bg1"/>
                </a:solidFill>
              </a:rPr>
              <a:t>základní </a:t>
            </a:r>
            <a:r>
              <a:rPr lang="cs-CZ" sz="1200" dirty="0">
                <a:solidFill>
                  <a:schemeClr val="bg1"/>
                </a:solidFill>
              </a:rPr>
              <a:t>vzdělávání – druhý </a:t>
            </a:r>
            <a:r>
              <a:rPr lang="cs-CZ" sz="1200" dirty="0" smtClean="0">
                <a:solidFill>
                  <a:schemeClr val="bg1"/>
                </a:solidFill>
              </a:rPr>
              <a:t>stupeň</a:t>
            </a:r>
          </a:p>
          <a:p>
            <a:pPr indent="-342900"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 indent="-342900">
              <a:defRPr/>
            </a:pPr>
            <a:r>
              <a:rPr lang="cs-CZ" sz="1200" b="1" dirty="0">
                <a:solidFill>
                  <a:schemeClr val="bg1"/>
                </a:solidFill>
              </a:rPr>
              <a:t>Typická věková skupina	</a:t>
            </a:r>
            <a:r>
              <a:rPr lang="cs-CZ" sz="1200" dirty="0" smtClean="0">
                <a:solidFill>
                  <a:schemeClr val="bg1"/>
                </a:solidFill>
              </a:rPr>
              <a:t>13 </a:t>
            </a:r>
            <a:r>
              <a:rPr lang="cs-CZ" sz="1200" dirty="0">
                <a:solidFill>
                  <a:schemeClr val="bg1"/>
                </a:solidFill>
              </a:rPr>
              <a:t>– </a:t>
            </a:r>
            <a:r>
              <a:rPr lang="cs-CZ" sz="1200" dirty="0" smtClean="0">
                <a:solidFill>
                  <a:schemeClr val="bg1"/>
                </a:solidFill>
              </a:rPr>
              <a:t>14 let</a:t>
            </a:r>
          </a:p>
          <a:p>
            <a:pPr indent="-342900">
              <a:defRPr/>
            </a:pPr>
            <a:endParaRPr lang="cs-CZ" sz="1200" dirty="0">
              <a:solidFill>
                <a:schemeClr val="bg1"/>
              </a:solidFill>
            </a:endParaRPr>
          </a:p>
          <a:p>
            <a:pPr indent="-342900">
              <a:defRPr/>
            </a:pPr>
            <a:r>
              <a:rPr lang="cs-CZ" sz="1200" b="1" dirty="0">
                <a:solidFill>
                  <a:schemeClr val="bg1"/>
                </a:solidFill>
              </a:rPr>
              <a:t>Celková velikost	</a:t>
            </a:r>
            <a:r>
              <a:rPr lang="cs-CZ" sz="1200">
                <a:solidFill>
                  <a:schemeClr val="bg1"/>
                </a:solidFill>
              </a:rPr>
              <a:t> </a:t>
            </a:r>
            <a:r>
              <a:rPr lang="cs-CZ" sz="1200" smtClean="0">
                <a:solidFill>
                  <a:schemeClr val="bg1"/>
                </a:solidFill>
              </a:rPr>
              <a:t>1150 </a:t>
            </a:r>
            <a:r>
              <a:rPr lang="cs-CZ" sz="1200" dirty="0" smtClean="0">
                <a:solidFill>
                  <a:schemeClr val="bg1"/>
                </a:solidFill>
              </a:rPr>
              <a:t>kB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56" y="266176"/>
            <a:ext cx="9143644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METODICKÁ POZNÁMKA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340768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Snímek 2-  Žáci zapíší cíle Vídeňského kongresu (po kliknutí se objeví správné odpovědi).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Snímek 3- Ukázka reprezentantů na Vídeňském kongresu. Otázka: Kolik států se kongresu účastnilo?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Snímek 4- Žáci doplní křížovku (po </a:t>
            </a:r>
            <a:r>
              <a:rPr lang="cs-CZ" dirty="0">
                <a:solidFill>
                  <a:schemeClr val="bg1"/>
                </a:solidFill>
              </a:rPr>
              <a:t>kliknutí se objeví správné odpovědi</a:t>
            </a:r>
            <a:r>
              <a:rPr lang="cs-CZ" dirty="0" smtClean="0">
                <a:solidFill>
                  <a:schemeClr val="bg1"/>
                </a:solidFill>
              </a:rPr>
              <a:t>), získají tajenku a pokusí se odpovědět na otázku.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Snímek 5- Žáci doplní text (po </a:t>
            </a:r>
            <a:r>
              <a:rPr lang="cs-CZ" dirty="0">
                <a:solidFill>
                  <a:schemeClr val="bg1"/>
                </a:solidFill>
              </a:rPr>
              <a:t>kliknutí se objeví správné odpovědi</a:t>
            </a:r>
            <a:r>
              <a:rPr lang="cs-CZ" dirty="0" smtClean="0">
                <a:solidFill>
                  <a:schemeClr val="bg1"/>
                </a:solidFill>
              </a:rPr>
              <a:t>).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Snímek 6- Žáci spojí, co k </a:t>
            </a:r>
            <a:r>
              <a:rPr lang="cs-CZ" dirty="0">
                <a:solidFill>
                  <a:schemeClr val="bg1"/>
                </a:solidFill>
              </a:rPr>
              <a:t>sobě patří (po kliknutí se objeví správné odpovědi</a:t>
            </a:r>
            <a:r>
              <a:rPr lang="cs-CZ" dirty="0" smtClean="0">
                <a:solidFill>
                  <a:schemeClr val="bg1"/>
                </a:solidFill>
              </a:rPr>
              <a:t>), po označení mapy se ukáže mapa na snímku 7.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Snímek 7- Žák vyznačí, které státy patřily k Německému spolku- přibližně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>
                <a:solidFill>
                  <a:schemeClr val="bg1"/>
                </a:solidFill>
              </a:rPr>
              <a:t>po kliknutí se objeví </a:t>
            </a:r>
            <a:r>
              <a:rPr lang="cs-CZ" dirty="0" smtClean="0">
                <a:solidFill>
                  <a:schemeClr val="bg1"/>
                </a:solidFill>
              </a:rPr>
              <a:t>přibližné vyznačení)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Snímek 8- Žák určuje pravdivost tvrzení. Námět pro diskuzi ve větách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 na obrázku- povídání o osobnosti Metternicha.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5946947"/>
              </p:ext>
            </p:extLst>
          </p:nvPr>
        </p:nvGraphicFramePr>
        <p:xfrm>
          <a:off x="1524000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Zapiš, čeho se mělo dosáhnout na Vídeňském kongresu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Soubor:CongressVienna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01616"/>
            <a:ext cx="2956132" cy="20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ubor:Viena kongres 181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51734"/>
            <a:ext cx="3371528" cy="20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23728" y="6396335"/>
            <a:ext cx="5508104" cy="46166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Uspořádat Evropu;  návrat do stavu před VFR; návrat panovnických dynastií; </a:t>
            </a:r>
          </a:p>
          <a:p>
            <a:r>
              <a:rPr lang="cs-CZ" sz="1200" dirty="0" smtClean="0"/>
              <a:t>územní změny; snaha zabránit vzniku revolucí v Evropě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940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446823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r>
              <a:rPr kumimoji="0" lang="cs-CZ" sz="29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050" name="Picture 2" descr="Soubor:Viena kongres 181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5" y="836712"/>
            <a:ext cx="893487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Zastoupení na Vídeňském kongresu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Doplň křížovku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08720"/>
            <a:ext cx="44279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        1. _  _	   _  _  _  _</a:t>
            </a:r>
          </a:p>
          <a:p>
            <a:endParaRPr lang="cs-CZ" dirty="0"/>
          </a:p>
          <a:p>
            <a:r>
              <a:rPr lang="cs-CZ" dirty="0" smtClean="0"/>
              <a:t>	          2.   _	   _  _  _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                   3.  _  _  _	   _  _  _  _</a:t>
            </a:r>
          </a:p>
          <a:p>
            <a:endParaRPr lang="cs-CZ" dirty="0"/>
          </a:p>
          <a:p>
            <a:r>
              <a:rPr lang="cs-CZ" dirty="0" smtClean="0"/>
              <a:t>                4.  _  _  _  _	   _  _  _  _  _</a:t>
            </a:r>
          </a:p>
          <a:p>
            <a:endParaRPr lang="cs-CZ" dirty="0"/>
          </a:p>
          <a:p>
            <a:r>
              <a:rPr lang="cs-CZ" dirty="0"/>
              <a:t>	</a:t>
            </a:r>
            <a:r>
              <a:rPr lang="cs-CZ" dirty="0" smtClean="0"/>
              <a:t>       5.  _  _	   _  _  _  _  _  _</a:t>
            </a:r>
          </a:p>
          <a:p>
            <a:endParaRPr lang="cs-CZ" dirty="0" smtClean="0"/>
          </a:p>
          <a:p>
            <a:r>
              <a:rPr lang="cs-CZ" dirty="0" smtClean="0"/>
              <a:t>               6.  _  _  _  _	          </a:t>
            </a:r>
          </a:p>
          <a:p>
            <a:endParaRPr lang="cs-CZ" dirty="0" smtClean="0"/>
          </a:p>
          <a:p>
            <a:r>
              <a:rPr lang="cs-CZ" dirty="0" smtClean="0"/>
              <a:t>               7. </a:t>
            </a:r>
            <a:r>
              <a:rPr lang="cs-CZ" dirty="0"/>
              <a:t> </a:t>
            </a:r>
            <a:r>
              <a:rPr lang="cs-CZ" dirty="0" smtClean="0"/>
              <a:t>_  _  _  _	   _  _</a:t>
            </a:r>
          </a:p>
          <a:p>
            <a:endParaRPr lang="cs-CZ" dirty="0"/>
          </a:p>
          <a:p>
            <a:r>
              <a:rPr lang="cs-CZ" dirty="0" smtClean="0"/>
              <a:t>    8.  _  _  _  _  _  _  _	   _</a:t>
            </a:r>
          </a:p>
          <a:p>
            <a:endParaRPr lang="cs-CZ" dirty="0"/>
          </a:p>
          <a:p>
            <a:r>
              <a:rPr lang="cs-CZ" dirty="0"/>
              <a:t>  </a:t>
            </a:r>
            <a:r>
              <a:rPr lang="cs-CZ" dirty="0" smtClean="0"/>
              <a:t>          9.  _  _  _  _  _	   _  _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56395"/>
              </p:ext>
            </p:extLst>
          </p:nvPr>
        </p:nvGraphicFramePr>
        <p:xfrm>
          <a:off x="2218750" y="894478"/>
          <a:ext cx="671736" cy="481959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71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551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51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51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51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51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1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51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51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51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427984" y="770220"/>
            <a:ext cx="4608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1. Spolek, který sdružoval státy bývalé Svaté říše římské.</a:t>
            </a:r>
          </a:p>
          <a:p>
            <a:endParaRPr lang="cs-CZ" sz="1600" dirty="0" smtClean="0"/>
          </a:p>
          <a:p>
            <a:r>
              <a:rPr lang="cs-CZ" sz="1600" dirty="0" smtClean="0"/>
              <a:t>2. a 3.  Jeden ze států, který měl na Vídeňském kongresu hlavní slovo.</a:t>
            </a:r>
          </a:p>
          <a:p>
            <a:endParaRPr lang="cs-CZ" sz="1600" dirty="0" smtClean="0"/>
          </a:p>
          <a:p>
            <a:r>
              <a:rPr lang="cs-CZ" sz="1600" dirty="0" smtClean="0"/>
              <a:t>4. Poslední panovník Svaté říše  římské.</a:t>
            </a:r>
          </a:p>
          <a:p>
            <a:endParaRPr lang="cs-CZ" sz="1600" dirty="0"/>
          </a:p>
          <a:p>
            <a:r>
              <a:rPr lang="cs-CZ" sz="1600" dirty="0" smtClean="0"/>
              <a:t>5. Ruský car, který uzavřel dohodu s Pruskem </a:t>
            </a:r>
          </a:p>
          <a:p>
            <a:r>
              <a:rPr lang="cs-CZ" sz="1600" dirty="0" smtClean="0"/>
              <a:t>a Rakouskem o vzájemné pomoci.</a:t>
            </a:r>
          </a:p>
          <a:p>
            <a:endParaRPr lang="cs-CZ" sz="1600" dirty="0"/>
          </a:p>
          <a:p>
            <a:r>
              <a:rPr lang="cs-CZ" sz="1600" dirty="0" smtClean="0"/>
              <a:t>6. Umělecký styl, který vznikl za Napoleonovy vlády a navazoval na klasicismus.</a:t>
            </a:r>
          </a:p>
          <a:p>
            <a:endParaRPr lang="cs-CZ" sz="1600" dirty="0"/>
          </a:p>
          <a:p>
            <a:r>
              <a:rPr lang="cs-CZ" sz="1600" dirty="0" smtClean="0"/>
              <a:t>7. Dohoda o vzájemné pomoci mezi Ruskem, Pruskem a Rakouskem, je Svatá …?</a:t>
            </a:r>
          </a:p>
          <a:p>
            <a:endParaRPr lang="cs-CZ" sz="1600" dirty="0"/>
          </a:p>
          <a:p>
            <a:r>
              <a:rPr lang="cs-CZ" sz="1600" dirty="0" smtClean="0"/>
              <a:t>8. Dohoda dosažená vzájemnými ústupky.</a:t>
            </a:r>
          </a:p>
          <a:p>
            <a:endParaRPr lang="cs-CZ" sz="1600" dirty="0"/>
          </a:p>
          <a:p>
            <a:r>
              <a:rPr lang="cs-CZ" sz="1600" dirty="0" smtClean="0"/>
              <a:t>9. Stát, v jehož čele stojí doživotně člen panovnické dynastie.</a:t>
            </a:r>
            <a:endParaRPr lang="cs-CZ" sz="1600" dirty="0"/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323528" y="6264032"/>
            <a:ext cx="1368152" cy="369332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Kdo je to?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15816" y="6264032"/>
            <a:ext cx="5904656" cy="46166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1. Německý; 2. a 3. Velká Británie; 4. František I.; 5. Alexandr I.; 6. empír; 7. aliance; 8. kompromis; 9. monarchie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930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Kdo je to?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 descr="Soubor:Hw-metternich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7529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92080" y="908720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Kníže _______________________</a:t>
            </a:r>
          </a:p>
          <a:p>
            <a:r>
              <a:rPr lang="cs-CZ" dirty="0" smtClean="0"/>
              <a:t>(1773-1859) byl velmi schopný diplomat.  Řídil rakouskou zahraniční politiku. Uspořádal mezinárodní kongres ve ____________, který měl vyřešit ______________________. Podpořil vznik _____________________, která symbolizovala spojení tří křesťanských panovníků.  Byl považován za strážce nového evropského uspořádání.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92080" y="6475696"/>
            <a:ext cx="3528392" cy="276999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Metternich; Vídni; situaci v Evropě; Svaté aliance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691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27249" y="1052736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1814-1815</a:t>
            </a:r>
          </a:p>
          <a:p>
            <a:pPr marL="342900" indent="-342900">
              <a:buAutoNum type="arabicPeriod"/>
            </a:pP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návrat panovnické dynastie</a:t>
            </a:r>
          </a:p>
          <a:p>
            <a:pPr marL="342900" indent="-342900">
              <a:buAutoNum type="arabicPeriod"/>
            </a:pP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Svatá aliance</a:t>
            </a:r>
          </a:p>
          <a:p>
            <a:pPr marL="342900" indent="-342900">
              <a:buAutoNum type="arabicPeriod"/>
            </a:pP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Metternich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48064" y="1080188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a) rakouský kancléř</a:t>
            </a:r>
          </a:p>
          <a:p>
            <a:endParaRPr lang="cs-CZ" dirty="0" smtClean="0"/>
          </a:p>
          <a:p>
            <a:r>
              <a:rPr lang="cs-CZ" dirty="0" smtClean="0"/>
              <a:t>b) Vídeňský kongres</a:t>
            </a:r>
          </a:p>
          <a:p>
            <a:endParaRPr lang="cs-CZ" dirty="0" smtClean="0"/>
          </a:p>
          <a:p>
            <a:r>
              <a:rPr lang="cs-CZ" dirty="0" smtClean="0"/>
              <a:t>c) Francie, Španělsko</a:t>
            </a:r>
          </a:p>
          <a:p>
            <a:endParaRPr lang="cs-CZ" dirty="0" smtClean="0"/>
          </a:p>
          <a:p>
            <a:r>
              <a:rPr lang="cs-CZ" dirty="0" smtClean="0"/>
              <a:t>d) Rusko, Prusko, Rakousko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88972"/>
              </p:ext>
            </p:extLst>
          </p:nvPr>
        </p:nvGraphicFramePr>
        <p:xfrm>
          <a:off x="323528" y="866862"/>
          <a:ext cx="1247800" cy="26800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018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1. </a:t>
                      </a:r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018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2.</a:t>
                      </a:r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018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3.</a:t>
                      </a:r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018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4.</a:t>
                      </a:r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Vytvoř dvojce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98" name="Picture 2" descr="Soubor:Louis XVIII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81" y="3320170"/>
            <a:ext cx="2577108" cy="341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2816157"/>
            <a:ext cx="9144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3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</p:txBody>
      </p:sp>
      <p:pic>
        <p:nvPicPr>
          <p:cNvPr id="4100" name="Picture 4" descr="File:Kaart Europa na het Weens Congre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6" y="3750644"/>
            <a:ext cx="3916487" cy="30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516715" y="5883350"/>
            <a:ext cx="504056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1.b)</a:t>
            </a:r>
          </a:p>
          <a:p>
            <a:r>
              <a:rPr lang="cs-CZ" sz="1200" dirty="0" smtClean="0"/>
              <a:t>2. c)</a:t>
            </a:r>
          </a:p>
          <a:p>
            <a:r>
              <a:rPr lang="cs-CZ" sz="1200" dirty="0" smtClean="0"/>
              <a:t>3. d)</a:t>
            </a:r>
          </a:p>
          <a:p>
            <a:r>
              <a:rPr lang="cs-CZ" sz="1200" dirty="0" smtClean="0"/>
              <a:t>4. a)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398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Kaart Europa na het Weens Congre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11805" cy="68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10837" y="26359"/>
            <a:ext cx="49051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Vyznač na mapě hranice Německého spolku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3635896" y="2762703"/>
            <a:ext cx="1368152" cy="1728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639344" y="6410890"/>
            <a:ext cx="20847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O - přibližně zde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Urči, která tvrzení jsou pravdivá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6188" y="908720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1. Rozhodující slovo na Vídeňském kongresu měla Velká Británie, Prusko, Nizozemí a Rakousko.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2. Vídeňský kongres </a:t>
            </a:r>
            <a:r>
              <a:rPr lang="cs-CZ" dirty="0">
                <a:solidFill>
                  <a:schemeClr val="bg1"/>
                </a:solidFill>
              </a:rPr>
              <a:t>umožnil </a:t>
            </a:r>
            <a:r>
              <a:rPr lang="cs-CZ" dirty="0" smtClean="0">
                <a:solidFill>
                  <a:schemeClr val="bg1"/>
                </a:solidFill>
              </a:rPr>
              <a:t>státům vznik dohody o společném zásahu proti hrozícím revolucím.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3. Kancléř Metternich byl přezdíván „hrabě Rovnováha“. 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4. Vídeňský kongres </a:t>
            </a:r>
            <a:r>
              <a:rPr lang="cs-CZ" smtClean="0">
                <a:solidFill>
                  <a:schemeClr val="bg1"/>
                </a:solidFill>
              </a:rPr>
              <a:t>byl politickou </a:t>
            </a:r>
            <a:r>
              <a:rPr lang="cs-CZ" dirty="0" smtClean="0">
                <a:solidFill>
                  <a:schemeClr val="bg1"/>
                </a:solidFill>
              </a:rPr>
              <a:t>i společenskou záležitostí, byl označován za „zpívající kongres“.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5. Hamburk bylo svobodné město, které patřilo k členům Německého spolku.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08304" y="908719"/>
            <a:ext cx="15121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ANO – NE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ANO – NE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ANO – NE </a:t>
            </a:r>
          </a:p>
          <a:p>
            <a:endParaRPr lang="cs-CZ" dirty="0"/>
          </a:p>
          <a:p>
            <a:r>
              <a:rPr lang="cs-CZ" dirty="0" smtClean="0"/>
              <a:t>ANO – NE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ANO – NE</a:t>
            </a:r>
          </a:p>
          <a:p>
            <a:endParaRPr lang="cs-CZ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6414843"/>
            <a:ext cx="4896544" cy="2769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1. NE- Nizozemí; 2. ANO; 3. ANO; 4. NE- tančící kongres; 5. ANO </a:t>
            </a:r>
            <a:endParaRPr lang="cs-CZ" sz="1200" dirty="0"/>
          </a:p>
        </p:txBody>
      </p:sp>
      <p:pic>
        <p:nvPicPr>
          <p:cNvPr id="1026" name="Picture 2" descr="Soubor:Čert odnáší Metternich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4405246"/>
            <a:ext cx="1619672" cy="228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020272" y="6334968"/>
            <a:ext cx="13681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Čert odnáší Metternicha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-25928" y="275732"/>
            <a:ext cx="9169928" cy="9930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556792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 smtClean="0"/>
              <a:t>Uvedené zdroje [ on-line] 30.10.2012 [cit. 2012-11-21]. Dostupné pod licencí </a:t>
            </a:r>
            <a:r>
              <a:rPr lang="cs-CZ" dirty="0" err="1" smtClean="0"/>
              <a:t>Wikimedia</a:t>
            </a:r>
            <a:r>
              <a:rPr lang="cs-CZ" dirty="0" smtClean="0"/>
              <a:t>  </a:t>
            </a:r>
            <a:r>
              <a:rPr lang="cs-CZ" dirty="0" err="1" smtClean="0"/>
              <a:t>Commons</a:t>
            </a:r>
            <a:r>
              <a:rPr lang="cs-CZ" dirty="0" smtClean="0"/>
              <a:t> na www: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cs.wikipedia.org/wiki/Soubor:CongressVienna.jpg</a:t>
            </a:r>
            <a:r>
              <a:rPr lang="cs-CZ" dirty="0" smtClean="0"/>
              <a:t> (snímek 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cs.wikipedia.org/wiki/Soubor:Viena_kongres_1814.jpg</a:t>
            </a:r>
            <a:r>
              <a:rPr lang="cs-CZ" dirty="0" smtClean="0"/>
              <a:t> (snímek 2, 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cs.wikipedia.org/wiki/Soubor:Hw-metternich.jpg</a:t>
            </a:r>
            <a:r>
              <a:rPr lang="cs-CZ" dirty="0" smtClean="0"/>
              <a:t> (snímek 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cs.wikipedia.org/wiki/Soubor:Louis_XVIII2.jpg</a:t>
            </a:r>
            <a:r>
              <a:rPr lang="cs-CZ" dirty="0" smtClean="0"/>
              <a:t> (snímek 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commons.wikimedia.org/wiki/File:Kaart_Europa_na_het_Weens_Congres.jpg?uselang=cs</a:t>
            </a:r>
            <a:r>
              <a:rPr lang="cs-CZ" dirty="0" smtClean="0"/>
              <a:t> (snímek 6, 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hlinkClick r:id="rId7"/>
              </a:rPr>
              <a:t>http://cs.wikipedia.org/wiki/Soubor:%</a:t>
            </a:r>
            <a:r>
              <a:rPr lang="cs-CZ" dirty="0" smtClean="0">
                <a:hlinkClick r:id="rId7"/>
              </a:rPr>
              <a:t>C4%8Cert_odn%C3%A1%C5%A1%C3%AD_Metternicha.jpg</a:t>
            </a:r>
            <a:r>
              <a:rPr lang="cs-CZ" dirty="0" smtClean="0"/>
              <a:t> (snímek 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6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</TotalTime>
  <Words>658</Words>
  <Application>Microsoft Office PowerPoint</Application>
  <PresentationFormat>Předvádění na obrazovce (4:3)</PresentationFormat>
  <Paragraphs>157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Courier New</vt:lpstr>
      <vt:lpstr>Lucida Sans</vt:lpstr>
      <vt:lpstr>Wingdings</vt:lpstr>
      <vt:lpstr>Wingdings 2</vt:lpstr>
      <vt:lpstr>Wingdings 3</vt:lpstr>
      <vt:lpstr>Vrchol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</dc:creator>
  <cp:lastModifiedBy>Lada Pospíšilová</cp:lastModifiedBy>
  <cp:revision>82</cp:revision>
  <dcterms:created xsi:type="dcterms:W3CDTF">2012-11-18T16:41:11Z</dcterms:created>
  <dcterms:modified xsi:type="dcterms:W3CDTF">2021-01-17T19:04:46Z</dcterms:modified>
</cp:coreProperties>
</file>