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58" r:id="rId4"/>
    <p:sldId id="260" r:id="rId5"/>
    <p:sldId id="262" r:id="rId6"/>
    <p:sldId id="270" r:id="rId7"/>
    <p:sldId id="269" r:id="rId8"/>
    <p:sldId id="263" r:id="rId9"/>
    <p:sldId id="264" r:id="rId10"/>
    <p:sldId id="267" r:id="rId11"/>
    <p:sldId id="265" r:id="rId12"/>
    <p:sldId id="268" r:id="rId13"/>
    <p:sldId id="271" r:id="rId14"/>
    <p:sldId id="272" r:id="rId15"/>
    <p:sldId id="266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219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66D99-E893-4DCE-98BF-A4EAABFAF67A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1124-BBCC-41A7-8B2B-DE82956042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07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66D99-E893-4DCE-98BF-A4EAABFAF67A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1124-BBCC-41A7-8B2B-DE82956042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253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66D99-E893-4DCE-98BF-A4EAABFAF67A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1124-BBCC-41A7-8B2B-DE82956042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03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66D99-E893-4DCE-98BF-A4EAABFAF67A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1124-BBCC-41A7-8B2B-DE82956042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022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66D99-E893-4DCE-98BF-A4EAABFAF67A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1124-BBCC-41A7-8B2B-DE82956042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75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66D99-E893-4DCE-98BF-A4EAABFAF67A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1124-BBCC-41A7-8B2B-DE82956042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51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66D99-E893-4DCE-98BF-A4EAABFAF67A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1124-BBCC-41A7-8B2B-DE82956042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48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66D99-E893-4DCE-98BF-A4EAABFAF67A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1124-BBCC-41A7-8B2B-DE82956042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5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66D99-E893-4DCE-98BF-A4EAABFAF67A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1124-BBCC-41A7-8B2B-DE82956042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631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66D99-E893-4DCE-98BF-A4EAABFAF67A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1124-BBCC-41A7-8B2B-DE82956042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38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66D99-E893-4DCE-98BF-A4EAABFAF67A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1124-BBCC-41A7-8B2B-DE82956042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989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66D99-E893-4DCE-98BF-A4EAABFAF67A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F1124-BBCC-41A7-8B2B-DE82956042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108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5fOePsfFm4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Objem" TargetMode="External"/><Relationship Id="rId2" Type="http://schemas.openxmlformats.org/officeDocument/2006/relationships/hyperlink" Target="http://cs.wikipedia.org/wiki/Mol_(jednotka)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projektalfa.ic.cz/mol_koncentrace.htm" TargetMode="External"/><Relationship Id="rId2" Type="http://schemas.openxmlformats.org/officeDocument/2006/relationships/hyperlink" Target="http://chemicke-vypocty.cz/Molarni-koncentrac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Mol&#225;rn&#237;_koncentrac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Analytick%C3%A1_chemie" TargetMode="External"/><Relationship Id="rId3" Type="http://schemas.openxmlformats.org/officeDocument/2006/relationships/hyperlink" Target="http://cs.wikipedia.org/wiki/Objem" TargetMode="External"/><Relationship Id="rId7" Type="http://schemas.openxmlformats.org/officeDocument/2006/relationships/hyperlink" Target="http://cs.wikipedia.org/wiki/Hmotnost" TargetMode="External"/><Relationship Id="rId2" Type="http://schemas.openxmlformats.org/officeDocument/2006/relationships/hyperlink" Target="http://cs.wikipedia.org/wiki/Mol_(jednotka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Mol%C3%A1rn%C3%AD_hmotnost" TargetMode="External"/><Relationship Id="rId5" Type="http://schemas.openxmlformats.org/officeDocument/2006/relationships/hyperlink" Target="http://cs.wikipedia.org/wiki/L%C3%A1tkov%C3%A9_mno%C5%BEstv%C3%AD" TargetMode="External"/><Relationship Id="rId4" Type="http://schemas.openxmlformats.org/officeDocument/2006/relationships/hyperlink" Target="http://cs.wikipedia.org/wiki/Soustava_SI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Pěkný den osmáci,</a:t>
            </a:r>
            <a:br>
              <a:rPr lang="cs-CZ" dirty="0" smtClean="0"/>
            </a:br>
            <a:r>
              <a:rPr lang="cs-CZ" dirty="0" smtClean="0"/>
              <a:t>dnes nás čeká obtížné učivo </a:t>
            </a:r>
            <a:r>
              <a:rPr lang="cs-CZ" dirty="0" smtClean="0">
                <a:sym typeface="Wingdings" panose="05000000000000000000" pitchFamily="2" charset="2"/>
              </a:rPr>
              <a:t>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Podívejte se na následující prezentaci, opište zápis do sešitu a vyzkoušejte si příklady dle postupu.</a:t>
            </a:r>
          </a:p>
          <a:p>
            <a:pPr marL="0" indent="0">
              <a:buNone/>
            </a:pPr>
            <a:r>
              <a:rPr lang="cs-CZ" dirty="0" smtClean="0"/>
              <a:t>Na vysvětlení přikládám video.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www.youtube.com/watch?v=z5fOePsfFm4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Držte se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Š.P.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935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Vzorový příklad č.3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b="1" dirty="0" smtClean="0"/>
              <a:t>Kolik molů látky obsahuje 2,5l roztoku o látkové koncentraci 1,2mol/</a:t>
            </a:r>
            <a:r>
              <a:rPr lang="cs-CZ" b="1" dirty="0"/>
              <a:t>dm</a:t>
            </a:r>
            <a:r>
              <a:rPr lang="cs-CZ" b="1" baseline="30000" dirty="0"/>
              <a:t>3</a:t>
            </a:r>
            <a:endParaRPr lang="cs-CZ" b="1" dirty="0"/>
          </a:p>
          <a:p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b="1" dirty="0" smtClean="0"/>
              <a:t>Řešení: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Upravíme a dosadíme do vzorce pro molární koncentraci; nezapomeňme na správné jednotky (objem v litrech):</a:t>
            </a:r>
          </a:p>
          <a:p>
            <a:pPr marL="0" indent="0">
              <a:buNone/>
            </a:pPr>
            <a:r>
              <a:rPr lang="cs-CZ" dirty="0"/>
              <a:t>c</a:t>
            </a:r>
            <a:r>
              <a:rPr lang="cs-CZ" dirty="0" smtClean="0"/>
              <a:t> = n/V	n = </a:t>
            </a:r>
            <a:r>
              <a:rPr lang="cs-CZ" dirty="0" err="1" smtClean="0"/>
              <a:t>c.V</a:t>
            </a:r>
            <a:r>
              <a:rPr lang="cs-CZ" dirty="0" smtClean="0"/>
              <a:t> = 1,2.2,5 = 3mol</a:t>
            </a:r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1138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ložitější příklady - vzor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229600" cy="547260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cs-CZ" dirty="0" smtClean="0"/>
                  <a:t>Kolika molární roztok vznikne, rozpustíme-li 20 gramů </a:t>
                </a:r>
                <a:r>
                  <a:rPr lang="cs-CZ" dirty="0" err="1"/>
                  <a:t>NaCl</a:t>
                </a:r>
                <a:r>
                  <a:rPr lang="cs-CZ" dirty="0"/>
                  <a:t> ve vodě a doplníme </a:t>
                </a:r>
                <a:r>
                  <a:rPr lang="cs-CZ" dirty="0" smtClean="0"/>
                  <a:t>objem na </a:t>
                </a:r>
                <a:r>
                  <a:rPr lang="cs-CZ" dirty="0"/>
                  <a:t>300 ml. </a:t>
                </a: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Řešení:</a:t>
                </a:r>
              </a:p>
              <a:p>
                <a:pPr marL="0" indent="0">
                  <a:buNone/>
                </a:pPr>
                <a:r>
                  <a:rPr lang="cs-CZ" dirty="0" smtClean="0"/>
                  <a:t>m = 20 g</a:t>
                </a:r>
              </a:p>
              <a:p>
                <a:pPr marL="0" indent="0">
                  <a:buNone/>
                </a:pPr>
                <a:r>
                  <a:rPr lang="cs-CZ" dirty="0" smtClean="0"/>
                  <a:t>V = 300 ml = 0,3 l</a:t>
                </a:r>
              </a:p>
              <a:p>
                <a:pPr marL="0" indent="0">
                  <a:buNone/>
                </a:pPr>
                <a:r>
                  <a:rPr lang="cs-CZ" dirty="0" err="1" smtClean="0"/>
                  <a:t>M</a:t>
                </a:r>
                <a:r>
                  <a:rPr lang="cs-CZ" baseline="-25000" dirty="0" err="1" smtClean="0"/>
                  <a:t>NaCl</a:t>
                </a:r>
                <a:r>
                  <a:rPr lang="cs-CZ" dirty="0" smtClean="0"/>
                  <a:t> = </a:t>
                </a:r>
                <a:r>
                  <a:rPr lang="cs-CZ" dirty="0" err="1" smtClean="0"/>
                  <a:t>M</a:t>
                </a:r>
                <a:r>
                  <a:rPr lang="cs-CZ" baseline="-25000" dirty="0" err="1" smtClean="0"/>
                  <a:t>Na</a:t>
                </a:r>
                <a:r>
                  <a:rPr lang="cs-CZ" dirty="0" smtClean="0"/>
                  <a:t> </a:t>
                </a:r>
                <a:r>
                  <a:rPr lang="en-US" dirty="0" smtClean="0"/>
                  <a:t>+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M</a:t>
                </a:r>
                <a:r>
                  <a:rPr lang="cs-CZ" baseline="-25000" dirty="0" err="1" smtClean="0"/>
                  <a:t>Cl</a:t>
                </a:r>
                <a:r>
                  <a:rPr lang="cs-CZ" baseline="-25000" dirty="0" smtClean="0"/>
                  <a:t> </a:t>
                </a:r>
                <a:r>
                  <a:rPr lang="cs-CZ" dirty="0" smtClean="0"/>
                  <a:t>= 23</a:t>
                </a:r>
                <a:r>
                  <a:rPr lang="en-US" dirty="0" smtClean="0"/>
                  <a:t> </a:t>
                </a:r>
                <a:r>
                  <a:rPr lang="en-US" dirty="0"/>
                  <a:t>+</a:t>
                </a:r>
                <a:r>
                  <a:rPr lang="cs-CZ" dirty="0"/>
                  <a:t> </a:t>
                </a:r>
                <a:r>
                  <a:rPr lang="cs-CZ" dirty="0" smtClean="0"/>
                  <a:t>35,5 = 58,5 g/mol	</a:t>
                </a:r>
              </a:p>
              <a:p>
                <a:pPr marL="0" indent="0">
                  <a:buNone/>
                </a:pPr>
                <a:r>
                  <a:rPr lang="cs-CZ" sz="2400" dirty="0" smtClean="0"/>
                  <a:t>-zjistíme z tabulek</a:t>
                </a:r>
              </a:p>
              <a:p>
                <a:pPr marL="0" indent="0">
                  <a:buNone/>
                </a:pPr>
                <a:endParaRPr lang="cs-CZ" sz="2400" dirty="0" smtClean="0"/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FF0000"/>
                    </a:solidFill>
                  </a:rPr>
                  <a:t> </a:t>
                </a:r>
                <a:r>
                  <a:rPr lang="cs-CZ" b="1" dirty="0">
                    <a:solidFill>
                      <a:srgbClr val="FF0000"/>
                    </a:solidFill>
                  </a:rPr>
                  <a:t>c </a:t>
                </a:r>
                <a14:m>
                  <m:oMath xmlns:m="http://schemas.openxmlformats.org/officeDocument/2006/math">
                    <m:r>
                      <a:rPr lang="cs-CZ" b="1" i="1">
                        <a:solidFill>
                          <a:srgbClr val="FF000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𝒏</m:t>
                        </m:r>
                      </m:num>
                      <m:den>
                        <m:r>
                          <a:rPr lang="cs-CZ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𝑽</m:t>
                        </m:r>
                      </m:den>
                    </m:f>
                    <m:r>
                      <a:rPr lang="cs-CZ" i="1">
                        <a:solidFill>
                          <a:srgbClr val="FF0000"/>
                        </a:solidFill>
                        <a:latin typeface="Cambria Math"/>
                      </a:rPr>
                      <m:t>	</m:t>
                    </m:r>
                    <m:r>
                      <a:rPr lang="cs-CZ">
                        <a:solidFill>
                          <a:srgbClr val="FF0000"/>
                        </a:solidFill>
                        <a:latin typeface="Cambria Math"/>
                      </a:rPr>
                      <m:t>= </m:t>
                    </m:r>
                  </m:oMath>
                </a14:m>
                <a:r>
                  <a:rPr lang="cs-CZ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𝑚</m:t>
                            </m:r>
                          </m:num>
                          <m:den>
                            <m:r>
                              <a:rPr lang="cs-CZ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𝑀</m:t>
                            </m:r>
                          </m:den>
                        </m:f>
                      </m:num>
                      <m:den>
                        <m:r>
                          <a:rPr lang="cs-CZ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𝑉</m:t>
                        </m:r>
                      </m:den>
                    </m:f>
                  </m:oMath>
                </a14:m>
                <a:r>
                  <a:rPr lang="cs-CZ" dirty="0" smtClean="0">
                    <a:solidFill>
                      <a:srgbClr val="FF0000"/>
                    </a:solidFill>
                  </a:rPr>
                  <a:t> =</a:t>
                </a:r>
                <a:r>
                  <a:rPr lang="cs-CZ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20</m:t>
                            </m:r>
                          </m:num>
                          <m:den>
                            <m:r>
                              <a:rPr lang="cs-CZ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58,5</m:t>
                            </m:r>
                          </m:den>
                        </m:f>
                      </m:num>
                      <m:den>
                        <m:r>
                          <a:rPr lang="cs-CZ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0,3</m:t>
                        </m:r>
                      </m:den>
                    </m:f>
                  </m:oMath>
                </a14:m>
                <a:r>
                  <a:rPr lang="cs-CZ" dirty="0" smtClean="0">
                    <a:solidFill>
                      <a:srgbClr val="FF0000"/>
                    </a:solidFill>
                  </a:rPr>
                  <a:t> = 1,1396 = 1,14 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mol/dm</a:t>
                </a:r>
                <a:r>
                  <a:rPr lang="cs-CZ" baseline="30000" dirty="0" smtClean="0">
                    <a:solidFill>
                      <a:srgbClr val="00B050"/>
                    </a:solidFill>
                  </a:rPr>
                  <a:t>3</a:t>
                </a:r>
                <a:endParaRPr lang="cs-CZ" dirty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FF0000"/>
                    </a:solidFill>
                  </a:rPr>
                  <a:t>Molární koncentrace je 1,14 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mol/dm</a:t>
                </a:r>
                <a:r>
                  <a:rPr lang="cs-CZ" baseline="30000" dirty="0" smtClean="0">
                    <a:solidFill>
                      <a:srgbClr val="00B050"/>
                    </a:solidFill>
                  </a:rPr>
                  <a:t>3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.</a:t>
                </a:r>
                <a:endParaRPr lang="cs-CZ" dirty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endParaRPr lang="cs-CZ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229600" cy="5472608"/>
              </a:xfrm>
              <a:blipFill rotWithShape="1">
                <a:blip r:embed="rId2" cstate="print"/>
                <a:stretch>
                  <a:fillRect l="-1704" t="-2227" r="-25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959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příklady - samostatně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47260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sz="9600" dirty="0" smtClean="0"/>
              <a:t>Ve vodě rozpustíme 0,5 molů CuSO</a:t>
            </a:r>
            <a:r>
              <a:rPr lang="cs-CZ" sz="9600" baseline="-25000" dirty="0" smtClean="0"/>
              <a:t>4</a:t>
            </a:r>
            <a:r>
              <a:rPr lang="cs-CZ" sz="9600" dirty="0" smtClean="0"/>
              <a:t> a doplníme vodou na 500 ml v odměrné baňce. Kolika molární roztok jsme připravili? </a:t>
            </a:r>
          </a:p>
          <a:p>
            <a:endParaRPr lang="cs-CZ" sz="9600" dirty="0" smtClean="0"/>
          </a:p>
          <a:p>
            <a:r>
              <a:rPr lang="cs-CZ" sz="9600" dirty="0" smtClean="0"/>
              <a:t>Na přípravu 0,125M roztoku použijeme určité množství </a:t>
            </a:r>
            <a:r>
              <a:rPr lang="cs-CZ" sz="9600" dirty="0" err="1" smtClean="0"/>
              <a:t>KCl</a:t>
            </a:r>
            <a:r>
              <a:rPr lang="cs-CZ" sz="9600" dirty="0" smtClean="0"/>
              <a:t> a doplníme na objem 500 ml. Kolik musíme použít gramů </a:t>
            </a:r>
            <a:r>
              <a:rPr lang="cs-CZ" sz="9600" dirty="0" err="1" smtClean="0"/>
              <a:t>KCl</a:t>
            </a:r>
            <a:r>
              <a:rPr lang="cs-CZ" sz="9600" dirty="0"/>
              <a:t>?</a:t>
            </a:r>
            <a:endParaRPr lang="cs-CZ" sz="9600" dirty="0" smtClean="0"/>
          </a:p>
          <a:p>
            <a:endParaRPr lang="cs-CZ" sz="9600" dirty="0" smtClean="0"/>
          </a:p>
          <a:p>
            <a:r>
              <a:rPr lang="cs-CZ" sz="9600" dirty="0" smtClean="0"/>
              <a:t>Kolika molární roztok připravíme, rozpustíme-li ve vodě 15 gramů:</a:t>
            </a:r>
            <a:br>
              <a:rPr lang="cs-CZ" sz="9600" dirty="0" smtClean="0"/>
            </a:br>
            <a:r>
              <a:rPr lang="cs-CZ" sz="9600" dirty="0" smtClean="0"/>
              <a:t>a)chloridu železitého</a:t>
            </a:r>
            <a:br>
              <a:rPr lang="cs-CZ" sz="9600" dirty="0" smtClean="0"/>
            </a:br>
            <a:r>
              <a:rPr lang="cs-CZ" sz="9600" dirty="0" smtClean="0"/>
              <a:t>b)dusičnanu sodného</a:t>
            </a:r>
            <a:br>
              <a:rPr lang="cs-CZ" sz="9600" dirty="0" smtClean="0"/>
            </a:br>
            <a:r>
              <a:rPr lang="cs-CZ" sz="9600" dirty="0" smtClean="0"/>
              <a:t>c)hydroxidu draselného</a:t>
            </a:r>
            <a:br>
              <a:rPr lang="cs-CZ" sz="9600" dirty="0" smtClean="0"/>
            </a:br>
            <a:r>
              <a:rPr lang="cs-CZ" sz="9600" dirty="0" smtClean="0"/>
              <a:t>d)uhličitanu sodného</a:t>
            </a:r>
            <a:br>
              <a:rPr lang="cs-CZ" sz="9600" dirty="0" smtClean="0"/>
            </a:br>
            <a:r>
              <a:rPr lang="cs-CZ" sz="9600" dirty="0" smtClean="0"/>
              <a:t>Potom doplníme roztok na 0,75 l. </a:t>
            </a:r>
          </a:p>
          <a:p>
            <a:pPr marL="0" indent="0">
              <a:buNone/>
            </a:pPr>
            <a:endParaRPr lang="cs-CZ" sz="9600" dirty="0" smtClean="0"/>
          </a:p>
          <a:p>
            <a:r>
              <a:rPr lang="cs-CZ" sz="9600" dirty="0" smtClean="0"/>
              <a:t>Kolik gramů hydroxidu sodného potřebujeme na přípravu 0,4M roztoku o objemu 300 ml?</a:t>
            </a:r>
            <a:br>
              <a:rPr lang="cs-CZ" sz="9600" dirty="0" smtClean="0"/>
            </a:br>
            <a:endParaRPr lang="cs-CZ" sz="9600" dirty="0"/>
          </a:p>
        </p:txBody>
      </p:sp>
    </p:spTree>
    <p:extLst>
      <p:ext uri="{BB962C8B-B14F-4D97-AF65-F5344CB8AC3E}">
        <p14:creationId xmlns:p14="http://schemas.microsoft.com/office/powerpoint/2010/main" val="1278923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403648"/>
          </a:xfrm>
        </p:spPr>
        <p:txBody>
          <a:bodyPr/>
          <a:lstStyle/>
          <a:p>
            <a:r>
              <a:rPr lang="cs-CZ" dirty="0" smtClean="0"/>
              <a:t>příklady - samostatně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6696744"/>
          </a:xfrm>
        </p:spPr>
        <p:txBody>
          <a:bodyPr>
            <a:noAutofit/>
          </a:bodyPr>
          <a:lstStyle/>
          <a:p>
            <a:r>
              <a:rPr lang="cs-CZ" sz="2400" dirty="0" smtClean="0"/>
              <a:t>Vypočtěte	jakou molární koncentraci bude mít roztok, rozpustíme-li 10 g hydroxidu sodného ve vodě v odměrné baňce o objemu 500 cm</a:t>
            </a:r>
            <a:r>
              <a:rPr lang="cs-CZ" sz="2400" baseline="30000" dirty="0" smtClean="0"/>
              <a:t>3</a:t>
            </a:r>
            <a:r>
              <a:rPr lang="cs-CZ" sz="2400" dirty="0" smtClean="0"/>
              <a:t> a doplníme po rysku.</a:t>
            </a:r>
          </a:p>
          <a:p>
            <a:r>
              <a:rPr lang="cs-CZ" sz="2400" dirty="0" smtClean="0"/>
              <a:t>Kolik gramů octanu sodného CH </a:t>
            </a:r>
            <a:r>
              <a:rPr lang="cs-CZ" sz="2400" baseline="-25000" dirty="0" smtClean="0"/>
              <a:t>3</a:t>
            </a:r>
            <a:r>
              <a:rPr lang="cs-CZ" sz="2400" dirty="0" smtClean="0"/>
              <a:t>COONa potřebujeme na přípravu 1 dm</a:t>
            </a:r>
            <a:r>
              <a:rPr lang="cs-CZ" sz="2400" baseline="30000" dirty="0" smtClean="0"/>
              <a:t>3 </a:t>
            </a:r>
            <a:r>
              <a:rPr lang="cs-CZ" sz="2400" dirty="0" smtClean="0"/>
              <a:t>roztoku o koncentraci  0,5 mol/</a:t>
            </a:r>
            <a:r>
              <a:rPr lang="cs-CZ" sz="2400" dirty="0"/>
              <a:t> </a:t>
            </a:r>
            <a:r>
              <a:rPr lang="cs-CZ" sz="2400" dirty="0" smtClean="0"/>
              <a:t>dm</a:t>
            </a:r>
            <a:r>
              <a:rPr lang="cs-CZ" sz="2400" baseline="30000" dirty="0" smtClean="0"/>
              <a:t>3</a:t>
            </a:r>
            <a:r>
              <a:rPr lang="cs-CZ" sz="2400" dirty="0"/>
              <a:t>?</a:t>
            </a:r>
            <a:endParaRPr lang="cs-CZ" sz="2400" dirty="0" smtClean="0"/>
          </a:p>
          <a:p>
            <a:r>
              <a:rPr lang="cs-CZ" sz="2400" dirty="0" smtClean="0"/>
              <a:t>Jakou koncentraci bude mít o objemu 500 m</a:t>
            </a:r>
            <a:r>
              <a:rPr lang="cs-CZ" sz="2400" baseline="30000" dirty="0" smtClean="0"/>
              <a:t>3</a:t>
            </a:r>
            <a:r>
              <a:rPr lang="cs-CZ" sz="2400" dirty="0" smtClean="0"/>
              <a:t> vodného roztoku jodidu draselného, je-li v něm rozpuštěno 166 g jodidu draselného?</a:t>
            </a:r>
          </a:p>
          <a:p>
            <a:r>
              <a:rPr lang="cs-CZ" sz="2400" dirty="0" smtClean="0"/>
              <a:t>Kolik gramů dusičnanu draselného KNO</a:t>
            </a:r>
            <a:r>
              <a:rPr lang="cs-CZ" sz="2400" baseline="-25000" dirty="0" smtClean="0"/>
              <a:t>3</a:t>
            </a:r>
            <a:r>
              <a:rPr lang="cs-CZ" sz="2400" dirty="0" smtClean="0"/>
              <a:t> je třeba k přípravě 100 cm</a:t>
            </a:r>
            <a:r>
              <a:rPr lang="cs-CZ" sz="2400" baseline="30000" dirty="0" smtClean="0"/>
              <a:t>3</a:t>
            </a:r>
            <a:r>
              <a:rPr lang="cs-CZ" sz="2400" dirty="0" smtClean="0"/>
              <a:t> vodného roztoku o koncentraci 0,5 mol/dm</a:t>
            </a:r>
            <a:r>
              <a:rPr lang="cs-CZ" sz="2400" baseline="30000" dirty="0" smtClean="0"/>
              <a:t>3</a:t>
            </a:r>
            <a:r>
              <a:rPr lang="cs-CZ" sz="2400" dirty="0"/>
              <a:t>?</a:t>
            </a:r>
            <a:endParaRPr lang="cs-CZ" sz="2400" dirty="0" smtClean="0"/>
          </a:p>
          <a:p>
            <a:r>
              <a:rPr lang="cs-CZ" sz="2400" dirty="0" smtClean="0"/>
              <a:t>Uveď množství </a:t>
            </a:r>
            <a:r>
              <a:rPr lang="cs-CZ" sz="2400" dirty="0" err="1" smtClean="0"/>
              <a:t>NaCl</a:t>
            </a:r>
            <a:r>
              <a:rPr lang="cs-CZ" sz="2400" dirty="0" smtClean="0"/>
              <a:t>, které je v 1 dm</a:t>
            </a:r>
            <a:r>
              <a:rPr lang="cs-CZ" sz="2400" baseline="30000" dirty="0" smtClean="0"/>
              <a:t>3</a:t>
            </a:r>
            <a:r>
              <a:rPr lang="cs-CZ" sz="2400" dirty="0" smtClean="0"/>
              <a:t> při  koncentracích: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a) 1 mol/dm…………………………………	g chloridu sodného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b) 0,5 mol/dm………………………….....	g chloridu sodného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c) 0,1 mol/dm……………………………...	g chloridu sodného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3136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458616" cy="202034"/>
          </a:xfrm>
        </p:spPr>
        <p:txBody>
          <a:bodyPr>
            <a:normAutofit fontScale="90000"/>
          </a:bodyPr>
          <a:lstStyle/>
          <a:p>
            <a:pPr algn="l"/>
            <a:r>
              <a:rPr lang="cs-CZ" sz="1200" b="1" u="sng" dirty="0" smtClean="0">
                <a:latin typeface="+mn-lt"/>
              </a:rPr>
              <a:t>Zápis do sešitu:</a:t>
            </a:r>
            <a:endParaRPr lang="cs-CZ" sz="1200" b="1" u="sng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92340" y="548680"/>
                <a:ext cx="8651660" cy="5904656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 algn="ctr">
                  <a:buNone/>
                  <a:defRPr/>
                </a:pPr>
                <a:r>
                  <a:rPr lang="cs-CZ" sz="1700" u="sng" dirty="0"/>
                  <a:t>MOLÁRNÍ </a:t>
                </a:r>
                <a:r>
                  <a:rPr lang="cs-CZ" sz="1700" u="sng" dirty="0" smtClean="0"/>
                  <a:t>KONCETRACE, LÁTKOVÁ KONCENTRCE</a:t>
                </a:r>
              </a:p>
              <a:p>
                <a:r>
                  <a:rPr lang="cs-CZ" sz="1700" dirty="0">
                    <a:solidFill>
                      <a:schemeClr val="bg2">
                        <a:lumMod val="1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je veličina, která vyjadřuje </a:t>
                </a:r>
                <a:r>
                  <a:rPr lang="cs-CZ" sz="17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obsah složek ve směsích </a:t>
                </a:r>
                <a:r>
                  <a:rPr lang="cs-CZ" sz="1700" dirty="0">
                    <a:solidFill>
                      <a:schemeClr val="bg2">
                        <a:lumMod val="1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přesněji </a:t>
                </a:r>
                <a:r>
                  <a:rPr lang="cs-CZ" sz="17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než</a:t>
                </a:r>
                <a:r>
                  <a:rPr lang="cs-CZ" sz="1700" dirty="0">
                    <a:solidFill>
                      <a:schemeClr val="bg2">
                        <a:lumMod val="1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hmotnostní zlomek</a:t>
                </a:r>
              </a:p>
              <a:p>
                <a:pPr marL="0" indent="0">
                  <a:buNone/>
                </a:pPr>
                <a:endParaRPr lang="cs-CZ" sz="1700" dirty="0">
                  <a:solidFill>
                    <a:schemeClr val="bg2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cs-CZ" sz="1700" u="sng" dirty="0">
                    <a:solidFill>
                      <a:schemeClr val="bg2">
                        <a:lumMod val="1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využívá se tam, kde potřeba větší přesnost</a:t>
                </a:r>
                <a:r>
                  <a:rPr lang="cs-CZ" sz="1700" dirty="0">
                    <a:solidFill>
                      <a:schemeClr val="bg2">
                        <a:lumMod val="1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/>
                </a:r>
                <a:br>
                  <a:rPr lang="cs-CZ" sz="1700" dirty="0">
                    <a:solidFill>
                      <a:schemeClr val="bg2">
                        <a:lumMod val="1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</a:br>
                <a:r>
                  <a:rPr lang="cs-CZ" sz="1700" dirty="0">
                    <a:solidFill>
                      <a:schemeClr val="bg2">
                        <a:lumMod val="1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- v </a:t>
                </a:r>
                <a:r>
                  <a:rPr lang="cs-CZ" sz="17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ekologii</a:t>
                </a:r>
                <a:r>
                  <a:rPr lang="cs-CZ" sz="1700" dirty="0">
                    <a:solidFill>
                      <a:schemeClr val="bg2">
                        <a:lumMod val="1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/>
                </a:r>
                <a:br>
                  <a:rPr lang="cs-CZ" sz="1700" dirty="0">
                    <a:solidFill>
                      <a:schemeClr val="bg2">
                        <a:lumMod val="1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</a:br>
                <a:r>
                  <a:rPr lang="cs-CZ" sz="1700" dirty="0">
                    <a:solidFill>
                      <a:schemeClr val="bg2">
                        <a:lumMod val="1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- </a:t>
                </a:r>
                <a:r>
                  <a:rPr lang="cs-CZ" sz="17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emisní kontroly automobilů</a:t>
                </a:r>
                <a:br>
                  <a:rPr lang="cs-CZ" sz="17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</a:br>
                <a:r>
                  <a:rPr lang="cs-CZ" sz="1700" dirty="0">
                    <a:solidFill>
                      <a:schemeClr val="bg2">
                        <a:lumMod val="1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- pro přípravu roztoků s přesnou koncentrací v </a:t>
                </a:r>
                <a:r>
                  <a:rPr lang="cs-CZ" sz="17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laboratoři</a:t>
                </a:r>
                <a:r>
                  <a:rPr lang="cs-CZ" sz="1700" dirty="0" smtClean="0">
                    <a:solidFill>
                      <a:schemeClr val="bg2">
                        <a:lumMod val="1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cs-CZ" sz="1700" dirty="0">
                    <a:solidFill>
                      <a:schemeClr val="bg2">
                        <a:lumMod val="1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(výpočtem zjistíme, kolik látky máme </a:t>
                </a:r>
                <a:r>
                  <a:rPr lang="cs-CZ" sz="1700" dirty="0" smtClean="0">
                    <a:solidFill>
                      <a:schemeClr val="bg2">
                        <a:lumMod val="1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navážit)</a:t>
                </a:r>
              </a:p>
              <a:p>
                <a:r>
                  <a:rPr lang="cs-CZ" sz="1800" b="1" u="sng" dirty="0"/>
                  <a:t>Molární koncentrace (molarita)</a:t>
                </a:r>
                <a:r>
                  <a:rPr lang="cs-CZ" sz="1800" b="1" dirty="0"/>
                  <a:t/>
                </a:r>
                <a:br>
                  <a:rPr lang="cs-CZ" sz="1800" b="1" dirty="0"/>
                </a:br>
                <a:r>
                  <a:rPr lang="cs-CZ" sz="1800" dirty="0"/>
                  <a:t>je vyjádření množství </a:t>
                </a:r>
                <a:r>
                  <a:rPr lang="cs-CZ" sz="1800" dirty="0">
                    <a:hlinkClick r:id="rId2" action="ppaction://hlinkfile" tooltip="Mol (jednotka)"/>
                  </a:rPr>
                  <a:t>molů</a:t>
                </a:r>
                <a:r>
                  <a:rPr lang="cs-CZ" sz="1800" dirty="0"/>
                  <a:t> určité látky v celkovém </a:t>
                </a:r>
                <a:r>
                  <a:rPr lang="cs-CZ" sz="1800" dirty="0">
                    <a:hlinkClick r:id="rId3" action="ppaction://hlinkfile" tooltip="Objem"/>
                  </a:rPr>
                  <a:t>objemu</a:t>
                </a:r>
                <a:r>
                  <a:rPr lang="cs-CZ" sz="1800" dirty="0" smtClean="0"/>
                  <a:t>.</a:t>
                </a:r>
              </a:p>
              <a:p>
                <a:r>
                  <a:rPr lang="cs-CZ" sz="1800" b="1" u="sng" dirty="0"/>
                  <a:t>vztah pro výpočet </a:t>
                </a:r>
                <a:r>
                  <a:rPr lang="cs-CZ" sz="1800" b="1" u="sng" dirty="0" smtClean="0"/>
                  <a:t>koncentrace:</a:t>
                </a:r>
              </a:p>
              <a:p>
                <a:r>
                  <a:rPr lang="cs-CZ" sz="1800" b="1" dirty="0">
                    <a:solidFill>
                      <a:srgbClr val="FF0000"/>
                    </a:solidFill>
                  </a:rPr>
                  <a:t>c </a:t>
                </a:r>
                <a14:m>
                  <m:oMath xmlns:m="http://schemas.openxmlformats.org/officeDocument/2006/math">
                    <m:r>
                      <a:rPr lang="cs-CZ" sz="1800" b="1" i="1">
                        <a:solidFill>
                          <a:srgbClr val="FF000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1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𝒏</m:t>
                        </m:r>
                      </m:num>
                      <m:den>
                        <m:r>
                          <a:rPr lang="cs-CZ" sz="1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𝑽</m:t>
                        </m:r>
                      </m:den>
                    </m:f>
                    <m:r>
                      <a:rPr lang="cs-CZ" sz="1800" i="1">
                        <a:latin typeface="Cambria Math"/>
                      </a:rPr>
                      <m:t>	</m:t>
                    </m:r>
                  </m:oMath>
                </a14:m>
                <a:r>
                  <a:rPr lang="cs-CZ" sz="1800" dirty="0"/>
                  <a:t>		</a:t>
                </a:r>
                <a:r>
                  <a:rPr lang="cs-CZ" sz="1800" dirty="0">
                    <a:solidFill>
                      <a:srgbClr val="FF0000"/>
                    </a:solidFill>
                  </a:rPr>
                  <a:t>c - molární 	</a:t>
                </a:r>
                <a:r>
                  <a:rPr lang="cs-CZ" sz="1800" dirty="0" smtClean="0">
                    <a:solidFill>
                      <a:srgbClr val="FF0000"/>
                    </a:solidFill>
                  </a:rPr>
                  <a:t>koncentrace</a:t>
                </a:r>
                <a:r>
                  <a:rPr lang="cs-CZ" sz="1800" dirty="0">
                    <a:solidFill>
                      <a:srgbClr val="FF0000"/>
                    </a:solidFill>
                  </a:rPr>
                  <a:t>, jednotka je </a:t>
                </a:r>
                <a:r>
                  <a:rPr lang="cs-CZ" sz="1800" dirty="0" smtClean="0">
                    <a:solidFill>
                      <a:srgbClr val="FF0000"/>
                    </a:solidFill>
                  </a:rPr>
                  <a:t>mol</a:t>
                </a:r>
                <a:r>
                  <a:rPr lang="cs-CZ" sz="1800" dirty="0">
                    <a:solidFill>
                      <a:srgbClr val="FF0000"/>
                    </a:solidFill>
                  </a:rPr>
                  <a:t>/ dm</a:t>
                </a:r>
                <a:r>
                  <a:rPr lang="cs-CZ" sz="1800" baseline="30000" dirty="0">
                    <a:solidFill>
                      <a:srgbClr val="FF0000"/>
                    </a:solidFill>
                  </a:rPr>
                  <a:t>3 </a:t>
                </a:r>
                <a:r>
                  <a:rPr lang="cs-CZ" sz="1800" dirty="0">
                    <a:solidFill>
                      <a:srgbClr val="FF0000"/>
                    </a:solidFill>
                  </a:rPr>
                  <a:t>neboli mol/l </a:t>
                </a:r>
              </a:p>
              <a:p>
                <a:r>
                  <a:rPr lang="cs-CZ" sz="1800" dirty="0"/>
                  <a:t>V </a:t>
                </a:r>
                <a14:m>
                  <m:oMath xmlns:m="http://schemas.openxmlformats.org/officeDocument/2006/math">
                    <m:r>
                      <a:rPr lang="cs-CZ" sz="1800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800" i="1">
                            <a:latin typeface="Cambria Math"/>
                          </a:rPr>
                          <m:t>𝑛</m:t>
                        </m:r>
                      </m:num>
                      <m:den>
                        <m:r>
                          <a:rPr lang="cs-CZ" sz="1800" i="1">
                            <a:latin typeface="Cambria Math"/>
                          </a:rPr>
                          <m:t>𝑐</m:t>
                        </m:r>
                      </m:den>
                    </m:f>
                    <m:r>
                      <a:rPr lang="cs-CZ" sz="1800" i="1">
                        <a:latin typeface="Cambria Math"/>
                      </a:rPr>
                      <m:t> 	</m:t>
                    </m:r>
                  </m:oMath>
                </a14:m>
                <a:r>
                  <a:rPr lang="cs-CZ" sz="1800" dirty="0"/>
                  <a:t>		V – objem, jednotka litr(l) </a:t>
                </a:r>
                <a:r>
                  <a:rPr lang="cs-CZ" sz="1800" dirty="0" smtClean="0"/>
                  <a:t>neboli </a:t>
                </a:r>
                <a:r>
                  <a:rPr lang="cs-CZ" sz="1800" dirty="0"/>
                  <a:t>dm</a:t>
                </a:r>
                <a:r>
                  <a:rPr lang="cs-CZ" sz="1800" baseline="30000" dirty="0"/>
                  <a:t>3</a:t>
                </a:r>
              </a:p>
              <a:p>
                <a:pPr marL="0" indent="0">
                  <a:buNone/>
                </a:pPr>
                <a:endParaRPr lang="cs-CZ" sz="1800" baseline="30000" dirty="0"/>
              </a:p>
              <a:p>
                <a:r>
                  <a:rPr lang="cs-CZ" sz="1800" dirty="0"/>
                  <a:t>n = c . V		n – látkové množství, jednotka </a:t>
                </a:r>
                <a:r>
                  <a:rPr lang="cs-CZ" sz="1800" dirty="0" smtClean="0"/>
                  <a:t>- mol</a:t>
                </a:r>
                <a:endParaRPr lang="cs-CZ" sz="1800" dirty="0"/>
              </a:p>
              <a:p>
                <a:pPr marL="0" indent="0">
                  <a:buNone/>
                </a:pPr>
                <a:endParaRPr lang="cs-CZ" sz="1800" b="1" u="sng" dirty="0" smtClean="0"/>
              </a:p>
              <a:p>
                <a:pPr marL="0" indent="0">
                  <a:buNone/>
                </a:pPr>
                <a:r>
                  <a:rPr lang="cs-CZ" sz="1800" b="1" u="sng" dirty="0" smtClean="0"/>
                  <a:t>Co znamená:</a:t>
                </a:r>
              </a:p>
              <a:p>
                <a:pPr marL="0" indent="0">
                  <a:buNone/>
                </a:pPr>
                <a:r>
                  <a:rPr lang="cs-CZ" sz="1800" dirty="0"/>
                  <a:t>..…když na štítku láhve s fialovým roztokem manganistanu draselného, KMnO</a:t>
                </a:r>
                <a:r>
                  <a:rPr lang="cs-CZ" sz="1800" baseline="-25000" dirty="0"/>
                  <a:t>4</a:t>
                </a:r>
                <a:r>
                  <a:rPr lang="cs-CZ" sz="1800" dirty="0"/>
                  <a:t>, je napsáno:</a:t>
                </a:r>
              </a:p>
              <a:p>
                <a:pPr marL="0" indent="0">
                  <a:buNone/>
                </a:pPr>
                <a:r>
                  <a:rPr lang="cs-CZ" sz="1800" dirty="0"/>
                  <a:t>	</a:t>
                </a:r>
                <a:r>
                  <a:rPr lang="cs-CZ" sz="1800" dirty="0">
                    <a:solidFill>
                      <a:srgbClr val="0070C0"/>
                    </a:solidFill>
                  </a:rPr>
                  <a:t>c = O,O1 mol/ dm</a:t>
                </a:r>
                <a:r>
                  <a:rPr lang="cs-CZ" sz="1800" baseline="30000" dirty="0">
                    <a:solidFill>
                      <a:srgbClr val="0070C0"/>
                    </a:solidFill>
                  </a:rPr>
                  <a:t>3</a:t>
                </a:r>
              </a:p>
              <a:p>
                <a:pPr marL="0" indent="0">
                  <a:buNone/>
                </a:pPr>
                <a:endParaRPr lang="cs-CZ" sz="1800" baseline="30000" dirty="0"/>
              </a:p>
              <a:p>
                <a:pPr marL="0" indent="0">
                  <a:buNone/>
                </a:pPr>
                <a:endParaRPr lang="cs-CZ" sz="1800" baseline="30000" dirty="0"/>
              </a:p>
              <a:p>
                <a:pPr marL="0" indent="0">
                  <a:buNone/>
                </a:pPr>
                <a:r>
                  <a:rPr lang="cs-CZ" sz="1800" dirty="0">
                    <a:sym typeface="Symbol"/>
                  </a:rPr>
                  <a:t>…..to znamená, že </a:t>
                </a:r>
                <a:r>
                  <a:rPr lang="cs-CZ" sz="1800" dirty="0">
                    <a:solidFill>
                      <a:srgbClr val="FF0000"/>
                    </a:solidFill>
                    <a:sym typeface="Symbol"/>
                  </a:rPr>
                  <a:t>j</a:t>
                </a:r>
                <a:r>
                  <a:rPr lang="cs-CZ" sz="1800" dirty="0">
                    <a:solidFill>
                      <a:srgbClr val="FF0000"/>
                    </a:solidFill>
                  </a:rPr>
                  <a:t>eden dm</a:t>
                </a:r>
                <a:r>
                  <a:rPr lang="cs-CZ" sz="1800" baseline="30000" dirty="0">
                    <a:solidFill>
                      <a:srgbClr val="FF0000"/>
                    </a:solidFill>
                  </a:rPr>
                  <a:t>3</a:t>
                </a:r>
                <a:r>
                  <a:rPr lang="cs-CZ" sz="1800" dirty="0">
                    <a:solidFill>
                      <a:srgbClr val="FF0000"/>
                    </a:solidFill>
                  </a:rPr>
                  <a:t> </a:t>
                </a:r>
                <a:r>
                  <a:rPr lang="cs-CZ" sz="1800" dirty="0"/>
                  <a:t>roztoku </a:t>
                </a:r>
              </a:p>
              <a:p>
                <a:pPr marL="0" indent="0">
                  <a:buNone/>
                </a:pPr>
                <a:r>
                  <a:rPr lang="cs-CZ" sz="1800" dirty="0"/>
                  <a:t>(</a:t>
                </a:r>
                <a:r>
                  <a:rPr lang="cs-CZ" sz="1800" dirty="0">
                    <a:solidFill>
                      <a:srgbClr val="FF0000"/>
                    </a:solidFill>
                  </a:rPr>
                  <a:t>litr </a:t>
                </a:r>
                <a:r>
                  <a:rPr lang="cs-CZ" sz="1800" dirty="0"/>
                  <a:t>roztoku) obsahuje </a:t>
                </a:r>
                <a:r>
                  <a:rPr lang="cs-CZ" sz="1800" dirty="0">
                    <a:solidFill>
                      <a:srgbClr val="FF0000"/>
                    </a:solidFill>
                  </a:rPr>
                  <a:t>0,01 mol </a:t>
                </a:r>
                <a:r>
                  <a:rPr lang="cs-CZ" sz="1800" dirty="0"/>
                  <a:t>KMnO</a:t>
                </a:r>
                <a:r>
                  <a:rPr lang="cs-CZ" sz="1800" baseline="-25000" dirty="0"/>
                  <a:t>4,  </a:t>
                </a:r>
                <a:r>
                  <a:rPr lang="cs-CZ" sz="1800" dirty="0"/>
                  <a:t>neboli  </a:t>
                </a:r>
                <a:r>
                  <a:rPr lang="cs-CZ" sz="1800" dirty="0">
                    <a:solidFill>
                      <a:srgbClr val="FF0000"/>
                    </a:solidFill>
                  </a:rPr>
                  <a:t>1,58g</a:t>
                </a:r>
                <a:r>
                  <a:rPr lang="cs-CZ" sz="1800" dirty="0"/>
                  <a:t> KMnO</a:t>
                </a:r>
                <a:r>
                  <a:rPr lang="cs-CZ" sz="1800" baseline="-25000" dirty="0"/>
                  <a:t>4  </a:t>
                </a:r>
                <a:r>
                  <a:rPr lang="cs-CZ" sz="1800" dirty="0"/>
                  <a:t>(molární hmotnost KMnO</a:t>
                </a:r>
                <a:r>
                  <a:rPr lang="cs-CZ" sz="1800" baseline="-25000" dirty="0"/>
                  <a:t>4 </a:t>
                </a:r>
                <a:r>
                  <a:rPr lang="cs-CZ" sz="1800" dirty="0"/>
                  <a:t>je </a:t>
                </a:r>
                <a:r>
                  <a:rPr lang="cs-CZ" sz="1800" dirty="0">
                    <a:solidFill>
                      <a:srgbClr val="FF0000"/>
                    </a:solidFill>
                  </a:rPr>
                  <a:t>158,03 g/mol</a:t>
                </a:r>
                <a:r>
                  <a:rPr lang="cs-CZ" sz="1800" dirty="0" smtClean="0"/>
                  <a:t>)</a:t>
                </a:r>
              </a:p>
              <a:p>
                <a:pPr marL="0" indent="0">
                  <a:buNone/>
                </a:pPr>
                <a:endParaRPr lang="cs-CZ" sz="1800" b="1" dirty="0" smtClean="0"/>
              </a:p>
              <a:p>
                <a:pPr marL="0" indent="0">
                  <a:buNone/>
                </a:pPr>
                <a:r>
                  <a:rPr lang="cs-CZ" sz="1800" b="1" dirty="0" smtClean="0"/>
                  <a:t>VZOROVÝ PŘÍKLAD: Máme </a:t>
                </a:r>
                <a:r>
                  <a:rPr lang="cs-CZ" sz="1800" b="1" dirty="0"/>
                  <a:t>0,2 molů látky rozpuštěné v 6,7 dm</a:t>
                </a:r>
                <a:r>
                  <a:rPr lang="cs-CZ" sz="1800" b="1" baseline="30000" dirty="0"/>
                  <a:t>3</a:t>
                </a:r>
                <a:r>
                  <a:rPr lang="cs-CZ" sz="1800" b="1" dirty="0"/>
                  <a:t> roztoku. Jaká je molární koncentrace roztoku?</a:t>
                </a:r>
              </a:p>
              <a:p>
                <a:pPr marL="0" indent="0">
                  <a:buNone/>
                </a:pPr>
                <a:r>
                  <a:rPr lang="cs-CZ" sz="1800" dirty="0"/>
                  <a:t>	 </a:t>
                </a:r>
                <a:r>
                  <a:rPr lang="cs-CZ" sz="1800" b="1" dirty="0"/>
                  <a:t>Řešení:</a:t>
                </a:r>
                <a:r>
                  <a:rPr lang="cs-CZ" sz="1800" dirty="0"/>
                  <a:t/>
                </a:r>
                <a:br>
                  <a:rPr lang="cs-CZ" sz="1800" dirty="0"/>
                </a:br>
                <a:r>
                  <a:rPr lang="cs-CZ" sz="1800" dirty="0"/>
                  <a:t>	n = 0,2 mol</a:t>
                </a:r>
                <a:br>
                  <a:rPr lang="cs-CZ" sz="1800" dirty="0"/>
                </a:br>
                <a:r>
                  <a:rPr lang="cs-CZ" sz="1800" dirty="0"/>
                  <a:t>	V = 6,7 dm</a:t>
                </a:r>
                <a:r>
                  <a:rPr lang="cs-CZ" sz="1800" baseline="30000" dirty="0"/>
                  <a:t>3</a:t>
                </a:r>
                <a:r>
                  <a:rPr lang="cs-CZ" sz="1800" dirty="0"/>
                  <a:t/>
                </a:r>
                <a:br>
                  <a:rPr lang="cs-CZ" sz="1800" dirty="0"/>
                </a:br>
                <a:r>
                  <a:rPr lang="cs-CZ" sz="1800" dirty="0"/>
                  <a:t>	c = ? mol/l </a:t>
                </a:r>
              </a:p>
              <a:p>
                <a:pPr marL="0" indent="0">
                  <a:buNone/>
                </a:pPr>
                <a:r>
                  <a:rPr lang="cs-CZ" sz="1800" dirty="0"/>
                  <a:t> dosadíme do vzorce pro molární koncentraci:</a:t>
                </a:r>
              </a:p>
              <a:p>
                <a:pPr marL="0" indent="0">
                  <a:buNone/>
                </a:pPr>
                <a:r>
                  <a:rPr lang="cs-CZ" sz="1800" dirty="0"/>
                  <a:t> c = n/V = 0,2/6,7 = 0,0298 = </a:t>
                </a:r>
                <a:r>
                  <a:rPr lang="cs-CZ" sz="1800" u="sng" dirty="0"/>
                  <a:t>0,03mol/l</a:t>
                </a:r>
              </a:p>
              <a:p>
                <a:pPr marL="0" indent="0">
                  <a:buNone/>
                </a:pPr>
                <a:endParaRPr lang="cs-CZ" sz="1800" baseline="30000" dirty="0"/>
              </a:p>
              <a:p>
                <a:pPr marL="0" indent="0">
                  <a:buNone/>
                </a:pPr>
                <a:endParaRPr lang="cs-CZ" sz="1800" b="1" u="sng" dirty="0" smtClean="0"/>
              </a:p>
              <a:p>
                <a:pPr marL="0" indent="0">
                  <a:buNone/>
                </a:pPr>
                <a:endParaRPr lang="cs-CZ" sz="1700" b="1" u="sng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2340" y="548680"/>
                <a:ext cx="8651660" cy="5904656"/>
              </a:xfrm>
              <a:blipFill>
                <a:blip r:embed="rId4"/>
                <a:stretch>
                  <a:fillRect l="-141" t="-5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5822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Zdroje: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hlinkClick r:id="rId2"/>
              </a:rPr>
              <a:t>http://chemicke-vypocty.cz/Molarni-koncentrace.html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http://projektalfa.ic.cz/mol_koncentrace.htm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http://cs.wikipedia.org/wiki/</a:t>
            </a:r>
            <a:r>
              <a:rPr lang="cs-CZ" smtClean="0">
                <a:hlinkClick r:id="rId4"/>
              </a:rPr>
              <a:t>Molární_koncentrace</a:t>
            </a:r>
            <a:endParaRPr lang="cs-CZ" dirty="0" smtClean="0"/>
          </a:p>
          <a:p>
            <a:r>
              <a:rPr lang="cs-CZ" dirty="0">
                <a:solidFill>
                  <a:srgbClr val="1C1511"/>
                </a:solidFill>
              </a:rPr>
              <a:t>ŠKODA, Jiří, DOULÍK, Pavel. </a:t>
            </a:r>
            <a:r>
              <a:rPr lang="cs-CZ" i="1" dirty="0">
                <a:solidFill>
                  <a:srgbClr val="1C1511"/>
                </a:solidFill>
              </a:rPr>
              <a:t>Chemie </a:t>
            </a:r>
            <a:r>
              <a:rPr lang="cs-CZ" i="1" dirty="0" smtClean="0">
                <a:solidFill>
                  <a:srgbClr val="1C1511"/>
                </a:solidFill>
              </a:rPr>
              <a:t>9:učebnice.</a:t>
            </a:r>
            <a:r>
              <a:rPr lang="cs-CZ" dirty="0" smtClean="0">
                <a:solidFill>
                  <a:srgbClr val="1C1511"/>
                </a:solidFill>
              </a:rPr>
              <a:t>2007.Plzeň:Fraus</a:t>
            </a:r>
          </a:p>
          <a:p>
            <a:r>
              <a:rPr lang="cs-CZ" dirty="0">
                <a:solidFill>
                  <a:srgbClr val="1C1511"/>
                </a:solidFill>
              </a:rPr>
              <a:t>BENEŠ, Pavel, PUMPR, Václav, BANÝR, Jiří. </a:t>
            </a:r>
            <a:r>
              <a:rPr lang="cs-CZ" i="1" dirty="0">
                <a:solidFill>
                  <a:srgbClr val="1C1511"/>
                </a:solidFill>
              </a:rPr>
              <a:t>Základy chemie </a:t>
            </a:r>
            <a:r>
              <a:rPr lang="cs-CZ" i="1" dirty="0" smtClean="0">
                <a:solidFill>
                  <a:srgbClr val="1C1511"/>
                </a:solidFill>
              </a:rPr>
              <a:t>2</a:t>
            </a:r>
            <a:r>
              <a:rPr lang="cs-CZ" dirty="0" smtClean="0">
                <a:solidFill>
                  <a:srgbClr val="1C1511"/>
                </a:solidFill>
              </a:rPr>
              <a:t>: </a:t>
            </a:r>
            <a:r>
              <a:rPr lang="cs-CZ" i="1" dirty="0">
                <a:solidFill>
                  <a:srgbClr val="1C1511"/>
                </a:solidFill>
              </a:rPr>
              <a:t>učebnice</a:t>
            </a:r>
            <a:r>
              <a:rPr lang="cs-CZ" dirty="0">
                <a:solidFill>
                  <a:srgbClr val="1C1511"/>
                </a:solidFill>
              </a:rPr>
              <a:t>. </a:t>
            </a:r>
            <a:r>
              <a:rPr lang="cs-CZ" dirty="0" smtClean="0">
                <a:solidFill>
                  <a:srgbClr val="1C1511"/>
                </a:solidFill>
              </a:rPr>
              <a:t>1997. </a:t>
            </a:r>
            <a:r>
              <a:rPr lang="cs-CZ" dirty="0">
                <a:solidFill>
                  <a:srgbClr val="1C1511"/>
                </a:solidFill>
              </a:rPr>
              <a:t>Praha: Fortuna, </a:t>
            </a:r>
            <a:r>
              <a:rPr lang="cs-CZ" dirty="0" smtClean="0">
                <a:solidFill>
                  <a:srgbClr val="1C1511"/>
                </a:solidFill>
              </a:rPr>
              <a:t>1996. 2.vydání</a:t>
            </a:r>
            <a:r>
              <a:rPr lang="cs-CZ" dirty="0">
                <a:solidFill>
                  <a:srgbClr val="1C1511"/>
                </a:solidFill>
              </a:rPr>
              <a:t>. ISBN </a:t>
            </a:r>
            <a:r>
              <a:rPr lang="cs-CZ" dirty="0" smtClean="0">
                <a:solidFill>
                  <a:srgbClr val="1C1511"/>
                </a:solidFill>
              </a:rPr>
              <a:t>80-7168-312-4</a:t>
            </a:r>
          </a:p>
          <a:p>
            <a:r>
              <a:rPr lang="cs-CZ" dirty="0" smtClean="0">
                <a:solidFill>
                  <a:srgbClr val="1C1511"/>
                </a:solidFill>
              </a:rPr>
              <a:t>LOS, Petr, HEJSKOVÁ, Jiřina, KLEČKOVÁ, Marta. </a:t>
            </a:r>
            <a:r>
              <a:rPr lang="cs-CZ" i="1" dirty="0" smtClean="0">
                <a:solidFill>
                  <a:srgbClr val="1C1511"/>
                </a:solidFill>
              </a:rPr>
              <a:t>Chemie se nebojíme 2.díl chemie pro základní školu</a:t>
            </a:r>
            <a:r>
              <a:rPr lang="cs-CZ" dirty="0" smtClean="0">
                <a:solidFill>
                  <a:srgbClr val="1C1511"/>
                </a:solidFill>
              </a:rPr>
              <a:t>: </a:t>
            </a:r>
            <a:r>
              <a:rPr lang="cs-CZ" i="1" dirty="0" smtClean="0">
                <a:solidFill>
                  <a:srgbClr val="1C1511"/>
                </a:solidFill>
              </a:rPr>
              <a:t>učebnice</a:t>
            </a:r>
            <a:r>
              <a:rPr lang="cs-CZ" dirty="0" smtClean="0">
                <a:solidFill>
                  <a:srgbClr val="1C1511"/>
                </a:solidFill>
              </a:rPr>
              <a:t>.1996. Praha: </a:t>
            </a:r>
            <a:r>
              <a:rPr lang="cs-CZ" dirty="0" err="1" smtClean="0">
                <a:solidFill>
                  <a:srgbClr val="1C1511"/>
                </a:solidFill>
              </a:rPr>
              <a:t>Scientia</a:t>
            </a:r>
            <a:r>
              <a:rPr lang="cs-CZ" dirty="0" smtClean="0">
                <a:solidFill>
                  <a:srgbClr val="1C1511"/>
                </a:solidFill>
              </a:rPr>
              <a:t>, 1996. 1.vydání. ISBN 80-7183-027-5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56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544616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cs-CZ" sz="4800" dirty="0" smtClean="0"/>
              <a:t>MOLÁRNÍ KONCETRACE</a:t>
            </a:r>
          </a:p>
          <a:p>
            <a:pPr marL="0" indent="0" algn="ctr">
              <a:buNone/>
              <a:defRPr/>
            </a:pPr>
            <a:r>
              <a:rPr lang="cs-CZ" sz="4800" dirty="0" smtClean="0"/>
              <a:t>=</a:t>
            </a:r>
          </a:p>
          <a:p>
            <a:pPr marL="0" indent="0" algn="ctr">
              <a:buNone/>
              <a:defRPr/>
            </a:pPr>
            <a:r>
              <a:rPr lang="cs-CZ" sz="4800" dirty="0" smtClean="0"/>
              <a:t>LÁTKOVÁ KONCENTRCE</a:t>
            </a:r>
            <a:endParaRPr lang="cs-CZ" sz="4800" dirty="0"/>
          </a:p>
          <a:p>
            <a:pPr lvl="4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00425"/>
            <a:ext cx="3200400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7237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cs-CZ" sz="3200" dirty="0"/>
              <a:t>L</a:t>
            </a:r>
            <a:r>
              <a:rPr lang="cs-CZ" sz="3200" dirty="0" smtClean="0"/>
              <a:t>átková koncentrace</a:t>
            </a:r>
            <a:br>
              <a:rPr lang="cs-CZ" sz="3200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Autofit/>
          </a:bodyPr>
          <a:lstStyle/>
          <a:p>
            <a:r>
              <a:rPr lang="cs-CZ" sz="28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veličina, která vyjadřuje </a:t>
            </a:r>
            <a:r>
              <a:rPr lang="cs-CZ" sz="28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složek ve směsích </a:t>
            </a:r>
            <a:r>
              <a:rPr lang="cs-CZ" sz="28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přesněji </a:t>
            </a:r>
            <a:r>
              <a:rPr lang="cs-CZ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než</a:t>
            </a:r>
            <a:r>
              <a:rPr lang="cs-CZ" sz="28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hmotnostní zlomek</a:t>
            </a:r>
          </a:p>
          <a:p>
            <a:pPr marL="0" indent="0">
              <a:buNone/>
            </a:pPr>
            <a:endParaRPr lang="cs-CZ" sz="2800" b="0" dirty="0" smtClean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0" u="sng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využívá se tam, kde potřeba větší přesnost</a:t>
            </a:r>
            <a:r>
              <a:rPr lang="cs-CZ" sz="28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v </a:t>
            </a:r>
            <a:r>
              <a:rPr lang="cs-CZ" sz="28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ekologii</a:t>
            </a:r>
            <a:r>
              <a:rPr lang="cs-CZ" sz="28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při sledování nebezpečných látek  v 		životním prostředí – kvalita ovzduší 	(koncentrace přízemního ozónu,SO</a:t>
            </a:r>
            <a:r>
              <a:rPr lang="cs-CZ" sz="2800" b="0" baseline="-25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8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,oxidů 	dusíku a prachu )</a:t>
            </a:r>
            <a:br>
              <a:rPr lang="cs-CZ" sz="28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28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emisní kontroly automobilů</a:t>
            </a:r>
            <a:br>
              <a:rPr lang="cs-CZ" sz="28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pro přípravu roztoků s přesnou koncentrací v 	</a:t>
            </a:r>
            <a:r>
              <a:rPr lang="cs-CZ" sz="28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laboratoři</a:t>
            </a:r>
            <a:r>
              <a:rPr lang="cs-CZ" sz="28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(výpočtem zjistíme, kolik látky máme 	navážit)</a:t>
            </a:r>
            <a:br>
              <a:rPr lang="cs-CZ" sz="28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13867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L</a:t>
            </a:r>
            <a:r>
              <a:rPr lang="cs-CZ" sz="4000" dirty="0" smtClean="0"/>
              <a:t>átková nebo taky molární koncentrace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Molární koncentrace (molarita)</a:t>
            </a:r>
            <a:br>
              <a:rPr lang="cs-CZ" sz="2400" b="1" dirty="0" smtClean="0"/>
            </a:br>
            <a:r>
              <a:rPr lang="cs-CZ" sz="2400" dirty="0" smtClean="0"/>
              <a:t>je vyjádření množství </a:t>
            </a:r>
            <a:r>
              <a:rPr lang="cs-CZ" sz="2400" dirty="0" smtClean="0">
                <a:hlinkClick r:id="rId2" action="ppaction://hlinkfile" tooltip="Mol (jednotka)"/>
              </a:rPr>
              <a:t>molů</a:t>
            </a:r>
            <a:r>
              <a:rPr lang="cs-CZ" sz="2400" dirty="0" smtClean="0"/>
              <a:t> určité látky v celkovém </a:t>
            </a:r>
            <a:r>
              <a:rPr lang="cs-CZ" sz="2400" dirty="0" smtClean="0">
                <a:hlinkClick r:id="rId3" action="ppaction://hlinkfile" tooltip="Objem"/>
              </a:rPr>
              <a:t>objemu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r>
              <a:rPr lang="cs-CZ" sz="2400" dirty="0" smtClean="0"/>
              <a:t>Tato veličina se označuje </a:t>
            </a:r>
            <a:r>
              <a:rPr lang="cs-CZ" sz="2400" i="1" dirty="0" smtClean="0"/>
              <a:t>c</a:t>
            </a:r>
            <a:r>
              <a:rPr lang="cs-CZ" sz="2400" dirty="0" smtClean="0"/>
              <a:t>. Udává se nejčastěji v jednotkách </a:t>
            </a:r>
            <a:r>
              <a:rPr lang="cs-CZ" sz="2400" i="1" dirty="0" smtClean="0"/>
              <a:t>mol/l</a:t>
            </a:r>
            <a:r>
              <a:rPr lang="cs-CZ" sz="2400" dirty="0" smtClean="0"/>
              <a:t>, případně </a:t>
            </a:r>
            <a:r>
              <a:rPr lang="cs-CZ" sz="2400" i="1" dirty="0" smtClean="0"/>
              <a:t>mol/dm³</a:t>
            </a:r>
            <a:r>
              <a:rPr lang="cs-CZ" sz="2400" dirty="0" smtClean="0"/>
              <a:t>. Lze použít i různé předpony (například </a:t>
            </a:r>
            <a:r>
              <a:rPr lang="cs-CZ" sz="2400" i="1" dirty="0" err="1" smtClean="0"/>
              <a:t>milimol</a:t>
            </a:r>
            <a:r>
              <a:rPr lang="cs-CZ" sz="2400" dirty="0" smtClean="0"/>
              <a:t>) a objemové jednotky (</a:t>
            </a:r>
            <a:r>
              <a:rPr lang="cs-CZ" sz="2400" i="1" dirty="0" smtClean="0"/>
              <a:t>metr krychlový</a:t>
            </a:r>
            <a:r>
              <a:rPr lang="cs-CZ" sz="2400" dirty="0" smtClean="0"/>
              <a:t>) soustavy </a:t>
            </a:r>
            <a:r>
              <a:rPr lang="cs-CZ" sz="2400" dirty="0" smtClean="0">
                <a:hlinkClick r:id="rId4" action="ppaction://hlinkfile" tooltip="Soustava SI"/>
              </a:rPr>
              <a:t>SI</a:t>
            </a:r>
            <a:r>
              <a:rPr lang="cs-CZ" sz="2400" dirty="0" smtClean="0"/>
              <a:t>. Časté je také označení písmenem </a:t>
            </a:r>
            <a:r>
              <a:rPr lang="cs-CZ" sz="2400" i="1" dirty="0" smtClean="0"/>
              <a:t>M</a:t>
            </a:r>
            <a:r>
              <a:rPr lang="cs-CZ" sz="2400" dirty="0" smtClean="0"/>
              <a:t> (čte se jako "molární"). </a:t>
            </a:r>
            <a:r>
              <a:rPr lang="cs-CZ" sz="2400" dirty="0" smtClean="0">
                <a:solidFill>
                  <a:srgbClr val="FF0000"/>
                </a:solidFill>
              </a:rPr>
              <a:t>1mol/dm</a:t>
            </a:r>
            <a:r>
              <a:rPr lang="cs-CZ" sz="2400" baseline="30000" dirty="0" smtClean="0">
                <a:solidFill>
                  <a:srgbClr val="FF0000"/>
                </a:solidFill>
              </a:rPr>
              <a:t>3</a:t>
            </a:r>
            <a:r>
              <a:rPr lang="cs-CZ" sz="2400" dirty="0" smtClean="0">
                <a:solidFill>
                  <a:srgbClr val="FF0000"/>
                </a:solidFill>
              </a:rPr>
              <a:t> = 1M,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- </a:t>
            </a:r>
            <a:r>
              <a:rPr lang="cs-CZ" sz="2400" dirty="0" err="1" smtClean="0"/>
              <a:t>n</a:t>
            </a:r>
            <a:r>
              <a:rPr lang="cs-CZ" sz="2400" baseline="-25000" dirty="0" err="1" smtClean="0"/>
              <a:t>A</a:t>
            </a:r>
            <a:r>
              <a:rPr lang="cs-CZ" sz="2400" dirty="0" smtClean="0"/>
              <a:t> je </a:t>
            </a:r>
            <a:r>
              <a:rPr lang="cs-CZ" sz="2400" dirty="0" smtClean="0">
                <a:hlinkClick r:id="rId5" action="ppaction://hlinkfile" tooltip="Látkové množství"/>
              </a:rPr>
              <a:t>látkové množství</a:t>
            </a:r>
            <a:r>
              <a:rPr lang="cs-CZ" sz="2400" dirty="0" smtClean="0"/>
              <a:t> složky A, M</a:t>
            </a:r>
            <a:r>
              <a:rPr lang="cs-CZ" sz="2400" baseline="-25000" dirty="0" smtClean="0"/>
              <a:t>A</a:t>
            </a:r>
            <a:r>
              <a:rPr lang="cs-CZ" sz="2400" dirty="0" smtClean="0"/>
              <a:t> je </a:t>
            </a:r>
            <a:r>
              <a:rPr lang="cs-CZ" sz="2400" dirty="0" smtClean="0">
                <a:hlinkClick r:id="rId6" action="ppaction://hlinkfile" tooltip="Molární hmotnost"/>
              </a:rPr>
              <a:t>molární hmotnost</a:t>
            </a:r>
            <a:r>
              <a:rPr lang="cs-CZ" sz="2400" dirty="0" smtClean="0"/>
              <a:t>, m</a:t>
            </a:r>
            <a:r>
              <a:rPr lang="cs-CZ" sz="2400" baseline="-25000" dirty="0" smtClean="0"/>
              <a:t>A</a:t>
            </a:r>
            <a:r>
              <a:rPr lang="cs-CZ" sz="2400" dirty="0" smtClean="0"/>
              <a:t> je </a:t>
            </a:r>
            <a:r>
              <a:rPr lang="cs-CZ" sz="2400" dirty="0" smtClean="0">
                <a:hlinkClick r:id="rId7" action="ppaction://hlinkfile" tooltip="Hmotnost"/>
              </a:rPr>
              <a:t>hmotnost</a:t>
            </a:r>
            <a:r>
              <a:rPr lang="cs-CZ" sz="2400" dirty="0" smtClean="0"/>
              <a:t> složky A </a:t>
            </a:r>
            <a:r>
              <a:rPr lang="cs-CZ" sz="2400" dirty="0" err="1" smtClean="0"/>
              <a:t>a</a:t>
            </a:r>
            <a:r>
              <a:rPr lang="cs-CZ" sz="2400" dirty="0" smtClean="0"/>
              <a:t> V je celkový objem vzniklého roztoku. Její jednotkou je </a:t>
            </a:r>
            <a:r>
              <a:rPr lang="cs-CZ" sz="2400" i="1" dirty="0" smtClean="0"/>
              <a:t>mol/dm³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r>
              <a:rPr lang="cs-CZ" sz="2400" dirty="0" smtClean="0"/>
              <a:t>Tento způsob vyjadřování koncentrace se velmi často používá v </a:t>
            </a:r>
            <a:r>
              <a:rPr lang="cs-CZ" sz="2400" dirty="0" smtClean="0">
                <a:hlinkClick r:id="rId8" action="ppaction://hlinkfile" tooltip="Analytická chemie"/>
              </a:rPr>
              <a:t>analytické chemii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r>
              <a:rPr lang="cs-CZ" sz="24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b="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2434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vztah pro výpočet koncentrace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556792"/>
                <a:ext cx="8229600" cy="5040560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 smtClean="0">
                    <a:solidFill>
                      <a:srgbClr val="FF0000"/>
                    </a:solidFill>
                  </a:rPr>
                  <a:t>c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𝒏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𝑽</m:t>
                        </m:r>
                      </m:den>
                    </m:f>
                    <m:r>
                      <a:rPr lang="cs-CZ" i="1" smtClean="0">
                        <a:latin typeface="Cambria Math"/>
                      </a:rPr>
                      <m:t>	</m:t>
                    </m:r>
                  </m:oMath>
                </a14:m>
                <a:r>
                  <a:rPr lang="cs-CZ" dirty="0" smtClean="0"/>
                  <a:t>		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c - molární 						koncentrace, jednotka je 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FF0000"/>
                    </a:solidFill>
                  </a:rPr>
                  <a:t> 			mol/</a:t>
                </a:r>
                <a:r>
                  <a:rPr lang="cs-CZ" dirty="0">
                    <a:solidFill>
                      <a:srgbClr val="FF0000"/>
                    </a:solidFill>
                  </a:rPr>
                  <a:t> dm</a:t>
                </a:r>
                <a:r>
                  <a:rPr lang="cs-CZ" baseline="30000" dirty="0">
                    <a:solidFill>
                      <a:srgbClr val="FF0000"/>
                    </a:solidFill>
                  </a:rPr>
                  <a:t>3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neboli </a:t>
                </a:r>
                <a:r>
                  <a:rPr lang="cs-CZ" dirty="0">
                    <a:solidFill>
                      <a:srgbClr val="FF0000"/>
                    </a:solidFill>
                  </a:rPr>
                  <a:t>mol/l </a:t>
                </a:r>
                <a:endParaRPr lang="cs-CZ" dirty="0" smtClean="0">
                  <a:solidFill>
                    <a:srgbClr val="FF0000"/>
                  </a:solidFill>
                </a:endParaRPr>
              </a:p>
              <a:p>
                <a:r>
                  <a:rPr lang="cs-CZ" dirty="0" smtClean="0"/>
                  <a:t>V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𝑐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 	</m:t>
                    </m:r>
                  </m:oMath>
                </a14:m>
                <a:r>
                  <a:rPr lang="cs-CZ" dirty="0" smtClean="0"/>
                  <a:t>		V – objem, jednotka litr(l) 				neboli dm</a:t>
                </a:r>
                <a:r>
                  <a:rPr lang="cs-CZ" baseline="30000" dirty="0" smtClean="0"/>
                  <a:t>3</a:t>
                </a:r>
              </a:p>
              <a:p>
                <a:pPr marL="0" indent="0">
                  <a:buNone/>
                </a:pPr>
                <a:endParaRPr lang="cs-CZ" baseline="30000" dirty="0" smtClean="0"/>
              </a:p>
              <a:p>
                <a:r>
                  <a:rPr lang="cs-CZ" dirty="0" smtClean="0"/>
                  <a:t>n = c . V		n – látkové množství, jednotka 			mol</a:t>
                </a:r>
              </a:p>
              <a:p>
                <a:endParaRPr lang="cs-CZ" dirty="0" smtClean="0"/>
              </a:p>
              <a:p>
                <a:pPr marL="1828800" lvl="4" indent="0">
                  <a:buNone/>
                </a:pPr>
                <a:endParaRPr lang="cs-CZ" dirty="0" smtClean="0"/>
              </a:p>
              <a:p>
                <a:pPr marL="1828800" lvl="4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556792"/>
                <a:ext cx="8229600" cy="5040560"/>
              </a:xfrm>
              <a:blipFill rotWithShape="1">
                <a:blip r:embed="rId2" cstate="print"/>
                <a:stretch>
                  <a:fillRect l="-1704" t="-2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602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0" y="1556792"/>
                <a:ext cx="9144000" cy="5040560"/>
              </a:xfrm>
            </p:spPr>
            <p:txBody>
              <a:bodyPr>
                <a:normAutofit/>
              </a:bodyPr>
              <a:lstStyle/>
              <a:p>
                <a:r>
                  <a:rPr lang="cs-CZ" dirty="0" smtClean="0"/>
                  <a:t>používám  vztah  	</a:t>
                </a:r>
                <a:r>
                  <a:rPr lang="cs-CZ" dirty="0" smtClean="0">
                    <a:solidFill>
                      <a:srgbClr val="7030A0"/>
                    </a:solidFill>
                  </a:rPr>
                  <a:t>n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rgbClr val="7030A0"/>
                        </a:solidFill>
                        <a:latin typeface="Cambria Math"/>
                      </a:rPr>
                      <m:t> </m:t>
                    </m:r>
                    <m:r>
                      <a:rPr lang="cs-CZ" i="1" smtClean="0">
                        <a:solidFill>
                          <a:srgbClr val="7030A0"/>
                        </a:solidFill>
                        <a:latin typeface="Cambria Math"/>
                      </a:rPr>
                      <m:t>=</m:t>
                    </m:r>
                    <m:r>
                      <a:rPr lang="cs-CZ" b="0" i="1" smtClean="0">
                        <a:solidFill>
                          <a:srgbClr val="7030A0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cs-CZ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cs-CZ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𝑀</m:t>
                        </m:r>
                      </m:den>
                    </m:f>
                    <m:r>
                      <a:rPr lang="cs-CZ" i="1" smtClean="0">
                        <a:latin typeface="Cambria Math"/>
                      </a:rPr>
                      <m:t>	</m:t>
                    </m:r>
                  </m:oMath>
                </a14:m>
                <a:r>
                  <a:rPr lang="cs-CZ" dirty="0" smtClean="0"/>
                  <a:t>		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mol</a:t>
                </a:r>
                <a:endParaRPr lang="cs-CZ" dirty="0">
                  <a:solidFill>
                    <a:srgbClr val="00B050"/>
                  </a:solidFill>
                </a:endParaRPr>
              </a:p>
              <a:p>
                <a:r>
                  <a:rPr lang="cs-CZ" dirty="0"/>
                  <a:t>m</a:t>
                </a:r>
                <a:r>
                  <a:rPr lang="cs-CZ" dirty="0" smtClean="0"/>
                  <a:t>ohu tedy napsat 	 </a:t>
                </a:r>
                <a:r>
                  <a:rPr lang="cs-CZ" sz="3600" b="1" dirty="0" smtClean="0">
                    <a:solidFill>
                      <a:srgbClr val="7030A0"/>
                    </a:solidFill>
                  </a:rPr>
                  <a:t>c </a:t>
                </a:r>
                <a14:m>
                  <m:oMath xmlns:m="http://schemas.openxmlformats.org/officeDocument/2006/math">
                    <m:r>
                      <a:rPr lang="cs-CZ" sz="3600" b="1" i="1">
                        <a:solidFill>
                          <a:srgbClr val="7030A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36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6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𝒏</m:t>
                        </m:r>
                      </m:num>
                      <m:den>
                        <m:r>
                          <a:rPr lang="cs-CZ" sz="36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𝑽</m:t>
                        </m:r>
                      </m:den>
                    </m:f>
                    <m:r>
                      <a:rPr lang="cs-CZ" sz="3600" i="1">
                        <a:solidFill>
                          <a:srgbClr val="7030A0"/>
                        </a:solidFill>
                        <a:latin typeface="Cambria Math"/>
                      </a:rPr>
                      <m:t>	</m:t>
                    </m:r>
                    <m:r>
                      <a:rPr lang="cs-CZ" sz="3600" b="0" i="0" smtClean="0">
                        <a:solidFill>
                          <a:srgbClr val="7030A0"/>
                        </a:solidFill>
                        <a:latin typeface="Cambria Math"/>
                      </a:rPr>
                      <m:t>= </m:t>
                    </m:r>
                  </m:oMath>
                </a14:m>
                <a:r>
                  <a:rPr lang="cs-CZ" sz="3600" dirty="0" smtClean="0">
                    <a:solidFill>
                      <a:srgbClr val="7030A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sz="36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3600" i="1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  <m:t>𝑚</m:t>
                            </m:r>
                          </m:num>
                          <m:den>
                            <m:r>
                              <a:rPr lang="cs-CZ" sz="3600" i="1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  <m:t>𝑀</m:t>
                            </m:r>
                          </m:den>
                        </m:f>
                      </m:num>
                      <m:den>
                        <m:r>
                          <a:rPr lang="cs-CZ" sz="3600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𝑉</m:t>
                        </m:r>
                      </m:den>
                    </m:f>
                  </m:oMath>
                </a14:m>
                <a:r>
                  <a:rPr lang="cs-CZ" sz="3600" dirty="0" smtClean="0"/>
                  <a:t>	</a:t>
                </a:r>
                <a:r>
                  <a:rPr lang="cs-CZ" sz="3600" dirty="0" smtClean="0">
                    <a:solidFill>
                      <a:srgbClr val="00B050"/>
                    </a:solidFill>
                  </a:rPr>
                  <a:t>mol/dm</a:t>
                </a:r>
                <a:r>
                  <a:rPr lang="cs-CZ" sz="3600" baseline="30000" dirty="0" smtClean="0">
                    <a:solidFill>
                      <a:srgbClr val="00B050"/>
                    </a:solidFill>
                  </a:rPr>
                  <a:t>3</a:t>
                </a:r>
                <a:endParaRPr lang="cs-CZ" sz="3600" dirty="0" smtClean="0">
                  <a:solidFill>
                    <a:srgbClr val="00B050"/>
                  </a:solidFill>
                </a:endParaRPr>
              </a:p>
              <a:p>
                <a:r>
                  <a:rPr lang="cs-CZ" sz="3600" dirty="0" smtClean="0"/>
                  <a:t>z tohoto vztahu odvodím vzorec pro výpočet hmotnosti látky, kterou musím navážit pro přípravu roztoku dané koncentrace</a:t>
                </a:r>
              </a:p>
              <a:p>
                <a:pPr marL="0" indent="0">
                  <a:buNone/>
                </a:pPr>
                <a:r>
                  <a:rPr lang="cs-CZ" dirty="0" smtClean="0"/>
                  <a:t>				</a:t>
                </a:r>
                <a:r>
                  <a:rPr lang="cs-CZ" dirty="0" smtClean="0">
                    <a:solidFill>
                      <a:srgbClr val="7030A0"/>
                    </a:solidFill>
                  </a:rPr>
                  <a:t>m  =  c . M . V</a:t>
                </a:r>
                <a:r>
                  <a:rPr lang="cs-CZ" dirty="0" smtClean="0"/>
                  <a:t>	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g</a:t>
                </a:r>
                <a:endParaRPr lang="cs-CZ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556792"/>
                <a:ext cx="9144000" cy="5040560"/>
              </a:xfrm>
              <a:blipFill rotWithShape="1">
                <a:blip r:embed="rId2" cstate="print"/>
                <a:stretch>
                  <a:fillRect l="-1800" t="-2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dvozené vztahy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531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cs-CZ" dirty="0" smtClean="0"/>
              <a:t>o znamená….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..…když na štítku láhve s fialovým roztokem manganistanu draselného, KMnO</a:t>
            </a:r>
            <a:r>
              <a:rPr lang="cs-CZ" baseline="-25000" dirty="0" smtClean="0"/>
              <a:t>4</a:t>
            </a:r>
            <a:r>
              <a:rPr lang="cs-CZ" dirty="0" smtClean="0"/>
              <a:t>, je napsáno: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smtClean="0">
                <a:solidFill>
                  <a:srgbClr val="0070C0"/>
                </a:solidFill>
              </a:rPr>
              <a:t>c = O,O1 mol/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dm</a:t>
            </a:r>
            <a:r>
              <a:rPr lang="cs-CZ" baseline="30000" dirty="0" smtClean="0">
                <a:solidFill>
                  <a:srgbClr val="0070C0"/>
                </a:solidFill>
              </a:rPr>
              <a:t>3</a:t>
            </a:r>
          </a:p>
          <a:p>
            <a:pPr marL="0" indent="0">
              <a:buNone/>
            </a:pPr>
            <a:endParaRPr lang="cs-CZ" baseline="30000" dirty="0"/>
          </a:p>
          <a:p>
            <a:pPr marL="0" indent="0">
              <a:buNone/>
            </a:pPr>
            <a:endParaRPr lang="cs-CZ" baseline="30000" dirty="0" smtClean="0"/>
          </a:p>
          <a:p>
            <a:pPr marL="0" indent="0">
              <a:buNone/>
            </a:pPr>
            <a:r>
              <a:rPr lang="cs-CZ" dirty="0" smtClean="0">
                <a:sym typeface="Symbol"/>
              </a:rPr>
              <a:t>…..to znamená, že </a:t>
            </a:r>
            <a:r>
              <a:rPr lang="cs-CZ" dirty="0" smtClean="0">
                <a:solidFill>
                  <a:srgbClr val="FF0000"/>
                </a:solidFill>
                <a:sym typeface="Symbol"/>
              </a:rPr>
              <a:t>j</a:t>
            </a:r>
            <a:r>
              <a:rPr lang="cs-CZ" dirty="0" smtClean="0">
                <a:solidFill>
                  <a:srgbClr val="FF0000"/>
                </a:solidFill>
              </a:rPr>
              <a:t>eden dm</a:t>
            </a:r>
            <a:r>
              <a:rPr lang="cs-CZ" baseline="30000" dirty="0" smtClean="0">
                <a:solidFill>
                  <a:srgbClr val="FF0000"/>
                </a:solidFill>
              </a:rPr>
              <a:t>3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roztoku 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smtClean="0">
                <a:solidFill>
                  <a:srgbClr val="FF0000"/>
                </a:solidFill>
              </a:rPr>
              <a:t>litr </a:t>
            </a:r>
            <a:r>
              <a:rPr lang="cs-CZ" dirty="0" smtClean="0"/>
              <a:t>roztoku) obsahuje </a:t>
            </a:r>
            <a:r>
              <a:rPr lang="cs-CZ" dirty="0" smtClean="0">
                <a:solidFill>
                  <a:srgbClr val="FF0000"/>
                </a:solidFill>
              </a:rPr>
              <a:t>0,01 mol </a:t>
            </a:r>
            <a:r>
              <a:rPr lang="cs-CZ" dirty="0" smtClean="0"/>
              <a:t>KMnO</a:t>
            </a:r>
            <a:r>
              <a:rPr lang="cs-CZ" baseline="-25000" dirty="0" smtClean="0"/>
              <a:t>4,  </a:t>
            </a:r>
            <a:r>
              <a:rPr lang="cs-CZ" dirty="0" smtClean="0"/>
              <a:t>neboli  </a:t>
            </a:r>
            <a:r>
              <a:rPr lang="cs-CZ" dirty="0" smtClean="0">
                <a:solidFill>
                  <a:srgbClr val="FF0000"/>
                </a:solidFill>
              </a:rPr>
              <a:t>1,58g</a:t>
            </a:r>
            <a:r>
              <a:rPr lang="cs-CZ" dirty="0" smtClean="0"/>
              <a:t> KMnO</a:t>
            </a:r>
            <a:r>
              <a:rPr lang="cs-CZ" baseline="-25000" dirty="0" smtClean="0"/>
              <a:t>4  </a:t>
            </a:r>
            <a:r>
              <a:rPr lang="cs-CZ" dirty="0" smtClean="0"/>
              <a:t>(molární hmotnost </a:t>
            </a:r>
            <a:r>
              <a:rPr lang="cs-CZ" dirty="0"/>
              <a:t>KMnO</a:t>
            </a:r>
            <a:r>
              <a:rPr lang="cs-CZ" baseline="-25000" dirty="0"/>
              <a:t>4 </a:t>
            </a:r>
            <a:r>
              <a:rPr lang="cs-CZ" dirty="0" smtClean="0"/>
              <a:t>je </a:t>
            </a:r>
            <a:r>
              <a:rPr lang="cs-CZ" dirty="0" smtClean="0">
                <a:solidFill>
                  <a:srgbClr val="FF0000"/>
                </a:solidFill>
              </a:rPr>
              <a:t>158,03 g/mol</a:t>
            </a:r>
            <a:r>
              <a:rPr lang="cs-CZ" dirty="0" smtClean="0"/>
              <a:t>)</a:t>
            </a:r>
            <a:endParaRPr lang="cs-CZ" baseline="30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03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zorový příklad č.1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r>
              <a:rPr lang="cs-CZ" b="1" dirty="0" smtClean="0"/>
              <a:t>Máme 0,2 molů látky rozpuštěné v 6,7 dm</a:t>
            </a:r>
            <a:r>
              <a:rPr lang="cs-CZ" b="1" baseline="30000" dirty="0" smtClean="0"/>
              <a:t>3</a:t>
            </a:r>
            <a:r>
              <a:rPr lang="cs-CZ" b="1" dirty="0" smtClean="0"/>
              <a:t> roztoku. Jaká je molární koncentrace roztoku?</a:t>
            </a:r>
          </a:p>
          <a:p>
            <a:pPr marL="0" indent="0">
              <a:buNone/>
            </a:pPr>
            <a:r>
              <a:rPr lang="cs-CZ" dirty="0" smtClean="0"/>
              <a:t>	 </a:t>
            </a:r>
            <a:r>
              <a:rPr lang="cs-CZ" b="1" dirty="0" smtClean="0"/>
              <a:t>Řešení: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n = 0,2 mol</a:t>
            </a:r>
            <a:br>
              <a:rPr lang="cs-CZ" dirty="0" smtClean="0"/>
            </a:br>
            <a:r>
              <a:rPr lang="cs-CZ" dirty="0" smtClean="0"/>
              <a:t>	V = 6,7 dm</a:t>
            </a:r>
            <a:r>
              <a:rPr lang="cs-CZ" baseline="30000" dirty="0" smtClean="0"/>
              <a:t>3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c = ? mol/l </a:t>
            </a:r>
          </a:p>
          <a:p>
            <a:pPr marL="0" indent="0">
              <a:buNone/>
            </a:pPr>
            <a:r>
              <a:rPr lang="cs-CZ" dirty="0" smtClean="0"/>
              <a:t> dosadíme do vzorce pro molární koncentraci:</a:t>
            </a:r>
          </a:p>
          <a:p>
            <a:pPr marL="0" indent="0">
              <a:buNone/>
            </a:pPr>
            <a:r>
              <a:rPr lang="cs-CZ" dirty="0" smtClean="0"/>
              <a:t> c = n/V = 0,2/6,7 = 0,0298 = 0,03mol/l</a:t>
            </a:r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78160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Vzorový příklad č.2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b="1" dirty="0" smtClean="0"/>
              <a:t>Jaký je objem 1,4 M roztoku, ve kterém je 8,7 molů rozpuštěné látky?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b="1" dirty="0" smtClean="0"/>
              <a:t>Řešení: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Upravíme a dosadíme do vzorce pro molární koncentraci; nezapomeňme na správné jednotky (objem v litrech):</a:t>
            </a:r>
          </a:p>
          <a:p>
            <a:pPr marL="0" indent="0">
              <a:buNone/>
            </a:pPr>
            <a:r>
              <a:rPr lang="cs-CZ" dirty="0"/>
              <a:t>c</a:t>
            </a:r>
            <a:r>
              <a:rPr lang="cs-CZ" dirty="0" smtClean="0"/>
              <a:t> = n/V	V = n/c = 8,7/1,4 = 6,21l = 6,21dm</a:t>
            </a:r>
            <a:r>
              <a:rPr lang="cs-CZ" baseline="30000" dirty="0" smtClean="0"/>
              <a:t>3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1941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380</Words>
  <Application>Microsoft Office PowerPoint</Application>
  <PresentationFormat>Předvádění na obrazovce (4:3)</PresentationFormat>
  <Paragraphs>119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 Math</vt:lpstr>
      <vt:lpstr>Symbol</vt:lpstr>
      <vt:lpstr>Wingdings</vt:lpstr>
      <vt:lpstr>Motiv systému Office</vt:lpstr>
      <vt:lpstr>Pěkný den osmáci, dnes nás čeká obtížné učivo </vt:lpstr>
      <vt:lpstr>Prezentace aplikace PowerPoint</vt:lpstr>
      <vt:lpstr>Látková koncentrace </vt:lpstr>
      <vt:lpstr>Látková nebo taky molární koncentrace</vt:lpstr>
      <vt:lpstr> vztah pro výpočet koncentrace</vt:lpstr>
      <vt:lpstr>odvozené vztahy</vt:lpstr>
      <vt:lpstr>co znamená….</vt:lpstr>
      <vt:lpstr>vzorový příklad č.1</vt:lpstr>
      <vt:lpstr>Vzorový příklad č.2</vt:lpstr>
      <vt:lpstr>Vzorový příklad č.3</vt:lpstr>
      <vt:lpstr>složitější příklady - vzor</vt:lpstr>
      <vt:lpstr> příklady - samostatně</vt:lpstr>
      <vt:lpstr>příklady - samostatně</vt:lpstr>
      <vt:lpstr>Zápis do sešitu:</vt:lpstr>
      <vt:lpstr>Zdroje: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Šablona 32</dc:title>
  <dc:creator>Admin</dc:creator>
  <cp:lastModifiedBy>Lada Pospíšilová</cp:lastModifiedBy>
  <cp:revision>36</cp:revision>
  <dcterms:created xsi:type="dcterms:W3CDTF">2012-01-09T21:59:46Z</dcterms:created>
  <dcterms:modified xsi:type="dcterms:W3CDTF">2021-03-16T14:08:08Z</dcterms:modified>
</cp:coreProperties>
</file>