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7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052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35100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613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787186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6766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46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9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5420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869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48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7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88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00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5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1420000">
            <a:off x="1314954" y="2362402"/>
            <a:ext cx="7312772" cy="1780627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ENERGETICKÁ ROVNOVÁHA</a:t>
            </a:r>
            <a:endParaRPr lang="cs-CZ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5587" y="5761702"/>
            <a:ext cx="5063613" cy="862781"/>
          </a:xfrm>
        </p:spPr>
        <p:txBody>
          <a:bodyPr/>
          <a:lstStyle/>
          <a:p>
            <a:r>
              <a:rPr lang="cs-CZ" b="1" dirty="0" smtClean="0"/>
              <a:t>8. ROČNÍK PŘÍRODOPIS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2882462"/>
            <a:ext cx="2847975" cy="1600200"/>
          </a:xfrm>
          <a:prstGeom prst="rect">
            <a:avLst/>
          </a:prstGeom>
        </p:spPr>
      </p:pic>
      <p:pic>
        <p:nvPicPr>
          <p:cNvPr id="1028" name="Picture 4" descr="Strašák jménem obezi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81" y="8030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02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Hezký den osmičko,</a:t>
            </a:r>
            <a:br>
              <a:rPr lang="cs-CZ" dirty="0" smtClean="0"/>
            </a:br>
            <a:r>
              <a:rPr lang="cs-CZ" dirty="0" smtClean="0"/>
              <a:t>dnes se podívejte na prezentaci o energetické rovnováze, navážeme tak na minulé učivo. Nezapomeňte si </a:t>
            </a:r>
            <a:r>
              <a:rPr lang="cs-CZ" dirty="0" smtClean="0">
                <a:solidFill>
                  <a:srgbClr val="FF0000"/>
                </a:solidFill>
              </a:rPr>
              <a:t>udělat zápis </a:t>
            </a:r>
            <a:r>
              <a:rPr lang="cs-CZ" dirty="0" smtClean="0"/>
              <a:t>do sešitu a pro prohloubení učiva se můžete něco dozvědět v učebnici na str. 84-85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Hezký den 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Š.P.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768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0792" y="265471"/>
            <a:ext cx="8596668" cy="1320800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ENERGETICKÁ ROVNOVÁHA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5825" y="1491995"/>
            <a:ext cx="8596668" cy="3880773"/>
          </a:xfrm>
        </p:spPr>
        <p:txBody>
          <a:bodyPr/>
          <a:lstStyle/>
          <a:p>
            <a:r>
              <a:rPr lang="cs-CZ" dirty="0" smtClean="0"/>
              <a:t>Lidské tělo potřebuje přísun energie – udržení základních životních funkcí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u="sng" dirty="0" smtClean="0">
                <a:solidFill>
                  <a:srgbClr val="FF0000"/>
                </a:solidFill>
              </a:rPr>
              <a:t>BAZÁLNÍ METABOLISMUS</a:t>
            </a:r>
            <a:r>
              <a:rPr lang="cs-CZ" dirty="0" smtClean="0"/>
              <a:t>: minimální množství energie potřebné k životu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Jak zjistím hodnotu bazálního metabolismu?</a:t>
            </a:r>
          </a:p>
          <a:p>
            <a:pPr marL="0" indent="0">
              <a:buNone/>
            </a:pPr>
            <a:r>
              <a:rPr lang="cs-CZ" dirty="0" smtClean="0"/>
              <a:t>= lze určit v klidu, hned po probuzení, pokud bude člověk na lačno, ležet na lůžku ve vytopené místnosti</a:t>
            </a:r>
            <a:endParaRPr lang="cs-CZ" dirty="0"/>
          </a:p>
        </p:txBody>
      </p:sp>
      <p:pic>
        <p:nvPicPr>
          <p:cNvPr id="4" name="Obrázek 3" descr="Slovan A – TJ Slovan K. V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18238" y="2812795"/>
            <a:ext cx="732504" cy="732504"/>
          </a:xfrm>
          <a:prstGeom prst="rect">
            <a:avLst/>
          </a:prstGeom>
        </p:spPr>
      </p:pic>
      <p:pic>
        <p:nvPicPr>
          <p:cNvPr id="5" name="Obrázek 4" descr="wiki:user:dychaci_system [Kofrlab Wiki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113" y="265471"/>
            <a:ext cx="1849922" cy="20199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166" y="4336179"/>
            <a:ext cx="2705100" cy="16859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987" y="4701971"/>
            <a:ext cx="3038475" cy="15049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580" y="4487658"/>
            <a:ext cx="23717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64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Spotřeba energie se zvyšuje: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4651" y="1560821"/>
            <a:ext cx="8596668" cy="3880773"/>
          </a:xfrm>
        </p:spPr>
        <p:txBody>
          <a:bodyPr/>
          <a:lstStyle/>
          <a:p>
            <a:r>
              <a:rPr lang="cs-CZ" dirty="0" smtClean="0"/>
              <a:t>Vykonává-li člověk nějakou činnost</a:t>
            </a:r>
          </a:p>
          <a:p>
            <a:r>
              <a:rPr lang="cs-CZ" dirty="0" smtClean="0"/>
              <a:t>Lidé lehce pracující v sedavém zaměstnání spotřebují denně asi 11 500 </a:t>
            </a:r>
            <a:r>
              <a:rPr lang="cs-CZ" dirty="0" err="1" smtClean="0"/>
              <a:t>kJ</a:t>
            </a:r>
            <a:r>
              <a:rPr lang="cs-CZ" dirty="0" smtClean="0"/>
              <a:t>.</a:t>
            </a:r>
          </a:p>
          <a:p>
            <a:r>
              <a:rPr lang="cs-CZ" dirty="0" smtClean="0"/>
              <a:t>Lidé těžce pracující -  denní spotřeba i přes 20 000kJ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319" y="377775"/>
            <a:ext cx="2371725" cy="19335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51" y="3722577"/>
            <a:ext cx="4012652" cy="26702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460" y="3637935"/>
            <a:ext cx="3660207" cy="243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3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041" y="172611"/>
            <a:ext cx="7766936" cy="1646302"/>
          </a:xfrm>
        </p:spPr>
        <p:txBody>
          <a:bodyPr/>
          <a:lstStyle/>
          <a:p>
            <a:r>
              <a:rPr lang="cs-CZ" b="1" u="sng" dirty="0" smtClean="0"/>
              <a:t>ENERGETICKÁ ROVNOVÁHA</a:t>
            </a:r>
            <a:endParaRPr lang="cs-CZ" b="1" u="sng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452284" y="1956978"/>
            <a:ext cx="11995355" cy="1096899"/>
          </a:xfrm>
        </p:spPr>
        <p:txBody>
          <a:bodyPr>
            <a:noAutofit/>
          </a:bodyPr>
          <a:lstStyle/>
          <a:p>
            <a:pPr algn="l"/>
            <a:r>
              <a:rPr lang="cs-CZ" sz="3200" dirty="0" smtClean="0">
                <a:solidFill>
                  <a:srgbClr val="FF0000"/>
                </a:solidFill>
              </a:rPr>
              <a:t>Příjem energie (z potravy) = výdej svalovou činností 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DÍTĚ VE ZNAMENÍ VAH | ŠŤASTNÝ ÚSMĚV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839" y="2946108"/>
            <a:ext cx="2743200" cy="34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86" y="3053877"/>
            <a:ext cx="2619375" cy="17430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640826" y="3191942"/>
            <a:ext cx="16084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600" dirty="0">
                <a:solidFill>
                  <a:srgbClr val="FF0000"/>
                </a:solidFill>
              </a:rPr>
              <a:t>=</a:t>
            </a:r>
            <a:endParaRPr lang="cs-CZ" sz="6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9428" y="3053877"/>
            <a:ext cx="2466975" cy="18478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0345" y="4901727"/>
            <a:ext cx="3048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6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příjmu energie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9179" y="1550989"/>
            <a:ext cx="8596668" cy="3880773"/>
          </a:xfrm>
        </p:spPr>
        <p:txBody>
          <a:bodyPr/>
          <a:lstStyle/>
          <a:p>
            <a:r>
              <a:rPr lang="cs-CZ" dirty="0" smtClean="0"/>
              <a:t>Během dne jídlo rozdělit do 5 menších porcí</a:t>
            </a:r>
          </a:p>
          <a:p>
            <a:r>
              <a:rPr lang="cs-CZ" dirty="0" smtClean="0"/>
              <a:t>S větším energetických příjmem vždy zařadit potraviny v první polovině dne</a:t>
            </a:r>
          </a:p>
          <a:p>
            <a:r>
              <a:rPr lang="cs-CZ" dirty="0" smtClean="0"/>
              <a:t>Večer jen lehká strava</a:t>
            </a:r>
          </a:p>
          <a:p>
            <a:r>
              <a:rPr lang="cs-CZ" dirty="0" smtClean="0"/>
              <a:t>Pokud není výdej energie (nemoc, úraz) – nutnost omezit přísun energie</a:t>
            </a:r>
            <a:endParaRPr lang="cs-CZ" dirty="0"/>
          </a:p>
        </p:txBody>
      </p:sp>
      <p:pic>
        <p:nvPicPr>
          <p:cNvPr id="5122" name="Picture 2" descr="Obezita ničí chuťové buňky, ukázal výzkum. Obézní zřejmě dohání kvalitu  kvantitou — ČT24 — Česká telev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10" y="4056885"/>
            <a:ext cx="3636147" cy="231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97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Potravní pyramida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Pomáhá určit, zda je potrava vyvážená</a:t>
            </a:r>
          </a:p>
          <a:p>
            <a:r>
              <a:rPr lang="cs-CZ" dirty="0" smtClean="0"/>
              <a:t>Potraviny v dolní části vyhledáváme</a:t>
            </a:r>
          </a:p>
          <a:p>
            <a:r>
              <a:rPr lang="cs-CZ" dirty="0" smtClean="0"/>
              <a:t>Potraviny v </a:t>
            </a:r>
            <a:r>
              <a:rPr lang="cs-CZ" dirty="0" smtClean="0">
                <a:solidFill>
                  <a:srgbClr val="FF0000"/>
                </a:solidFill>
              </a:rPr>
              <a:t>horní části omezujeme!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137" y="1582994"/>
            <a:ext cx="6569907" cy="49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32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Potravní </a:t>
            </a:r>
            <a:r>
              <a:rPr lang="cs-CZ" b="1" u="sng" dirty="0" smtClean="0">
                <a:solidFill>
                  <a:srgbClr val="FF0000"/>
                </a:solidFill>
              </a:rPr>
              <a:t>NE</a:t>
            </a:r>
            <a:r>
              <a:rPr lang="cs-CZ" b="1" u="sng" dirty="0" smtClean="0"/>
              <a:t>ROVNOVÁHA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Příjem energie &lt; výdej – </a:t>
            </a:r>
            <a:r>
              <a:rPr lang="cs-CZ" dirty="0" smtClean="0">
                <a:solidFill>
                  <a:srgbClr val="FF0000"/>
                </a:solidFill>
              </a:rPr>
              <a:t>podvýživa </a:t>
            </a:r>
            <a:r>
              <a:rPr lang="cs-CZ" dirty="0" smtClean="0"/>
              <a:t>= slabost, únava, růstové poruchy, snížená odolnost proti nemocem apod.</a:t>
            </a:r>
          </a:p>
          <a:p>
            <a:endParaRPr lang="cs-CZ" dirty="0"/>
          </a:p>
          <a:p>
            <a:r>
              <a:rPr lang="cs-CZ" dirty="0" smtClean="0"/>
              <a:t>Příjem energie &gt; výdej – </a:t>
            </a:r>
            <a:r>
              <a:rPr lang="cs-CZ" dirty="0" smtClean="0">
                <a:solidFill>
                  <a:srgbClr val="FF0000"/>
                </a:solidFill>
              </a:rPr>
              <a:t>obezita </a:t>
            </a:r>
            <a:r>
              <a:rPr lang="cs-CZ" dirty="0" smtClean="0"/>
              <a:t>= menší pohyblivost, trpí klouby, srdeční choroby, vysoký krevná tlak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550" y="157315"/>
            <a:ext cx="2624469" cy="3093577"/>
          </a:xfrm>
          <a:prstGeom prst="rect">
            <a:avLst/>
          </a:prstGeom>
        </p:spPr>
      </p:pic>
      <p:pic>
        <p:nvPicPr>
          <p:cNvPr id="6148" name="Picture 4" descr="Obezita: co ji způsobuje? Mohou za nadváhu viry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955" y="3762663"/>
            <a:ext cx="2912089" cy="270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39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895" y="98323"/>
            <a:ext cx="3550537" cy="147484"/>
          </a:xfrm>
        </p:spPr>
        <p:txBody>
          <a:bodyPr>
            <a:noAutofit/>
          </a:bodyPr>
          <a:lstStyle/>
          <a:p>
            <a:r>
              <a:rPr lang="cs-CZ" sz="2000" b="1" u="sng" dirty="0" smtClean="0"/>
              <a:t>Zápis do sešitu:</a:t>
            </a:r>
            <a:endParaRPr lang="cs-CZ" sz="2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6895" y="479273"/>
            <a:ext cx="10374124" cy="6226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ENERGETICKÁ </a:t>
            </a:r>
            <a:r>
              <a:rPr lang="cs-CZ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ROVNOVÁHA</a:t>
            </a:r>
          </a:p>
          <a:p>
            <a:r>
              <a:rPr lang="cs-CZ" dirty="0"/>
              <a:t>Lidské tělo potřebuje přísun energie – udržení základních životních funkcí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>
                <a:solidFill>
                  <a:srgbClr val="FF0000"/>
                </a:solidFill>
              </a:rPr>
              <a:t>BAZÁLNÍ METABOLISMUS</a:t>
            </a:r>
            <a:r>
              <a:rPr lang="cs-CZ" dirty="0"/>
              <a:t>: minimální množství energie potřebné k životu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Určení bazálního metabolismu: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= lze určit v klidu, hned po probuzení, pokud bude člověk na lačno, ležet na lůžku ve vytopené místnosti</a:t>
            </a:r>
          </a:p>
          <a:p>
            <a:pPr marL="0" indent="0">
              <a:buNone/>
            </a:pPr>
            <a:endParaRPr lang="cs-CZ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Příjem energie (z potravy) = výdej svalovou činností </a:t>
            </a:r>
            <a:endParaRPr lang="cs-CZ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Potravní pyramida udává poměr jednotlivých složek potravy tak, aby byla plnohodnotná a vyvážená, Nevyrovnaný příjem a výdej látek způsobuje poruchy ve výživě – a) podvýživu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											                           b) obezitu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7994609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564</TotalTime>
  <Words>294</Words>
  <Application>Microsoft Office PowerPoint</Application>
  <PresentationFormat>Širokoúhlá obrazovka</PresentationFormat>
  <Paragraphs>42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ENERGETICKÁ ROVNOVÁHA</vt:lpstr>
      <vt:lpstr>Hezký den osmičko, dnes se podívejte na prezentaci o energetické rovnováze, navážeme tak na minulé učivo. Nezapomeňte si udělat zápis do sešitu a pro prohloubení učiva se můžete něco dozvědět v učebnici na str. 84-85  Hezký den   Š.P.</vt:lpstr>
      <vt:lpstr>ENERGETICKÁ ROVNOVÁHA</vt:lpstr>
      <vt:lpstr>Spotřeba energie se zvyšuje:</vt:lpstr>
      <vt:lpstr>ENERGETICKÁ ROVNOVÁHA</vt:lpstr>
      <vt:lpstr>Rozložení příjmu energie</vt:lpstr>
      <vt:lpstr>Potravní pyramida</vt:lpstr>
      <vt:lpstr>Potravní NEROVNOVÁHA</vt:lpstr>
      <vt:lpstr>Zápis do sešitu: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ENERGETICKÁ ROVNOVÁHA</dc:title>
  <dc:creator>Šárka Petrů</dc:creator>
  <cp:lastModifiedBy>Lada Pospíšilová</cp:lastModifiedBy>
  <cp:revision>8</cp:revision>
  <dcterms:created xsi:type="dcterms:W3CDTF">2021-03-14T10:14:31Z</dcterms:created>
  <dcterms:modified xsi:type="dcterms:W3CDTF">2021-03-15T17:03:04Z</dcterms:modified>
</cp:coreProperties>
</file>