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07" r:id="rId3"/>
    <p:sldId id="309" r:id="rId4"/>
    <p:sldId id="310" r:id="rId5"/>
    <p:sldId id="317" r:id="rId6"/>
    <p:sldId id="311" r:id="rId7"/>
    <p:sldId id="312" r:id="rId8"/>
    <p:sldId id="316" r:id="rId9"/>
    <p:sldId id="315" r:id="rId10"/>
    <p:sldId id="314" r:id="rId11"/>
    <p:sldId id="308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18" r:id="rId26"/>
    <p:sldId id="319" r:id="rId27"/>
    <p:sldId id="320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4654" autoAdjust="0"/>
  </p:normalViewPr>
  <p:slideViewPr>
    <p:cSldViewPr>
      <p:cViewPr varScale="1">
        <p:scale>
          <a:sx n="105" d="100"/>
          <a:sy n="105" d="100"/>
        </p:scale>
        <p:origin x="184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4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88CA5-3349-43E2-B789-FF747069CFCE}" type="datetimeFigureOut">
              <a:rPr lang="cs-CZ" smtClean="0"/>
              <a:pPr/>
              <a:t>15.10.2020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3D8B1-DF73-4E1D-AABB-D1CB2A8EC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05899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22175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4861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367378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866575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71160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2009053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646788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Zopakujeme si, co je to roztok a jeho složení a také teplotu varu.</a:t>
            </a:r>
          </a:p>
          <a:p>
            <a:pPr>
              <a:spcBef>
                <a:spcPct val="0"/>
              </a:spcBef>
            </a:pPr>
            <a:r>
              <a:rPr lang="cs-CZ" b="1" u="sng" smtClean="0"/>
              <a:t>Roztok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smtClean="0"/>
              <a:t>stejnorodá směs složená z rozpouštědla a rozpuštěné látky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smtClean="0"/>
              <a:t>nejčastější jsou kapalné roztoky, kde jako rozpouštědlo slouží kapalina (voda, líh)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cs-CZ" smtClean="0"/>
          </a:p>
          <a:p>
            <a:pPr>
              <a:spcBef>
                <a:spcPct val="0"/>
              </a:spcBef>
            </a:pPr>
            <a:r>
              <a:rPr lang="cs-CZ" b="1" u="sng" smtClean="0"/>
              <a:t>Teplota varu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smtClean="0"/>
              <a:t>teplota, při níž se látka vypařuje v celém svém objemu a je závislá na okolním tlaku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3B50D6-06A4-4A47-9A83-48640DB5FF7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84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Zopakujeme si, co je to roztok a jeho složení a také teplotu varu.</a:t>
            </a:r>
          </a:p>
          <a:p>
            <a:pPr>
              <a:spcBef>
                <a:spcPct val="0"/>
              </a:spcBef>
            </a:pPr>
            <a:r>
              <a:rPr lang="cs-CZ" b="1" u="sng" smtClean="0"/>
              <a:t>Roztok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smtClean="0"/>
              <a:t>stejnorodá směs složená z rozpouštědla a rozpuštěné látky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smtClean="0"/>
              <a:t>nejčastější jsou kapalné roztoky, kde jako rozpouštědlo slouží kapalina (voda, líh)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cs-CZ" smtClean="0"/>
          </a:p>
          <a:p>
            <a:pPr>
              <a:spcBef>
                <a:spcPct val="0"/>
              </a:spcBef>
            </a:pPr>
            <a:r>
              <a:rPr lang="cs-CZ" b="1" u="sng" smtClean="0"/>
              <a:t>Teplota varu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smtClean="0"/>
              <a:t>teplota, při níž se látka vypařuje v celém svém objemu a je závislá na okolním tlaku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3B50D6-06A4-4A47-9A83-48640DB5FF7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6075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06419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Zopakujeme si, co je to roztok a jeho složení a také teplotu varu.</a:t>
            </a:r>
          </a:p>
          <a:p>
            <a:pPr>
              <a:spcBef>
                <a:spcPct val="0"/>
              </a:spcBef>
            </a:pPr>
            <a:r>
              <a:rPr lang="cs-CZ" b="1" u="sng" smtClean="0"/>
              <a:t>Roztok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smtClean="0"/>
              <a:t>stejnorodá směs složená z rozpouštědla a rozpuštěné látky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smtClean="0"/>
              <a:t>nejčastější jsou kapalné roztoky, kde jako rozpouštědlo slouží kapalina (voda, líh)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cs-CZ" smtClean="0"/>
          </a:p>
          <a:p>
            <a:pPr>
              <a:spcBef>
                <a:spcPct val="0"/>
              </a:spcBef>
            </a:pPr>
            <a:r>
              <a:rPr lang="cs-CZ" b="1" u="sng" smtClean="0"/>
              <a:t>Teplota varu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smtClean="0"/>
              <a:t>teplota, při níž se látka vypařuje v celém svém objemu a je závislá na okolním tlaku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3B50D6-06A4-4A47-9A83-48640DB5FF7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Zopakujeme si, co je to roztok a jeho složení a také teplotu varu.</a:t>
            </a:r>
          </a:p>
          <a:p>
            <a:pPr>
              <a:spcBef>
                <a:spcPct val="0"/>
              </a:spcBef>
            </a:pPr>
            <a:r>
              <a:rPr lang="cs-CZ" b="1" u="sng" smtClean="0"/>
              <a:t>Roztok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smtClean="0"/>
              <a:t>stejnorodá směs složená z rozpouštědla a rozpuštěné látky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smtClean="0"/>
              <a:t>nejčastější jsou kapalné roztoky, kde jako rozpouštědlo slouží kapalina (voda, líh)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cs-CZ" smtClean="0"/>
          </a:p>
          <a:p>
            <a:pPr>
              <a:spcBef>
                <a:spcPct val="0"/>
              </a:spcBef>
            </a:pPr>
            <a:r>
              <a:rPr lang="cs-CZ" b="1" u="sng" smtClean="0"/>
              <a:t>Teplota varu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smtClean="0"/>
              <a:t>teplota, při níž se látka vypařuje v celém svém objemu a je závislá na okolním tlaku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3B50D6-06A4-4A47-9A83-48640DB5FF7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D61ED-FFCA-4406-95D8-31944FB27DEB}" type="datetimeFigureOut">
              <a:rPr lang="cs-CZ"/>
              <a:pPr>
                <a:defRPr/>
              </a:pPr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588C3-4117-4325-8DE6-ADE518DB0E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3D3AD-E9A0-4FDE-B3B5-273F927571D1}" type="datetimeFigureOut">
              <a:rPr lang="cs-CZ"/>
              <a:pPr>
                <a:defRPr/>
              </a:pPr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B2132-BDAB-4838-ADFF-DB01E268A9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FE395-AF7F-42A8-B6FA-DC5CC990A811}" type="datetimeFigureOut">
              <a:rPr lang="cs-CZ"/>
              <a:pPr>
                <a:defRPr/>
              </a:pPr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BAF0E-8CA7-478E-9B8C-07C26423C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85AE4-91C8-45E0-9FF4-0603B4D0DDCF}" type="datetimeFigureOut">
              <a:rPr lang="cs-CZ"/>
              <a:pPr>
                <a:defRPr/>
              </a:pPr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CB02E-54C6-493E-AC1C-009F34BEAE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8F890-C53D-430C-9A35-53B4D0380034}" type="datetimeFigureOut">
              <a:rPr lang="cs-CZ"/>
              <a:pPr>
                <a:defRPr/>
              </a:pPr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4A93F-007C-4251-A4E1-DE4E0D5282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259-2B01-43E7-BC89-0DDBC5848B48}" type="datetimeFigureOut">
              <a:rPr lang="cs-CZ"/>
              <a:pPr>
                <a:defRPr/>
              </a:pPr>
              <a:t>15.10.2020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A3C9B-5412-4224-9FBF-FF923727EF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D36D9-AD5E-4FA4-ACD9-91B24F786025}" type="datetimeFigureOut">
              <a:rPr lang="cs-CZ"/>
              <a:pPr>
                <a:defRPr/>
              </a:pPr>
              <a:t>15.10.2020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90ACA-7A55-4CC4-8183-CDCB555B61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829C6-46A6-43C9-8647-23372D6F5B3B}" type="datetimeFigureOut">
              <a:rPr lang="cs-CZ"/>
              <a:pPr>
                <a:defRPr/>
              </a:pPr>
              <a:t>15.10.2020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418E4-F80C-4C39-914A-2800F0C0D0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D045B-EDEA-4B66-95C7-0F941E3775B0}" type="datetimeFigureOut">
              <a:rPr lang="cs-CZ"/>
              <a:pPr>
                <a:defRPr/>
              </a:pPr>
              <a:t>15.10.2020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F055F-D4FC-42EC-8A22-00246BE867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9BA3F-C017-411C-BBFB-E6B879AAEEC2}" type="datetimeFigureOut">
              <a:rPr lang="cs-CZ"/>
              <a:pPr>
                <a:defRPr/>
              </a:pPr>
              <a:t>15.10.2020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64B4A-7C4E-41CD-BFB6-3BFC18FD48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39100-92E0-4322-85E4-1F5638B60629}" type="datetimeFigureOut">
              <a:rPr lang="cs-CZ"/>
              <a:pPr>
                <a:defRPr/>
              </a:pPr>
              <a:t>15.10.2020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FA683-E961-4DE8-91F9-51D405DF0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6B1264-7234-4BDE-A96B-6B2784EBB2C9}" type="datetimeFigureOut">
              <a:rPr lang="cs-CZ"/>
              <a:pPr>
                <a:defRPr/>
              </a:pPr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F97F6C-D0ED-4FA3-8454-A275401ED4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UGHN0Lk9hM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1268760"/>
            <a:ext cx="5544616" cy="12241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/>
              <a:t>Oddělování směsí</a:t>
            </a:r>
            <a:br>
              <a:rPr lang="cs-CZ" sz="3600" b="1" dirty="0" smtClean="0"/>
            </a:br>
            <a:r>
              <a:rPr lang="cs-CZ" sz="3200" dirty="0" smtClean="0"/>
              <a:t>(1. část)</a:t>
            </a:r>
            <a:endParaRPr lang="cs-CZ" sz="3600" dirty="0" smtClean="0"/>
          </a:p>
        </p:txBody>
      </p:sp>
      <p:pic>
        <p:nvPicPr>
          <p:cNvPr id="13318" name="Picture 6" descr="chemici,chemie,laboratoře,lidé při práci,osoby,povolání,technologie,věda,věd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996952"/>
            <a:ext cx="3095625" cy="3095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sz="3600" b="1" dirty="0" smtClean="0"/>
              <a:t>Roztok a jeho složení, teplota varu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</a:pPr>
            <a:r>
              <a:rPr lang="cs-CZ" sz="2400" b="1" u="sng" dirty="0" smtClean="0"/>
              <a:t>Roztok</a:t>
            </a:r>
          </a:p>
          <a:p>
            <a:pPr>
              <a:buFontTx/>
              <a:buChar char="-"/>
            </a:pPr>
            <a:r>
              <a:rPr lang="cs-CZ" sz="2400" dirty="0" smtClean="0"/>
              <a:t>stejnorodá směs složená z rozpouštědla a rozpuštěné látky</a:t>
            </a:r>
          </a:p>
          <a:p>
            <a:pPr>
              <a:buFontTx/>
              <a:buChar char="-"/>
            </a:pPr>
            <a:r>
              <a:rPr lang="cs-CZ" sz="2400" dirty="0" smtClean="0"/>
              <a:t>nejčastější jsou kapalné roztoky, kde jako rozpouštědlo slouží kapalina (voda, líh)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 typeface="Arial" charset="0"/>
              <a:buNone/>
            </a:pPr>
            <a:r>
              <a:rPr lang="cs-CZ" sz="2400" b="1" u="sng" dirty="0" smtClean="0"/>
              <a:t>Teplota varu</a:t>
            </a:r>
          </a:p>
          <a:p>
            <a:pPr>
              <a:buFontTx/>
              <a:buChar char="-"/>
            </a:pPr>
            <a:r>
              <a:rPr lang="cs-CZ" sz="2400" dirty="0" smtClean="0"/>
              <a:t>teplota, při níž se látka vypařuje v celém svém objemu a je závislá na okolním tlaku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buFontTx/>
              <a:buChar char="-"/>
            </a:pPr>
            <a:r>
              <a:rPr lang="cs-CZ" sz="2400" dirty="0" smtClean="0"/>
              <a:t>oddělování směsí je důležitý proces, kdy získáme jednotlivé složky směsí</a:t>
            </a:r>
          </a:p>
          <a:p>
            <a:pPr eaLnBrk="1" hangingPunct="1">
              <a:buFontTx/>
              <a:buChar char="-"/>
            </a:pPr>
            <a:endParaRPr lang="cs-CZ" sz="2400" dirty="0" smtClean="0"/>
          </a:p>
          <a:p>
            <a:pPr eaLnBrk="1" hangingPunct="1">
              <a:buNone/>
            </a:pPr>
            <a:r>
              <a:rPr lang="cs-CZ" sz="2400" b="1" dirty="0" smtClean="0"/>
              <a:t>Patří sem:</a:t>
            </a:r>
          </a:p>
          <a:p>
            <a:pPr eaLnBrk="1" hangingPunct="1">
              <a:buFontTx/>
              <a:buChar char="-"/>
            </a:pPr>
            <a:r>
              <a:rPr lang="cs-CZ" sz="2400" b="1" dirty="0" smtClean="0"/>
              <a:t>usazování</a:t>
            </a:r>
            <a:r>
              <a:rPr lang="cs-CZ" sz="2400" dirty="0" smtClean="0"/>
              <a:t> - nejjednodušší metoda</a:t>
            </a:r>
          </a:p>
          <a:p>
            <a:pPr eaLnBrk="1" hangingPunct="1">
              <a:buFontTx/>
              <a:buChar char="-"/>
            </a:pPr>
            <a:r>
              <a:rPr lang="cs-CZ" sz="2400" b="1" dirty="0" smtClean="0"/>
              <a:t>dělení pomocí dělící nálevky</a:t>
            </a:r>
          </a:p>
          <a:p>
            <a:pPr eaLnBrk="1" hangingPunct="1">
              <a:buFontTx/>
              <a:buChar char="-"/>
            </a:pPr>
            <a:r>
              <a:rPr lang="cs-CZ" sz="2400" b="1" smtClean="0"/>
              <a:t>Filtrace</a:t>
            </a:r>
          </a:p>
          <a:p>
            <a:pPr eaLnBrk="1" hangingPunct="1">
              <a:buFontTx/>
              <a:buChar char="-"/>
            </a:pPr>
            <a:endParaRPr lang="cs-CZ" sz="2400" b="1" dirty="0" smtClean="0"/>
          </a:p>
          <a:p>
            <a:pPr eaLnBrk="1" hangingPunct="1">
              <a:buNone/>
            </a:pPr>
            <a:r>
              <a:rPr lang="cs-CZ" sz="2400" b="1" dirty="0" smtClean="0"/>
              <a:t>Roztok je složen z rozpouštědla a rozpouštěné látky</a:t>
            </a:r>
          </a:p>
          <a:p>
            <a:pPr eaLnBrk="1" hangingPunct="1">
              <a:buNone/>
            </a:pPr>
            <a:r>
              <a:rPr lang="cs-CZ" sz="2400" b="1" dirty="0" smtClean="0"/>
              <a:t> </a:t>
            </a:r>
            <a:r>
              <a:rPr lang="cs-CZ" sz="2400" dirty="0" smtClean="0"/>
              <a:t>(modrá skalice ve vodě)</a:t>
            </a:r>
          </a:p>
          <a:p>
            <a:pPr eaLnBrk="1" hangingPunct="1">
              <a:buFontTx/>
              <a:buChar char="-"/>
            </a:pPr>
            <a:endParaRPr lang="cs-CZ" sz="2400" b="1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smtClean="0">
                <a:ln w="11430"/>
                <a:solidFill>
                  <a:schemeClr val="tx1"/>
                </a:solidFill>
              </a:rPr>
              <a:t>Souhrn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1268760"/>
            <a:ext cx="5544616" cy="12241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/>
              <a:t>Oddělování směsí</a:t>
            </a:r>
            <a:br>
              <a:rPr lang="cs-CZ" sz="3600" b="1" dirty="0" smtClean="0"/>
            </a:br>
            <a:r>
              <a:rPr lang="cs-CZ" sz="3200" dirty="0" smtClean="0"/>
              <a:t>(2. část)</a:t>
            </a:r>
            <a:endParaRPr lang="cs-CZ" sz="3600" dirty="0" smtClean="0"/>
          </a:p>
        </p:txBody>
      </p:sp>
      <p:pic>
        <p:nvPicPr>
          <p:cNvPr id="13318" name="Picture 6" descr="chemici,chemie,laboratoře,lidé při práci,osoby,povolání,technologie,věda,věd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996952"/>
            <a:ext cx="3095625" cy="3095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435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je jedna z nejdůležitějších metod oddělování složek směsí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používá se nejčastěji k dělení směsi různých kapalin s odlišnými teplotami varu a k získávání rozpouštědla roztoků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provádí se v tzv. </a:t>
            </a:r>
            <a:r>
              <a:rPr lang="cs-CZ" sz="2400" b="1" dirty="0" smtClean="0"/>
              <a:t>destilačních přístrojích </a:t>
            </a:r>
            <a:r>
              <a:rPr lang="cs-CZ" sz="2400" dirty="0" smtClean="0"/>
              <a:t>(aparaturách)</a:t>
            </a:r>
          </a:p>
          <a:p>
            <a:pPr>
              <a:buFontTx/>
              <a:buChar char="-"/>
            </a:pPr>
            <a:endParaRPr lang="cs-CZ" sz="2400" b="1" dirty="0" smtClean="0">
              <a:solidFill>
                <a:schemeClr val="tx1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Destilace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5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Tx/>
              <a:buChar char="-"/>
            </a:pPr>
            <a:endParaRPr lang="cs-CZ" sz="2400" dirty="0" smtClean="0"/>
          </a:p>
          <a:p>
            <a:pPr algn="ctr">
              <a:buNone/>
            </a:pPr>
            <a:r>
              <a:rPr lang="cs-CZ" sz="2800" dirty="0" smtClean="0"/>
              <a:t>Slyšeli jste už někdy něco o </a:t>
            </a:r>
            <a:r>
              <a:rPr lang="cs-CZ" sz="2800" b="1" dirty="0" smtClean="0"/>
              <a:t>destilované vodě</a:t>
            </a:r>
            <a:r>
              <a:rPr lang="cs-CZ" sz="2800" dirty="0" smtClean="0"/>
              <a:t>?</a:t>
            </a:r>
          </a:p>
          <a:p>
            <a:pPr algn="ctr">
              <a:buNone/>
            </a:pPr>
            <a:endParaRPr lang="cs-CZ" sz="2800" dirty="0" smtClean="0"/>
          </a:p>
          <a:p>
            <a:pPr>
              <a:buFontTx/>
              <a:buChar char="-"/>
            </a:pPr>
            <a:r>
              <a:rPr lang="cs-CZ" sz="2400" dirty="0" smtClean="0"/>
              <a:t>je voda tzv. čistá, zbavená minerálních látek a používá se např. do chladičů aut či do žehliček, aby se nezanášeli vodním kamenem ten je právě tvořen minerálními látkami obsaženými ve vodě)</a:t>
            </a:r>
          </a:p>
          <a:p>
            <a:pPr>
              <a:buNone/>
            </a:pPr>
            <a:endParaRPr lang="cs-CZ" sz="2800" dirty="0" smtClean="0"/>
          </a:p>
          <a:p>
            <a:pPr>
              <a:buFontTx/>
              <a:buChar char="-"/>
            </a:pPr>
            <a:endParaRPr lang="cs-CZ" sz="2400" b="1" dirty="0" smtClean="0">
              <a:solidFill>
                <a:schemeClr val="tx1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Destilace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47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Tx/>
              <a:buChar char="-"/>
            </a:pPr>
            <a:endParaRPr lang="cs-CZ" sz="2400" dirty="0" smtClean="0"/>
          </a:p>
          <a:p>
            <a:pPr algn="ctr">
              <a:buNone/>
            </a:pPr>
            <a:r>
              <a:rPr lang="cs-CZ" sz="2800" b="1" dirty="0" smtClean="0"/>
              <a:t>Co je to destilát?</a:t>
            </a:r>
          </a:p>
          <a:p>
            <a:pPr algn="ctr">
              <a:buNone/>
            </a:pPr>
            <a:endParaRPr lang="cs-CZ" sz="2800" dirty="0" smtClean="0"/>
          </a:p>
          <a:p>
            <a:pPr>
              <a:buFontTx/>
              <a:buChar char="-"/>
            </a:pPr>
            <a:r>
              <a:rPr lang="cs-CZ" sz="2000" dirty="0" smtClean="0"/>
              <a:t>jako destiláty se označují alkoholické nápoje, které obsahují větší množství alkoholu (</a:t>
            </a:r>
            <a:r>
              <a:rPr lang="cs-CZ" sz="2000" b="1" i="1" dirty="0" smtClean="0"/>
              <a:t>tvrdý alkohol </a:t>
            </a:r>
            <a:r>
              <a:rPr lang="cs-CZ" sz="2000" dirty="0" smtClean="0"/>
              <a:t>17-50% alkoholu).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název získal tento typ alkoholu dle svého výrobního postupu</a:t>
            </a:r>
          </a:p>
          <a:p>
            <a:pPr>
              <a:buFontTx/>
              <a:buChar char="-"/>
            </a:pPr>
            <a:r>
              <a:rPr lang="cs-CZ" sz="2000" dirty="0" smtClean="0"/>
              <a:t>produkt destilace = </a:t>
            </a:r>
            <a:r>
              <a:rPr lang="cs-CZ" sz="2000" b="1" dirty="0" smtClean="0"/>
              <a:t>destilát</a:t>
            </a:r>
          </a:p>
          <a:p>
            <a:pPr algn="ctr"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FontTx/>
              <a:buChar char="-"/>
            </a:pPr>
            <a:endParaRPr lang="cs-CZ" sz="2400" b="1" dirty="0" smtClean="0">
              <a:solidFill>
                <a:schemeClr val="tx1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Destilace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46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sz="1600" b="1" dirty="0" smtClean="0">
                <a:solidFill>
                  <a:schemeClr val="tx1"/>
                </a:solidFill>
              </a:rPr>
              <a:t>1 - varná baňka </a:t>
            </a:r>
            <a:r>
              <a:rPr lang="cs-CZ" sz="1600" dirty="0" smtClean="0">
                <a:solidFill>
                  <a:schemeClr val="tx1"/>
                </a:solidFill>
              </a:rPr>
              <a:t>(2 kapaliny s různou T</a:t>
            </a:r>
            <a:r>
              <a:rPr lang="cs-CZ" sz="1600" baseline="-25000" dirty="0" smtClean="0">
                <a:solidFill>
                  <a:schemeClr val="tx1"/>
                </a:solidFill>
              </a:rPr>
              <a:t>v</a:t>
            </a:r>
            <a:r>
              <a:rPr lang="cs-CZ" sz="1600" dirty="0" smtClean="0">
                <a:solidFill>
                  <a:schemeClr val="tx1"/>
                </a:solidFill>
              </a:rPr>
              <a:t>) </a:t>
            </a:r>
          </a:p>
          <a:p>
            <a:pPr>
              <a:buNone/>
            </a:pPr>
            <a:r>
              <a:rPr lang="cs-CZ" sz="1600" b="1" dirty="0" smtClean="0">
                <a:solidFill>
                  <a:schemeClr val="tx1"/>
                </a:solidFill>
              </a:rPr>
              <a:t>2 - </a:t>
            </a:r>
            <a:r>
              <a:rPr lang="cs-CZ" sz="1600" b="1" dirty="0" err="1" smtClean="0">
                <a:solidFill>
                  <a:schemeClr val="tx1"/>
                </a:solidFill>
              </a:rPr>
              <a:t>erlenmayerova</a:t>
            </a:r>
            <a:r>
              <a:rPr lang="cs-CZ" sz="1600" b="1" dirty="0" smtClean="0">
                <a:solidFill>
                  <a:schemeClr val="tx1"/>
                </a:solidFill>
              </a:rPr>
              <a:t> baňka s destilátem</a:t>
            </a:r>
          </a:p>
          <a:p>
            <a:pPr>
              <a:buNone/>
            </a:pPr>
            <a:r>
              <a:rPr lang="cs-CZ" sz="1600" b="1" dirty="0" smtClean="0">
                <a:solidFill>
                  <a:schemeClr val="tx1"/>
                </a:solidFill>
              </a:rPr>
              <a:t>3 - teploměr</a:t>
            </a:r>
          </a:p>
          <a:p>
            <a:pPr>
              <a:buNone/>
            </a:pPr>
            <a:r>
              <a:rPr lang="cs-CZ" sz="1600" b="1" dirty="0" smtClean="0">
                <a:solidFill>
                  <a:schemeClr val="tx1"/>
                </a:solidFill>
              </a:rPr>
              <a:t>4 - alonž </a:t>
            </a:r>
            <a:r>
              <a:rPr lang="cs-CZ" sz="1600" dirty="0" smtClean="0">
                <a:solidFill>
                  <a:schemeClr val="tx1"/>
                </a:solidFill>
              </a:rPr>
              <a:t>(jímá destilát)</a:t>
            </a:r>
          </a:p>
          <a:p>
            <a:pPr>
              <a:buNone/>
            </a:pPr>
            <a:r>
              <a:rPr lang="cs-CZ" sz="1600" b="1" dirty="0" smtClean="0">
                <a:solidFill>
                  <a:schemeClr val="tx1"/>
                </a:solidFill>
              </a:rPr>
              <a:t>5 - chladič</a:t>
            </a:r>
          </a:p>
          <a:p>
            <a:pPr>
              <a:buNone/>
            </a:pPr>
            <a:r>
              <a:rPr lang="cs-CZ" sz="1600" b="1" dirty="0" smtClean="0">
                <a:solidFill>
                  <a:schemeClr val="tx1"/>
                </a:solidFill>
              </a:rPr>
              <a:t>6 - kahan 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Destilace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  <p:pic>
        <p:nvPicPr>
          <p:cNvPr id="68610" name="Picture 2" descr="http://194.108.36.52/ds3/hypertext/SJABH_soubory/image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348880"/>
            <a:ext cx="5184576" cy="3712825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6588224" y="357301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5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44008" y="501317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6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75846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cs-CZ" sz="2800" dirty="0" smtClean="0"/>
              <a:t>V obrovském měřítku probíhá </a:t>
            </a:r>
            <a:r>
              <a:rPr lang="cs-CZ" sz="2800" b="1" dirty="0" smtClean="0"/>
              <a:t>destilace v přírodě</a:t>
            </a:r>
            <a:r>
              <a:rPr lang="cs-CZ" sz="2800" dirty="0" smtClean="0"/>
              <a:t>.</a:t>
            </a:r>
          </a:p>
          <a:p>
            <a:pPr>
              <a:buNone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v oceánech a mořích se vlivem sluneční energie odpařuje voda, která stoupá (jako pára) do atmosféry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díky, nízké teplotě zkapalňuje a padá k zemi jako déšť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dešťová voda je vlastně z velké části destilátem mořské vody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Destilace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8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velmi jednoduchá, separační technika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400" b="1" dirty="0" smtClean="0"/>
              <a:t>oddělení</a:t>
            </a:r>
            <a:r>
              <a:rPr lang="cs-CZ" sz="2400" dirty="0" smtClean="0"/>
              <a:t> </a:t>
            </a:r>
            <a:r>
              <a:rPr lang="cs-CZ" sz="2400" b="1" dirty="0" smtClean="0"/>
              <a:t>pevné složky </a:t>
            </a:r>
            <a:r>
              <a:rPr lang="cs-CZ" sz="2400" dirty="0" smtClean="0"/>
              <a:t>(rozpuštěné látky) </a:t>
            </a:r>
            <a:r>
              <a:rPr lang="cs-CZ" sz="2400" b="1" dirty="0" smtClean="0"/>
              <a:t>z roztoku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vznikají při ní </a:t>
            </a:r>
            <a:r>
              <a:rPr lang="cs-CZ" sz="2400" b="1" dirty="0" smtClean="0"/>
              <a:t>krystaly</a:t>
            </a:r>
            <a:r>
              <a:rPr lang="cs-CZ" sz="2400" dirty="0" smtClean="0"/>
              <a:t> (větší, než před rozpuštěním)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400" dirty="0" smtClean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200" b="1" i="1" dirty="0" smtClean="0"/>
              <a:t>probíhá běžně i v přírodě: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           - vznik minerálů a hornin z roztavené lávy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           - krystalizace minerálů z mořské vody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     Krystalizace se používá i k čištění pevných látek, např. při </a:t>
            </a:r>
            <a:r>
              <a:rPr lang="cs-CZ" sz="2200" i="1" dirty="0" smtClean="0"/>
              <a:t>výrobě cukru</a:t>
            </a:r>
            <a:r>
              <a:rPr lang="cs-CZ" sz="22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         </a:t>
            </a:r>
          </a:p>
          <a:p>
            <a:pPr algn="ctr">
              <a:buNone/>
            </a:pPr>
            <a:endParaRPr lang="cs-CZ" sz="24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Krystalizace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68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cs-CZ" sz="2400" b="1" u="sng" dirty="0" smtClean="0"/>
              <a:t>Postup:</a:t>
            </a:r>
          </a:p>
          <a:p>
            <a:pPr>
              <a:buNone/>
            </a:pPr>
            <a:r>
              <a:rPr lang="cs-CZ" sz="2400" dirty="0" smtClean="0"/>
              <a:t>     Do větší kádinky připravíme nasycený roztok modré skalice při T 80°C, roztok chvíli povaříme, odstavíme  a necháme volně chladnout  (postupná krystalizace)</a:t>
            </a:r>
          </a:p>
          <a:p>
            <a:pPr>
              <a:buNone/>
            </a:pPr>
            <a:r>
              <a:rPr lang="cs-CZ" sz="2400" dirty="0" smtClean="0"/>
              <a:t>    </a:t>
            </a:r>
          </a:p>
          <a:p>
            <a:pPr>
              <a:buNone/>
            </a:pPr>
            <a:r>
              <a:rPr lang="cs-CZ" sz="2400" dirty="0" smtClean="0"/>
              <a:t>     V dalších hodinách pozorujeme postupný vznik krystalů modré skalice.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Experiment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5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buFontTx/>
              <a:buChar char="-"/>
            </a:pPr>
            <a:endParaRPr lang="cs-CZ" sz="2400" dirty="0" smtClean="0"/>
          </a:p>
          <a:p>
            <a:pPr eaLnBrk="1" hangingPunct="1">
              <a:buFontTx/>
              <a:buChar char="-"/>
            </a:pPr>
            <a:r>
              <a:rPr lang="cs-CZ" sz="2400" dirty="0" smtClean="0"/>
              <a:t>směsi jsou sloučeniny složené ze </a:t>
            </a:r>
            <a:r>
              <a:rPr lang="cs-CZ" sz="2400" b="1" dirty="0" smtClean="0"/>
              <a:t>dvou a více látek</a:t>
            </a:r>
          </a:p>
          <a:p>
            <a:pPr eaLnBrk="1" hangingPunct="1">
              <a:buFontTx/>
              <a:buChar char="-"/>
            </a:pPr>
            <a:endParaRPr lang="cs-CZ" sz="2400" dirty="0" smtClean="0"/>
          </a:p>
          <a:p>
            <a:pPr eaLnBrk="1" hangingPunct="1">
              <a:buFontTx/>
              <a:buChar char="-"/>
            </a:pPr>
            <a:r>
              <a:rPr lang="cs-CZ" sz="2400" dirty="0" smtClean="0"/>
              <a:t>dělíme je na </a:t>
            </a:r>
            <a:r>
              <a:rPr lang="cs-CZ" sz="2400" b="1" dirty="0" smtClean="0"/>
              <a:t>homogenní a heterogenní</a:t>
            </a:r>
          </a:p>
          <a:p>
            <a:pPr eaLnBrk="1" hangingPunct="1">
              <a:buFontTx/>
              <a:buChar char="-"/>
            </a:pPr>
            <a:endParaRPr lang="cs-CZ" sz="2400" dirty="0" smtClean="0"/>
          </a:p>
          <a:p>
            <a:pPr eaLnBrk="1" hangingPunct="1">
              <a:buFontTx/>
              <a:buChar char="-"/>
            </a:pPr>
            <a:r>
              <a:rPr lang="cs-CZ" sz="2400" dirty="0" smtClean="0"/>
              <a:t>heterogenní směsi dále dělíme na: </a:t>
            </a:r>
            <a:r>
              <a:rPr lang="cs-CZ" sz="2400" b="1" dirty="0" smtClean="0"/>
              <a:t>suspenze</a:t>
            </a:r>
          </a:p>
          <a:p>
            <a:pPr eaLnBrk="1" hangingPunct="1">
              <a:buNone/>
            </a:pPr>
            <a:r>
              <a:rPr lang="cs-CZ" sz="2400" b="1" dirty="0" smtClean="0"/>
              <a:t>                                                                     emulze</a:t>
            </a:r>
          </a:p>
          <a:p>
            <a:pPr eaLnBrk="1" hangingPunct="1">
              <a:buNone/>
            </a:pPr>
            <a:r>
              <a:rPr lang="cs-CZ" sz="2400" b="1" dirty="0" smtClean="0"/>
              <a:t>                                                                     aerosol</a:t>
            </a:r>
          </a:p>
          <a:p>
            <a:pPr eaLnBrk="1" hangingPunct="1">
              <a:buNone/>
            </a:pPr>
            <a:r>
              <a:rPr lang="cs-CZ" sz="2400" b="1" dirty="0" smtClean="0"/>
              <a:t>                                                                     pěna   </a:t>
            </a:r>
          </a:p>
          <a:p>
            <a:pPr algn="ctr" eaLnBrk="1" hangingPunct="1">
              <a:buFontTx/>
              <a:buNone/>
            </a:pPr>
            <a:endParaRPr lang="cs-CZ" sz="2400" b="1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Opakování - směsi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      </a:t>
            </a:r>
          </a:p>
          <a:p>
            <a:pPr>
              <a:buNone/>
            </a:pPr>
            <a:r>
              <a:rPr lang="cs-CZ" sz="1800" b="1" dirty="0" smtClean="0"/>
              <a:t>                Krystaly po krystalizaci                             Modrá skalice (před rozpuštěním)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Experiment - výsledek 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420888"/>
            <a:ext cx="7441569" cy="2420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9543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sz="3600" b="1" dirty="0" smtClean="0"/>
              <a:t>Chromatografie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moderní metoda oddělování složek stejnorodých plynných a kapalných směsí </a:t>
            </a:r>
            <a:r>
              <a:rPr lang="cs-CZ" sz="2000" dirty="0" smtClean="0"/>
              <a:t>(plynová a kapalinová chromatografie)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v současné době je to velmi využívaná separační technika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b="1" u="sng" dirty="0" smtClean="0"/>
              <a:t>Využití:</a:t>
            </a:r>
          </a:p>
          <a:p>
            <a:pPr>
              <a:buFontTx/>
              <a:buChar char="-"/>
            </a:pPr>
            <a:r>
              <a:rPr lang="cs-CZ" sz="2400" dirty="0" smtClean="0"/>
              <a:t>při výrobě léků</a:t>
            </a:r>
          </a:p>
          <a:p>
            <a:pPr>
              <a:buFontTx/>
              <a:buChar char="-"/>
            </a:pPr>
            <a:r>
              <a:rPr lang="cs-CZ" sz="2400" dirty="0" smtClean="0"/>
              <a:t>k oddělování látek obsažených v rostlinách (barviva)</a:t>
            </a:r>
          </a:p>
          <a:p>
            <a:pPr>
              <a:buFontTx/>
              <a:buChar char="-"/>
            </a:pPr>
            <a:r>
              <a:rPr lang="cs-CZ" sz="2400" dirty="0" smtClean="0"/>
              <a:t>při zjišťování obsahu jedovatých plynů v ovzduší</a:t>
            </a:r>
          </a:p>
        </p:txBody>
      </p:sp>
    </p:spTree>
    <p:extLst>
      <p:ext uri="{BB962C8B-B14F-4D97-AF65-F5344CB8AC3E}">
        <p14:creationId xmlns:p14="http://schemas.microsoft.com/office/powerpoint/2010/main" val="93276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sz="3600" b="1" dirty="0" smtClean="0"/>
              <a:t>Experiment – chromatografie na křídě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sz="2400" b="1" u="sng" dirty="0" smtClean="0"/>
              <a:t>Postup:</a:t>
            </a:r>
          </a:p>
          <a:p>
            <a:pPr>
              <a:buFontTx/>
              <a:buChar char="-"/>
            </a:pPr>
            <a:r>
              <a:rPr lang="cs-CZ" sz="2200" dirty="0" smtClean="0"/>
              <a:t>na křídu namalujte hnědým fixem (použijte co nejvíce odstínů hnědé) asi 2 cm pod jejím okrajem kolem dokola proužek</a:t>
            </a:r>
          </a:p>
          <a:p>
            <a:pPr>
              <a:buFontTx/>
              <a:buChar char="-"/>
            </a:pPr>
            <a:endParaRPr lang="cs-CZ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do </a:t>
            </a:r>
            <a:r>
              <a:rPr lang="cs-CZ" sz="2200" dirty="0" err="1" smtClean="0"/>
              <a:t>Petriho</a:t>
            </a:r>
            <a:r>
              <a:rPr lang="cs-CZ" sz="2200" dirty="0" smtClean="0"/>
              <a:t> misky nalijeme </a:t>
            </a:r>
            <a:r>
              <a:rPr lang="cs-CZ" sz="2200" dirty="0" err="1" smtClean="0"/>
              <a:t>ethanol</a:t>
            </a:r>
            <a:r>
              <a:rPr lang="cs-CZ" sz="2200" dirty="0" smtClean="0"/>
              <a:t> cca 1cm</a:t>
            </a:r>
          </a:p>
          <a:p>
            <a:pPr>
              <a:buFontTx/>
              <a:buChar char="-"/>
            </a:pPr>
            <a:endParaRPr lang="cs-CZ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postavte křídu do </a:t>
            </a:r>
            <a:r>
              <a:rPr lang="cs-CZ" sz="2200" dirty="0" err="1" smtClean="0"/>
              <a:t>Petriho</a:t>
            </a:r>
            <a:r>
              <a:rPr lang="cs-CZ" sz="2200" dirty="0" smtClean="0"/>
              <a:t> misky s </a:t>
            </a:r>
            <a:r>
              <a:rPr lang="cs-CZ" sz="2200" dirty="0" err="1" smtClean="0"/>
              <a:t>ethanolem</a:t>
            </a:r>
            <a:r>
              <a:rPr lang="cs-CZ" sz="2200" dirty="0" smtClean="0"/>
              <a:t>, proužek nesmí být v </a:t>
            </a:r>
            <a:r>
              <a:rPr lang="cs-CZ" sz="2200" dirty="0" err="1" smtClean="0"/>
              <a:t>ethanolu</a:t>
            </a:r>
            <a:r>
              <a:rPr lang="cs-CZ" sz="2200" dirty="0" smtClean="0"/>
              <a:t> ponořen!</a:t>
            </a:r>
          </a:p>
          <a:p>
            <a:pPr>
              <a:buFontTx/>
              <a:buChar char="-"/>
            </a:pPr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Pozorujeme, ze kterých barev je složeno barvivo hnědého fixu.</a:t>
            </a:r>
          </a:p>
          <a:p>
            <a:pPr>
              <a:buFontTx/>
              <a:buChar char="-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98871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buFontTx/>
              <a:buChar char="-"/>
            </a:pPr>
            <a:r>
              <a:rPr lang="cs-CZ" sz="2400" dirty="0" smtClean="0"/>
              <a:t>metody oddělování směsí se používají k získání jednotlivých složek směsi</a:t>
            </a:r>
          </a:p>
          <a:p>
            <a:pPr eaLnBrk="1" hangingPunct="1">
              <a:buNone/>
            </a:pPr>
            <a:endParaRPr lang="cs-CZ" sz="2400" dirty="0" smtClean="0"/>
          </a:p>
          <a:p>
            <a:pPr eaLnBrk="1" hangingPunct="1">
              <a:buNone/>
            </a:pPr>
            <a:r>
              <a:rPr lang="cs-CZ" sz="2400" b="1" dirty="0" smtClean="0"/>
              <a:t>Metody:</a:t>
            </a:r>
          </a:p>
          <a:p>
            <a:pPr eaLnBrk="1" hangingPunct="1">
              <a:buFontTx/>
              <a:buChar char="-"/>
            </a:pPr>
            <a:r>
              <a:rPr lang="cs-CZ" sz="2400" dirty="0" smtClean="0"/>
              <a:t>usazování</a:t>
            </a:r>
          </a:p>
          <a:p>
            <a:pPr eaLnBrk="1" hangingPunct="1">
              <a:buFontTx/>
              <a:buChar char="-"/>
            </a:pPr>
            <a:r>
              <a:rPr lang="cs-CZ" sz="2400" dirty="0" smtClean="0"/>
              <a:t>filtrace</a:t>
            </a:r>
          </a:p>
          <a:p>
            <a:pPr eaLnBrk="1" hangingPunct="1">
              <a:buFontTx/>
              <a:buChar char="-"/>
            </a:pPr>
            <a:r>
              <a:rPr lang="cs-CZ" sz="2400" dirty="0" smtClean="0"/>
              <a:t>destilace</a:t>
            </a:r>
          </a:p>
          <a:p>
            <a:pPr eaLnBrk="1" hangingPunct="1">
              <a:buFontTx/>
              <a:buChar char="-"/>
            </a:pPr>
            <a:r>
              <a:rPr lang="cs-CZ" sz="2400" dirty="0" smtClean="0"/>
              <a:t>krystalizace</a:t>
            </a:r>
          </a:p>
          <a:p>
            <a:pPr eaLnBrk="1" hangingPunct="1">
              <a:buFontTx/>
              <a:buChar char="-"/>
            </a:pPr>
            <a:r>
              <a:rPr lang="cs-CZ" sz="2400" dirty="0" smtClean="0"/>
              <a:t>chromatografie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smtClean="0">
                <a:ln w="11430"/>
                <a:solidFill>
                  <a:schemeClr val="tx1"/>
                </a:solidFill>
              </a:rPr>
              <a:t>Souhrn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  <p:pic>
        <p:nvPicPr>
          <p:cNvPr id="7170" name="Picture 2" descr="bubliny myšlenek,bubliny s myšlenkami,emoce,emotikony,ksichtík,ksichtíky,myšlení,myšlenky,prázdné,smajlíci,smajlík,smajlíky,symboly,tváře,úsměvy,výraz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636912"/>
            <a:ext cx="2808312" cy="2808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576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iUGHN0Lk9h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1417638"/>
            <a:ext cx="7719836" cy="434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59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450504" cy="490066"/>
          </a:xfrm>
        </p:spPr>
        <p:txBody>
          <a:bodyPr/>
          <a:lstStyle/>
          <a:p>
            <a:r>
              <a:rPr lang="cs-CZ" sz="1100" dirty="0" smtClean="0"/>
              <a:t>Zápis do sešitu</a:t>
            </a:r>
            <a:endParaRPr lang="cs-CZ" sz="1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45033"/>
            <a:ext cx="889248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Oddělování </a:t>
            </a:r>
            <a:r>
              <a:rPr lang="cs-CZ" b="1" dirty="0" smtClean="0"/>
              <a:t>směsí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dirty="0"/>
              <a:t>je důležitý a běžný proces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dirty="0"/>
              <a:t>díky oddělování </a:t>
            </a:r>
            <a:r>
              <a:rPr lang="cs-CZ" b="1" dirty="0"/>
              <a:t>získáme jednotlivé složky směsi zvlášť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dirty="0"/>
              <a:t>využíváme ho např. i v </a:t>
            </a:r>
            <a:r>
              <a:rPr lang="cs-CZ" dirty="0" smtClean="0"/>
              <a:t>domácnosti (překapávání kávy, usazování </a:t>
            </a:r>
            <a:r>
              <a:rPr lang="cs-CZ" dirty="0"/>
              <a:t>turecké </a:t>
            </a:r>
            <a:r>
              <a:rPr lang="cs-CZ" dirty="0" smtClean="0"/>
              <a:t>kávy,</a:t>
            </a:r>
            <a:r>
              <a:rPr lang="cs-CZ" dirty="0"/>
              <a:t> filtrace v </a:t>
            </a:r>
            <a:r>
              <a:rPr lang="cs-CZ" dirty="0" smtClean="0"/>
              <a:t>akváriu,</a:t>
            </a:r>
            <a:endParaRPr lang="cs-CZ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dirty="0"/>
              <a:t>ždímání </a:t>
            </a:r>
            <a:r>
              <a:rPr lang="cs-CZ" dirty="0" smtClean="0"/>
              <a:t>prádla)</a:t>
            </a:r>
          </a:p>
          <a:p>
            <a:pPr>
              <a:buFontTx/>
              <a:buChar char="-"/>
            </a:pPr>
            <a:r>
              <a:rPr lang="cs-CZ" dirty="0" smtClean="0"/>
              <a:t>Druhy metod: </a:t>
            </a:r>
            <a:r>
              <a:rPr lang="cs-CZ" u="sng" dirty="0" smtClean="0">
                <a:solidFill>
                  <a:srgbClr val="FF0000"/>
                </a:solidFill>
              </a:rPr>
              <a:t>a) usazování </a:t>
            </a:r>
            <a:r>
              <a:rPr lang="cs-CZ" dirty="0" smtClean="0"/>
              <a:t>(nejjednodušší </a:t>
            </a:r>
            <a:r>
              <a:rPr lang="cs-CZ" dirty="0"/>
              <a:t>oddělování </a:t>
            </a:r>
            <a:r>
              <a:rPr lang="cs-CZ" dirty="0" smtClean="0"/>
              <a:t>směsí - oddělování </a:t>
            </a:r>
            <a:r>
              <a:rPr lang="cs-CZ" dirty="0"/>
              <a:t>dvou vzájemně </a:t>
            </a:r>
            <a:r>
              <a:rPr lang="cs-CZ" b="1" dirty="0"/>
              <a:t>nemísitelných kapalin</a:t>
            </a:r>
            <a:r>
              <a:rPr lang="cs-CZ" dirty="0"/>
              <a:t>, nebo </a:t>
            </a:r>
            <a:r>
              <a:rPr lang="cs-CZ" b="1" dirty="0"/>
              <a:t>pevné látky rozptýlené v </a:t>
            </a:r>
            <a:r>
              <a:rPr lang="cs-CZ" b="1" dirty="0" smtClean="0"/>
              <a:t>kapalině</a:t>
            </a:r>
            <a:r>
              <a:rPr lang="cs-CZ" dirty="0" smtClean="0"/>
              <a:t> (čištění akvária, oddělování emulze </a:t>
            </a:r>
            <a:r>
              <a:rPr lang="cs-CZ" dirty="0"/>
              <a:t>– olej + voda)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cs-CZ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66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229600" cy="4525963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rgbClr val="FF0000"/>
                </a:solidFill>
              </a:rPr>
              <a:t>b) Filtrace - </a:t>
            </a:r>
            <a:r>
              <a:rPr lang="cs-CZ" dirty="0" smtClean="0"/>
              <a:t>oddělování </a:t>
            </a:r>
            <a:r>
              <a:rPr lang="cs-CZ" b="1" dirty="0"/>
              <a:t>pevných složek od </a:t>
            </a:r>
            <a:r>
              <a:rPr lang="cs-CZ" b="1" dirty="0" smtClean="0"/>
              <a:t>kapalných</a:t>
            </a:r>
            <a:r>
              <a:rPr lang="cs-CZ" dirty="0" smtClean="0"/>
              <a:t>, nebo </a:t>
            </a:r>
            <a:r>
              <a:rPr lang="cs-CZ" dirty="0"/>
              <a:t>plynných složek v různorodých </a:t>
            </a:r>
            <a:r>
              <a:rPr lang="cs-CZ" dirty="0" smtClean="0"/>
              <a:t>směsích (filtre ve vysavači, v autě..)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c) Destilace </a:t>
            </a:r>
            <a:r>
              <a:rPr lang="cs-CZ" dirty="0" smtClean="0"/>
              <a:t>-  </a:t>
            </a:r>
            <a:r>
              <a:rPr lang="cs-CZ" dirty="0"/>
              <a:t>jedna z nejdůležitějších metod oddělování složek </a:t>
            </a:r>
            <a:r>
              <a:rPr lang="cs-CZ" dirty="0" smtClean="0"/>
              <a:t>směsí (nejčastěji </a:t>
            </a:r>
            <a:r>
              <a:rPr lang="cs-CZ" dirty="0"/>
              <a:t>k dělení směsi </a:t>
            </a:r>
            <a:r>
              <a:rPr lang="cs-CZ" b="1" dirty="0"/>
              <a:t>různých kapalin s odlišnými teplotami varu </a:t>
            </a:r>
            <a:r>
              <a:rPr lang="cs-CZ" dirty="0"/>
              <a:t>a k získávání rozpouštědla </a:t>
            </a:r>
            <a:r>
              <a:rPr lang="cs-CZ" dirty="0" smtClean="0"/>
              <a:t>roztoků)</a:t>
            </a:r>
          </a:p>
          <a:p>
            <a:pPr marL="0" indent="0">
              <a:buNone/>
            </a:pPr>
            <a:r>
              <a:rPr lang="cs-CZ" b="1" u="sng" dirty="0" smtClean="0"/>
              <a:t>Destilovaná voda: </a:t>
            </a:r>
            <a:r>
              <a:rPr lang="cs-CZ" dirty="0" smtClean="0"/>
              <a:t>je </a:t>
            </a:r>
            <a:r>
              <a:rPr lang="cs-CZ" dirty="0"/>
              <a:t>voda tzv. čistá, zbavená minerálních látek a používá se např. do chladičů aut či do žehliček, aby se nezanášeli vodním kamenem ten je právě tvořen minerálními látkami obsaženými ve vodě)</a:t>
            </a:r>
          </a:p>
          <a:p>
            <a:pPr marL="0" indent="0">
              <a:buNone/>
            </a:pP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79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60649"/>
            <a:ext cx="89644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/>
              <a:t>d)</a:t>
            </a:r>
            <a:r>
              <a:rPr lang="cs-CZ" sz="2800" dirty="0" smtClean="0">
                <a:solidFill>
                  <a:srgbClr val="FF0000"/>
                </a:solidFill>
              </a:rPr>
              <a:t> Krystalizace </a:t>
            </a:r>
            <a:r>
              <a:rPr lang="cs-CZ" sz="2800" dirty="0" smtClean="0"/>
              <a:t>- </a:t>
            </a:r>
            <a:r>
              <a:rPr lang="cs-CZ" sz="2800" dirty="0"/>
              <a:t>velmi jednoduchá, separační technika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800" b="1" dirty="0"/>
              <a:t>oddělení</a:t>
            </a:r>
            <a:r>
              <a:rPr lang="cs-CZ" sz="2800" dirty="0"/>
              <a:t> </a:t>
            </a:r>
            <a:r>
              <a:rPr lang="cs-CZ" sz="2800" b="1" dirty="0"/>
              <a:t>pevné složky </a:t>
            </a:r>
            <a:r>
              <a:rPr lang="cs-CZ" sz="2800" dirty="0"/>
              <a:t>(rozpuštěné látky) </a:t>
            </a:r>
            <a:r>
              <a:rPr lang="cs-CZ" sz="2800" b="1" dirty="0"/>
              <a:t>z roztoku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vznikají při ní </a:t>
            </a:r>
            <a:r>
              <a:rPr lang="cs-CZ" sz="2800" b="1" dirty="0"/>
              <a:t>krystaly</a:t>
            </a:r>
            <a:r>
              <a:rPr lang="cs-CZ" sz="2800" dirty="0"/>
              <a:t> (větší, než před rozpuštěním)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800" b="1" i="1" dirty="0"/>
              <a:t>probíhá běžně i v </a:t>
            </a:r>
            <a:r>
              <a:rPr lang="cs-CZ" sz="2800" b="1" i="1" dirty="0" smtClean="0"/>
              <a:t>přírodě (</a:t>
            </a:r>
            <a:r>
              <a:rPr lang="cs-CZ" sz="2800" dirty="0" smtClean="0"/>
              <a:t>vznik </a:t>
            </a:r>
            <a:r>
              <a:rPr lang="cs-CZ" sz="2800" dirty="0"/>
              <a:t>minerálů a hornin z roztavené </a:t>
            </a:r>
            <a:r>
              <a:rPr lang="cs-CZ" sz="2800" dirty="0" smtClean="0"/>
              <a:t>lávy)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75076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eaLnBrk="1" hangingPunct="1"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je důležitý a běžný proces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díky oddělování </a:t>
            </a:r>
            <a:r>
              <a:rPr lang="cs-CZ" sz="2400" b="1" dirty="0" smtClean="0">
                <a:solidFill>
                  <a:schemeClr val="tx1"/>
                </a:solidFill>
              </a:rPr>
              <a:t>získáme jednotlivé složky směsi zvlášť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využíváme ho např. i v domácnosti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sz="2400" dirty="0" smtClean="0">
              <a:solidFill>
                <a:schemeClr val="tx1"/>
              </a:solidFill>
            </a:endParaRP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Věděli byste kde?</a:t>
            </a:r>
          </a:p>
          <a:p>
            <a:pPr algn="ctr" eaLnBrk="1" hangingPunct="1">
              <a:lnSpc>
                <a:spcPct val="90000"/>
              </a:lnSpc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cezení špaget, brambor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překapávání kávy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usazování turecké kávy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filtrace v akváriu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ždímání prádla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Oddělování směsí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buFontTx/>
              <a:buChar char="-"/>
            </a:pPr>
            <a:r>
              <a:rPr lang="cs-CZ" sz="2400" dirty="0" smtClean="0">
                <a:solidFill>
                  <a:srgbClr val="FF0000"/>
                </a:solidFill>
              </a:rPr>
              <a:t>nejjednodušší metoda </a:t>
            </a:r>
            <a:r>
              <a:rPr lang="cs-CZ" sz="2400" dirty="0" smtClean="0">
                <a:solidFill>
                  <a:schemeClr val="tx1"/>
                </a:solidFill>
              </a:rPr>
              <a:t>oddělování směsí</a:t>
            </a:r>
          </a:p>
          <a:p>
            <a:pPr>
              <a:buFontTx/>
              <a:buChar char="-"/>
            </a:pPr>
            <a:r>
              <a:rPr lang="cs-CZ" sz="2400" dirty="0" smtClean="0"/>
              <a:t>oddělování dvou vzájemně nemísitelných kapalin, nebo pevné látky rozptýlené v kapalině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 algn="ctr">
              <a:buNone/>
            </a:pPr>
            <a:r>
              <a:rPr lang="cs-CZ" sz="2400" b="1" dirty="0" smtClean="0"/>
              <a:t>Kde se můžete s usazováním setkat v běžném životě?</a:t>
            </a:r>
          </a:p>
          <a:p>
            <a:pPr algn="ctr">
              <a:buNone/>
            </a:pPr>
            <a:endParaRPr lang="cs-CZ" sz="2400" b="1" dirty="0" smtClean="0"/>
          </a:p>
          <a:p>
            <a:pPr>
              <a:buFontTx/>
              <a:buChar char="-"/>
            </a:pPr>
            <a:r>
              <a:rPr lang="cs-CZ" sz="2000" dirty="0" smtClean="0"/>
              <a:t>při čištění bazénů či akvária – nečistoty se nechají ve vodě usadit a poté se ze dna vyluxují </a:t>
            </a:r>
          </a:p>
          <a:p>
            <a:pPr>
              <a:buFontTx/>
              <a:buChar char="-"/>
            </a:pPr>
            <a:r>
              <a:rPr lang="cs-CZ" sz="2000" dirty="0" smtClean="0"/>
              <a:t>usazování kávové sedliny turecké kávy</a:t>
            </a:r>
          </a:p>
          <a:p>
            <a:pPr marL="0" indent="0" eaLnBrk="1" hangingPunct="1">
              <a:buNone/>
            </a:pPr>
            <a:endParaRPr lang="cs-CZ" sz="2400" dirty="0" smtClean="0">
              <a:solidFill>
                <a:schemeClr val="tx1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Usazování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  <p:pic>
        <p:nvPicPr>
          <p:cNvPr id="66562" name="Picture 2" descr="animace,horké nápoje,hrnečky,hrnky na kávu,kafe,Manga,nápoje,pití,šálky kávy,styl Manga,tváře,usměvavé jídlo,úsměv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653136"/>
            <a:ext cx="1224136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sz="3600" b="1" dirty="0" smtClean="0"/>
              <a:t>Oddělování pomocí dělící nálevky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oddělování dvou </a:t>
            </a:r>
            <a:r>
              <a:rPr lang="cs-CZ" sz="2400" b="1" dirty="0" smtClean="0"/>
              <a:t>vzájemně nemísitelných </a:t>
            </a:r>
          </a:p>
          <a:p>
            <a:pPr>
              <a:buNone/>
            </a:pPr>
            <a:r>
              <a:rPr lang="cs-CZ" sz="2400" b="1" dirty="0" smtClean="0"/>
              <a:t>     kapalin</a:t>
            </a:r>
            <a:r>
              <a:rPr lang="cs-CZ" sz="2400" dirty="0" smtClean="0"/>
              <a:t> (emulze – olej + voda)</a:t>
            </a:r>
          </a:p>
          <a:p>
            <a:pPr>
              <a:buNone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využívá se k tomu </a:t>
            </a:r>
            <a:r>
              <a:rPr lang="cs-CZ" sz="2400" b="1" dirty="0" smtClean="0"/>
              <a:t>dělící nálevka</a:t>
            </a:r>
          </a:p>
          <a:p>
            <a:pPr>
              <a:buFontTx/>
              <a:buChar char="-"/>
            </a:pPr>
            <a:endParaRPr lang="cs-CZ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844824"/>
            <a:ext cx="1150941" cy="397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400" dirty="0" smtClean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používá se k oddělování pevných složek od kapalných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sz="2400" dirty="0" smtClean="0"/>
              <a:t>     (nebo plynných složek v různorodých směsích)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400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Kde v domácnosti se používají filtry?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="1" dirty="0" smtClean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filtry bazénů, akvárií, ve vysavači, automobily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překapávání kávy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 </a:t>
            </a:r>
            <a:endParaRPr lang="cs-CZ" sz="2400" b="1" dirty="0" smtClean="0">
              <a:solidFill>
                <a:schemeClr val="tx1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Filtrace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 Jako filtry mohou sloužit: </a:t>
            </a:r>
            <a:r>
              <a:rPr lang="cs-CZ" sz="2400" b="1" i="1" dirty="0" smtClean="0"/>
              <a:t>síta, tkaniny, vata či filtrační papíry</a:t>
            </a:r>
            <a:r>
              <a:rPr lang="cs-CZ" sz="2400" b="1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     K čištění vod v bazénech a při výrobě pitné vody se používají tzv. </a:t>
            </a:r>
            <a:r>
              <a:rPr lang="cs-CZ" sz="2400" b="1" i="1" dirty="0" smtClean="0"/>
              <a:t>pískové filtry</a:t>
            </a:r>
            <a:r>
              <a:rPr lang="cs-CZ" sz="24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Filtrace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                                                                                            </a:t>
            </a:r>
            <a:endParaRPr lang="cs-CZ" sz="22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           filtrační papír                                                                  stojan                                    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b="1" dirty="0" smtClean="0"/>
              <a:t>           </a:t>
            </a:r>
            <a:r>
              <a:rPr lang="cs-CZ" sz="2200" dirty="0" smtClean="0"/>
              <a:t>filtrační nálevka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                                                                                                        tyčinka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                             </a:t>
            </a:r>
            <a:endParaRPr lang="cs-CZ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dirty="0" smtClean="0"/>
              <a:t>                    </a:t>
            </a:r>
            <a:r>
              <a:rPr lang="cs-CZ" sz="2200" dirty="0" smtClean="0"/>
              <a:t>filtrát   </a:t>
            </a:r>
            <a:r>
              <a:rPr lang="cs-CZ" sz="1800" dirty="0" smtClean="0"/>
              <a:t>                                                             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dirty="0" smtClean="0"/>
              <a:t>                                                                                                                         </a:t>
            </a:r>
            <a:r>
              <a:rPr lang="cs-CZ" sz="2200" dirty="0" smtClean="0"/>
              <a:t>filtrovaný roztok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         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Filtrační aparatura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060848"/>
            <a:ext cx="3197675" cy="3599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Přímá spojovací šipka 6"/>
          <p:cNvCxnSpPr/>
          <p:nvPr/>
        </p:nvCxnSpPr>
        <p:spPr>
          <a:xfrm>
            <a:off x="2555776" y="2492896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2843808" y="2780928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2123728" y="4869160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flipH="1">
            <a:off x="5724128" y="242088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flipH="1">
            <a:off x="5508104" y="429309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 flipH="1">
            <a:off x="5436096" y="5157192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 </a:t>
            </a:r>
            <a:r>
              <a:rPr lang="cs-CZ" sz="2400" b="1" dirty="0" smtClean="0"/>
              <a:t>Postup: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do kádinky nalijeme cca 250 ml vody a přisypeme písek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rozmícháme pomocí skleněné tyčinky a vzniklou směs  přefiltrujeme (použijeme předchozí sestavenou filtr.aparaturu)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400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Písek ve vodě je jaký druh směsi?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heterogenní směs - suspenze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Experiment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1281</Words>
  <Application>Microsoft Office PowerPoint</Application>
  <PresentationFormat>Předvádění na obrazovce (4:3)</PresentationFormat>
  <Paragraphs>248</Paragraphs>
  <Slides>27</Slides>
  <Notes>21</Notes>
  <HiddenSlides>0</HiddenSlides>
  <MMClips>1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Motiv sady Office</vt:lpstr>
      <vt:lpstr>Oddělování směsí (1. část)</vt:lpstr>
      <vt:lpstr>Opakování - směsi</vt:lpstr>
      <vt:lpstr>Oddělování směsí</vt:lpstr>
      <vt:lpstr>Usazování</vt:lpstr>
      <vt:lpstr>Oddělování pomocí dělící nálevky</vt:lpstr>
      <vt:lpstr>Filtrace</vt:lpstr>
      <vt:lpstr>Filtrace</vt:lpstr>
      <vt:lpstr>Filtrační aparatura</vt:lpstr>
      <vt:lpstr>Experiment</vt:lpstr>
      <vt:lpstr>Roztok a jeho složení, teplota varu</vt:lpstr>
      <vt:lpstr>Souhrn</vt:lpstr>
      <vt:lpstr>Oddělování směsí (2. část)</vt:lpstr>
      <vt:lpstr>Destilace</vt:lpstr>
      <vt:lpstr>Destilace</vt:lpstr>
      <vt:lpstr>Destilace</vt:lpstr>
      <vt:lpstr>Destilace</vt:lpstr>
      <vt:lpstr>Destilace</vt:lpstr>
      <vt:lpstr>Krystalizace</vt:lpstr>
      <vt:lpstr>Experiment</vt:lpstr>
      <vt:lpstr>Experiment - výsledek </vt:lpstr>
      <vt:lpstr>Chromatografie</vt:lpstr>
      <vt:lpstr>Experiment – chromatografie na křídě</vt:lpstr>
      <vt:lpstr>Souhrn</vt:lpstr>
      <vt:lpstr>Prezentace aplikace PowerPoint</vt:lpstr>
      <vt:lpstr>Zápis do sešitu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tense – „to be“</dc:title>
  <dc:creator>lipi</dc:creator>
  <cp:lastModifiedBy>Martina Černíková</cp:lastModifiedBy>
  <cp:revision>147</cp:revision>
  <dcterms:created xsi:type="dcterms:W3CDTF">2011-10-22T09:36:30Z</dcterms:created>
  <dcterms:modified xsi:type="dcterms:W3CDTF">2020-10-15T10:23:02Z</dcterms:modified>
</cp:coreProperties>
</file>