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6FC2-37C0-4602-A0F7-B1D34E20B037}" type="datetimeFigureOut">
              <a:rPr lang="cs-CZ" smtClean="0"/>
              <a:pPr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FD959-43B7-4BA9-A3A4-3EB4200B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Účinnost stroje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ři jednoduché příklady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+</a:t>
            </a:r>
          </a:p>
          <a:p>
            <a:r>
              <a:rPr lang="cs-CZ" dirty="0">
                <a:solidFill>
                  <a:schemeClr val="tx1"/>
                </a:solidFill>
              </a:rPr>
              <a:t>j</a:t>
            </a:r>
            <a:r>
              <a:rPr lang="cs-CZ" dirty="0" smtClean="0">
                <a:solidFill>
                  <a:schemeClr val="tx1"/>
                </a:solidFill>
              </a:rPr>
              <a:t>ejich řešení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Příklady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1. Kolik procent činí ztráty u stroje s účinností 60 </a:t>
            </a:r>
            <a:r>
              <a:rPr lang="en-US" smtClean="0"/>
              <a:t>% </a:t>
            </a:r>
            <a:r>
              <a:rPr lang="cs-CZ" smtClean="0"/>
              <a:t>?</a:t>
            </a:r>
          </a:p>
          <a:p>
            <a:r>
              <a:rPr lang="cs-CZ" smtClean="0"/>
              <a:t>2. Bruska je poháněna elektromotorem. Určete příkon motoru, je-li výkon brusky 3 kW  a  účinnost 75</a:t>
            </a:r>
            <a:r>
              <a:rPr lang="en-US" smtClean="0"/>
              <a:t> %</a:t>
            </a:r>
            <a:r>
              <a:rPr lang="cs-CZ" smtClean="0"/>
              <a:t>.</a:t>
            </a:r>
          </a:p>
          <a:p>
            <a:r>
              <a:rPr lang="cs-CZ" smtClean="0"/>
              <a:t>3. Čerpadlo má příkon 6 kW a účinnost 70 </a:t>
            </a:r>
            <a:r>
              <a:rPr lang="en-US" smtClean="0"/>
              <a:t>%. Jak</a:t>
            </a:r>
            <a:r>
              <a:rPr lang="cs-CZ" smtClean="0"/>
              <a:t>ý je výkon čerpadla?</a:t>
            </a:r>
            <a:r>
              <a:rPr lang="en-US" smtClean="0"/>
              <a:t> </a:t>
            </a:r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Řešení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1. Ztráty činí 40 </a:t>
            </a:r>
            <a:r>
              <a:rPr lang="en-US" smtClean="0"/>
              <a:t>%.</a:t>
            </a:r>
            <a:endParaRPr lang="cs-CZ" smtClean="0"/>
          </a:p>
          <a:p>
            <a:r>
              <a:rPr lang="cs-CZ" smtClean="0"/>
              <a:t>2. P = 3 kW</a:t>
            </a:r>
            <a:br>
              <a:rPr lang="cs-CZ" smtClean="0"/>
            </a:br>
            <a:r>
              <a:rPr lang="cs-CZ" smtClean="0"/>
              <a:t>     </a:t>
            </a:r>
            <a:r>
              <a:rPr lang="el-GR" smtClean="0"/>
              <a:t>η</a:t>
            </a:r>
            <a:r>
              <a:rPr lang="cs-CZ" smtClean="0"/>
              <a:t> = 75 </a:t>
            </a:r>
            <a:r>
              <a:rPr lang="en-US" smtClean="0"/>
              <a:t>%</a:t>
            </a:r>
            <a:r>
              <a:rPr lang="cs-CZ" smtClean="0"/>
              <a:t> = 0,75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P</a:t>
            </a:r>
            <a:r>
              <a:rPr lang="cs-CZ" baseline="-25000" smtClean="0"/>
              <a:t>0</a:t>
            </a:r>
            <a:r>
              <a:rPr lang="cs-CZ" smtClean="0"/>
              <a:t> = ?                                      P</a:t>
            </a:r>
            <a:r>
              <a:rPr lang="cs-CZ" baseline="-25000" smtClean="0"/>
              <a:t>0</a:t>
            </a:r>
            <a:r>
              <a:rPr lang="cs-CZ" smtClean="0"/>
              <a:t> = 4 kW</a:t>
            </a:r>
          </a:p>
          <a:p>
            <a:endParaRPr lang="cs-CZ" smtClean="0"/>
          </a:p>
          <a:p>
            <a:r>
              <a:rPr lang="cs-CZ" smtClean="0"/>
              <a:t>3. P</a:t>
            </a:r>
            <a:r>
              <a:rPr lang="cs-CZ" baseline="-25000" smtClean="0"/>
              <a:t>0</a:t>
            </a:r>
            <a:r>
              <a:rPr lang="cs-CZ" smtClean="0"/>
              <a:t> = 6 kW                                P = </a:t>
            </a:r>
            <a:r>
              <a:rPr lang="el-GR" smtClean="0"/>
              <a:t>η</a:t>
            </a:r>
            <a:r>
              <a:rPr lang="cs-CZ" smtClean="0"/>
              <a:t> P</a:t>
            </a:r>
            <a:r>
              <a:rPr lang="cs-CZ" baseline="-25000" smtClean="0"/>
              <a:t>0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    </a:t>
            </a:r>
            <a:r>
              <a:rPr lang="el-GR" smtClean="0"/>
              <a:t>η</a:t>
            </a:r>
            <a:r>
              <a:rPr lang="cs-CZ" smtClean="0"/>
              <a:t> = 70 % = 0,7                        P = 4,2 kW</a:t>
            </a:r>
            <a:br>
              <a:rPr lang="cs-CZ" smtClean="0"/>
            </a:br>
            <a:r>
              <a:rPr lang="cs-CZ" smtClean="0"/>
              <a:t>     P = ?</a:t>
            </a:r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715008" y="1928802"/>
          <a:ext cx="1348522" cy="120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3" imgW="469800" imgH="419040" progId="Equation.3">
                  <p:embed/>
                </p:oleObj>
              </mc:Choice>
              <mc:Fallback>
                <p:oleObj name="Rovnice" r:id="rId3" imgW="4698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1928802"/>
                        <a:ext cx="1348522" cy="1202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118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Motiv sady Office</vt:lpstr>
      <vt:lpstr>Rovnice</vt:lpstr>
      <vt:lpstr>Účinnost stroje</vt:lpstr>
      <vt:lpstr>Příklady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Účinnost stroje</dc:title>
  <dc:creator>Vichovi</dc:creator>
  <cp:lastModifiedBy>Jan Řezníček</cp:lastModifiedBy>
  <cp:revision>11</cp:revision>
  <dcterms:created xsi:type="dcterms:W3CDTF">2013-03-03T16:12:19Z</dcterms:created>
  <dcterms:modified xsi:type="dcterms:W3CDTF">2020-10-14T08:32:54Z</dcterms:modified>
</cp:coreProperties>
</file>