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56" r:id="rId3"/>
    <p:sldId id="257" r:id="rId4"/>
    <p:sldId id="268" r:id="rId5"/>
    <p:sldId id="263" r:id="rId6"/>
    <p:sldId id="259" r:id="rId7"/>
    <p:sldId id="260" r:id="rId8"/>
    <p:sldId id="264" r:id="rId9"/>
    <p:sldId id="269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3CC8D-E95C-42C9-90F8-3075A61BE42A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0C5E7-1DB1-49F1-93DD-BBBF64B29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50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0C5E7-1DB1-49F1-93DD-BBBF64B2951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5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0C5E7-1DB1-49F1-93DD-BBBF64B2951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76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9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64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7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37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25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122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8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98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78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1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61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0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27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03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CADB-9F78-40E3-B596-A56024BBF29E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8B1F9F-3BDB-4B06-B6F8-DB115AA53D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692696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Dobrý den osmáci,</a:t>
            </a:r>
          </a:p>
          <a:p>
            <a:pPr marL="0" indent="0">
              <a:buNone/>
            </a:pPr>
            <a:r>
              <a:rPr lang="cs-CZ" dirty="0" smtClean="0"/>
              <a:t>dnes si projděte následující prezentaci na téma ionty.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Nakonec si udělejte zápis do sešitu.</a:t>
            </a:r>
          </a:p>
          <a:p>
            <a:pPr marL="0" indent="0">
              <a:buNone/>
            </a:pPr>
            <a:r>
              <a:rPr lang="cs-CZ" dirty="0" smtClean="0"/>
              <a:t>Všichni si vyzkoušejte procvičování na konci prezentace, jak se tvoří ionty – kationty, anionty (budete potřebovat periodickou tabulku prvků).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Hezký den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Š.P.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88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Josef Mach, Irena </a:t>
            </a:r>
            <a:r>
              <a:rPr lang="cs-CZ" dirty="0" err="1"/>
              <a:t>Plucková</a:t>
            </a:r>
            <a:r>
              <a:rPr lang="cs-CZ" dirty="0"/>
              <a:t>, Jiří </a:t>
            </a:r>
            <a:r>
              <a:rPr lang="cs-CZ" dirty="0" err="1"/>
              <a:t>Šibor</a:t>
            </a:r>
            <a:r>
              <a:rPr lang="cs-CZ" dirty="0"/>
              <a:t>: Chemie (Úvod do obecné a anorganické chemie), naklad. Nová </a:t>
            </a:r>
            <a:r>
              <a:rPr lang="cs-CZ" dirty="0" smtClean="0"/>
              <a:t>škola</a:t>
            </a:r>
          </a:p>
          <a:p>
            <a:r>
              <a:rPr lang="cs-CZ" dirty="0"/>
              <a:t>Zdroj: http://www.aldebaran.cz/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6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276872"/>
            <a:ext cx="4013200" cy="1175256"/>
          </a:xfrm>
        </p:spPr>
        <p:txBody>
          <a:bodyPr>
            <a:normAutofit fontScale="90000"/>
          </a:bodyPr>
          <a:lstStyle/>
          <a:p>
            <a:r>
              <a:rPr lang="cs-CZ" sz="7300" dirty="0" smtClean="0"/>
              <a:t>Ionty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 </a:t>
            </a:r>
            <a:br>
              <a:rPr lang="cs-CZ" sz="3600" dirty="0" smtClean="0"/>
            </a:b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6568976" y="548680"/>
            <a:ext cx="160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/>
              <a:t>Al </a:t>
            </a:r>
            <a:r>
              <a:rPr lang="cs-CZ" sz="4800" baseline="30000" dirty="0"/>
              <a:t>3+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24128" y="3284984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/>
              <a:t>F</a:t>
            </a:r>
            <a:r>
              <a:rPr lang="cs-CZ" sz="5400" baseline="30000" dirty="0"/>
              <a:t>-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55776" y="4509120"/>
            <a:ext cx="139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Mg</a:t>
            </a:r>
            <a:r>
              <a:rPr lang="cs-CZ" sz="4000" baseline="30000" dirty="0"/>
              <a:t>2</a:t>
            </a:r>
            <a:r>
              <a:rPr lang="cs-CZ" sz="4000" baseline="30000" dirty="0" smtClean="0"/>
              <a:t>+</a:t>
            </a:r>
            <a:endParaRPr lang="cs-CZ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82126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Ionty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29208" y="1772816"/>
            <a:ext cx="8229600" cy="4752528"/>
          </a:xfrm>
        </p:spPr>
        <p:txBody>
          <a:bodyPr/>
          <a:lstStyle/>
          <a:p>
            <a:r>
              <a:rPr lang="cs-CZ" dirty="0" smtClean="0"/>
              <a:t>= jsou elektricky </a:t>
            </a:r>
            <a:r>
              <a:rPr lang="cs-CZ" dirty="0" smtClean="0">
                <a:solidFill>
                  <a:srgbClr val="FF0000"/>
                </a:solidFill>
              </a:rPr>
              <a:t>nabité </a:t>
            </a:r>
            <a:r>
              <a:rPr lang="cs-CZ" dirty="0" smtClean="0"/>
              <a:t>částice s rozdílným počtem protonů a elektronů</a:t>
            </a:r>
          </a:p>
          <a:p>
            <a:r>
              <a:rPr lang="cs-CZ" dirty="0"/>
              <a:t>v</a:t>
            </a:r>
            <a:r>
              <a:rPr lang="cs-CZ" dirty="0" smtClean="0"/>
              <a:t>znikají ztrátou, nebo přijetím </a:t>
            </a:r>
            <a:r>
              <a:rPr lang="cs-CZ" dirty="0" smtClean="0">
                <a:solidFill>
                  <a:srgbClr val="FF0000"/>
                </a:solidFill>
              </a:rPr>
              <a:t>ELEKTRONŮ!!!!!</a:t>
            </a:r>
          </a:p>
          <a:p>
            <a:r>
              <a:rPr lang="cs-CZ" dirty="0">
                <a:solidFill>
                  <a:srgbClr val="00B050"/>
                </a:solidFill>
              </a:rPr>
              <a:t>č</a:t>
            </a:r>
            <a:r>
              <a:rPr lang="cs-CZ" dirty="0" smtClean="0">
                <a:solidFill>
                  <a:srgbClr val="00B050"/>
                </a:solidFill>
              </a:rPr>
              <a:t>ím méně má atom valenčních elektronů, tím snadněji je ztrácí a vytváří ionty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96" y="3501008"/>
            <a:ext cx="4725955" cy="32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7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Rozlišujeme 2 typy iontů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640959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Kationty</a:t>
            </a:r>
          </a:p>
          <a:p>
            <a:r>
              <a:rPr lang="cs-CZ" dirty="0" smtClean="0"/>
              <a:t> </a:t>
            </a:r>
            <a:r>
              <a:rPr lang="cs-CZ" dirty="0"/>
              <a:t>částice s </a:t>
            </a:r>
            <a:r>
              <a:rPr lang="cs-CZ" dirty="0">
                <a:solidFill>
                  <a:srgbClr val="00B0F0"/>
                </a:solidFill>
              </a:rPr>
              <a:t>kladným</a:t>
            </a:r>
            <a:r>
              <a:rPr lang="cs-CZ" dirty="0"/>
              <a:t> nábojem</a:t>
            </a:r>
          </a:p>
          <a:p>
            <a:r>
              <a:rPr lang="cs-CZ" dirty="0" smtClean="0"/>
              <a:t>mají </a:t>
            </a:r>
            <a:r>
              <a:rPr lang="cs-CZ" dirty="0">
                <a:solidFill>
                  <a:srgbClr val="FF0000"/>
                </a:solidFill>
              </a:rPr>
              <a:t>méně elektronů </a:t>
            </a:r>
            <a:r>
              <a:rPr lang="cs-CZ" dirty="0"/>
              <a:t>než protonů</a:t>
            </a:r>
          </a:p>
          <a:p>
            <a:r>
              <a:rPr lang="cs-CZ" dirty="0" smtClean="0"/>
              <a:t> </a:t>
            </a:r>
            <a:r>
              <a:rPr lang="cs-CZ" dirty="0"/>
              <a:t>vznikají ztrátou elektronů</a:t>
            </a:r>
          </a:p>
          <a:p>
            <a:r>
              <a:rPr lang="cs-CZ" dirty="0" smtClean="0"/>
              <a:t>vznikají </a:t>
            </a:r>
            <a:r>
              <a:rPr lang="cs-CZ" dirty="0"/>
              <a:t>nejčastěji z atomů kovů</a:t>
            </a:r>
          </a:p>
          <a:p>
            <a:r>
              <a:rPr lang="cs-CZ" dirty="0" smtClean="0"/>
              <a:t>Ca</a:t>
            </a:r>
            <a:r>
              <a:rPr lang="cs-CZ" sz="2200" spc="-150" baseline="30000" dirty="0"/>
              <a:t>0</a:t>
            </a:r>
            <a:r>
              <a:rPr lang="cs-CZ" sz="3000" baseline="30000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2 </a:t>
            </a:r>
            <a:r>
              <a:rPr lang="cs-CZ" dirty="0"/>
              <a:t>e- --------&gt; Ca</a:t>
            </a:r>
            <a:r>
              <a:rPr lang="cs-CZ" baseline="30000" dirty="0"/>
              <a:t>2</a:t>
            </a:r>
            <a:r>
              <a:rPr lang="cs-CZ" baseline="30000" dirty="0" smtClean="0"/>
              <a:t>+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Anionty</a:t>
            </a:r>
          </a:p>
          <a:p>
            <a:r>
              <a:rPr lang="cs-CZ" dirty="0" smtClean="0"/>
              <a:t> </a:t>
            </a:r>
            <a:r>
              <a:rPr lang="cs-CZ" dirty="0"/>
              <a:t>částice se </a:t>
            </a:r>
            <a:r>
              <a:rPr lang="cs-CZ" dirty="0">
                <a:solidFill>
                  <a:srgbClr val="00B050"/>
                </a:solidFill>
              </a:rPr>
              <a:t>záporným</a:t>
            </a:r>
            <a:r>
              <a:rPr lang="cs-CZ" dirty="0"/>
              <a:t> nábojem</a:t>
            </a:r>
          </a:p>
          <a:p>
            <a:r>
              <a:rPr lang="cs-CZ" dirty="0" smtClean="0"/>
              <a:t>mají </a:t>
            </a:r>
            <a:r>
              <a:rPr lang="cs-CZ" dirty="0">
                <a:solidFill>
                  <a:srgbClr val="FF0000"/>
                </a:solidFill>
              </a:rPr>
              <a:t>více elektronů </a:t>
            </a:r>
            <a:r>
              <a:rPr lang="cs-CZ" dirty="0"/>
              <a:t>než protonů</a:t>
            </a:r>
          </a:p>
          <a:p>
            <a:r>
              <a:rPr lang="cs-CZ" dirty="0" smtClean="0"/>
              <a:t>vznikají </a:t>
            </a:r>
            <a:r>
              <a:rPr lang="cs-CZ" dirty="0"/>
              <a:t>přijetím elektronů</a:t>
            </a:r>
          </a:p>
          <a:p>
            <a:r>
              <a:rPr lang="cs-CZ" dirty="0" smtClean="0"/>
              <a:t>vznikají </a:t>
            </a:r>
            <a:r>
              <a:rPr lang="cs-CZ" dirty="0"/>
              <a:t>nejčastěji z atomů nekovů</a:t>
            </a:r>
          </a:p>
          <a:p>
            <a:r>
              <a:rPr lang="cs-CZ" dirty="0" smtClean="0"/>
              <a:t>Cl</a:t>
            </a:r>
            <a:r>
              <a:rPr lang="cs-CZ" baseline="30000" dirty="0" smtClean="0"/>
              <a:t>0</a:t>
            </a:r>
            <a:r>
              <a:rPr lang="cs-CZ" dirty="0" smtClean="0"/>
              <a:t>+ </a:t>
            </a:r>
            <a:r>
              <a:rPr lang="cs-CZ" dirty="0"/>
              <a:t>1 e- --------&gt; Cl</a:t>
            </a:r>
            <a:r>
              <a:rPr lang="cs-CZ" baseline="30000" dirty="0"/>
              <a:t>–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616505"/>
            <a:ext cx="3773116" cy="25431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4342741"/>
            <a:ext cx="3672408" cy="25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Tvoření iontů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7517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AutoNum type="arabicParenR"/>
            </a:pPr>
            <a:r>
              <a:rPr lang="cs-CZ" sz="2200" dirty="0" smtClean="0"/>
              <a:t>Al – 3e</a:t>
            </a:r>
            <a:r>
              <a:rPr lang="cs-CZ" sz="2200" baseline="30000" dirty="0" smtClean="0"/>
              <a:t>-</a:t>
            </a:r>
            <a:r>
              <a:rPr lang="cs-CZ" sz="2200" dirty="0" smtClean="0"/>
              <a:t>           Al</a:t>
            </a:r>
            <a:r>
              <a:rPr lang="cs-CZ" sz="2200" baseline="30000" dirty="0" smtClean="0"/>
              <a:t>+3</a:t>
            </a:r>
          </a:p>
          <a:p>
            <a:pPr algn="l"/>
            <a:r>
              <a:rPr lang="cs-CZ" sz="2200" dirty="0" smtClean="0"/>
              <a:t>       F +1e</a:t>
            </a:r>
            <a:r>
              <a:rPr lang="cs-CZ" sz="2200" baseline="30000" dirty="0" smtClean="0"/>
              <a:t>-    </a:t>
            </a:r>
            <a:r>
              <a:rPr lang="cs-CZ" sz="2200" dirty="0" smtClean="0"/>
              <a:t>          F</a:t>
            </a:r>
            <a:r>
              <a:rPr lang="cs-CZ" sz="2200" baseline="30000" dirty="0" smtClean="0"/>
              <a:t>-   </a:t>
            </a:r>
          </a:p>
          <a:p>
            <a:pPr algn="l"/>
            <a:r>
              <a:rPr lang="cs-CZ" sz="2200" baseline="30000" dirty="0"/>
              <a:t> </a:t>
            </a:r>
            <a:r>
              <a:rPr lang="cs-CZ" sz="2200" baseline="30000" dirty="0" smtClean="0"/>
              <a:t>         </a:t>
            </a:r>
            <a:r>
              <a:rPr lang="cs-CZ" sz="2200" dirty="0" smtClean="0"/>
              <a:t>Mg – 2e</a:t>
            </a:r>
            <a:r>
              <a:rPr lang="cs-CZ" sz="2200" baseline="30000" dirty="0" smtClean="0"/>
              <a:t>-               </a:t>
            </a:r>
            <a:r>
              <a:rPr lang="cs-CZ" sz="2200" dirty="0" smtClean="0"/>
              <a:t>Mg</a:t>
            </a:r>
            <a:r>
              <a:rPr lang="cs-CZ" sz="2200" baseline="30000" dirty="0" smtClean="0"/>
              <a:t>+2</a:t>
            </a:r>
          </a:p>
          <a:p>
            <a:pPr algn="l"/>
            <a:r>
              <a:rPr lang="cs-CZ" sz="2200" dirty="0" smtClean="0"/>
              <a:t>       </a:t>
            </a:r>
            <a:r>
              <a:rPr lang="cs-CZ" sz="2200" dirty="0" err="1" smtClean="0"/>
              <a:t>Zn</a:t>
            </a:r>
            <a:r>
              <a:rPr lang="cs-CZ" sz="2200" dirty="0" smtClean="0"/>
              <a:t> – 2e</a:t>
            </a:r>
            <a:r>
              <a:rPr lang="cs-CZ" sz="2200" baseline="30000" dirty="0" smtClean="0"/>
              <a:t>-</a:t>
            </a:r>
            <a:r>
              <a:rPr lang="cs-CZ" sz="2200" dirty="0" smtClean="0"/>
              <a:t>          Zn</a:t>
            </a:r>
            <a:r>
              <a:rPr lang="cs-CZ" sz="2200" baseline="30000" dirty="0" smtClean="0"/>
              <a:t>+2</a:t>
            </a:r>
          </a:p>
          <a:p>
            <a:pPr algn="l"/>
            <a:r>
              <a:rPr lang="cs-CZ" sz="2200" dirty="0" smtClean="0"/>
              <a:t>       O +2e</a:t>
            </a:r>
            <a:r>
              <a:rPr lang="cs-CZ" sz="2200" baseline="30000" dirty="0" smtClean="0"/>
              <a:t>-</a:t>
            </a:r>
            <a:r>
              <a:rPr lang="cs-CZ" sz="2200" dirty="0" smtClean="0"/>
              <a:t>            O</a:t>
            </a:r>
            <a:r>
              <a:rPr lang="cs-CZ" sz="2200" baseline="30000" dirty="0" smtClean="0"/>
              <a:t>-2</a:t>
            </a:r>
          </a:p>
          <a:p>
            <a:pPr algn="l"/>
            <a:endParaRPr lang="cs-CZ" sz="2200" baseline="30000" dirty="0" smtClean="0"/>
          </a:p>
          <a:p>
            <a:pPr algn="l"/>
            <a:r>
              <a:rPr lang="cs-CZ" sz="2200" dirty="0" smtClean="0"/>
              <a:t>2) Kationty: </a:t>
            </a:r>
            <a:r>
              <a:rPr lang="cs-CZ" sz="2200" dirty="0" smtClean="0">
                <a:solidFill>
                  <a:srgbClr val="FF0000"/>
                </a:solidFill>
              </a:rPr>
              <a:t>Cr</a:t>
            </a:r>
            <a:r>
              <a:rPr lang="cs-CZ" sz="2200" baseline="30000" dirty="0" smtClean="0">
                <a:solidFill>
                  <a:srgbClr val="FF0000"/>
                </a:solidFill>
              </a:rPr>
              <a:t>+3</a:t>
            </a:r>
            <a:r>
              <a:rPr lang="cs-CZ" sz="2200" dirty="0" smtClean="0"/>
              <a:t> – e = 21       anionty: Br</a:t>
            </a:r>
            <a:r>
              <a:rPr lang="cs-CZ" sz="2200" baseline="30000" dirty="0" smtClean="0"/>
              <a:t> - _  </a:t>
            </a:r>
            <a:r>
              <a:rPr lang="cs-CZ" sz="2200" dirty="0" smtClean="0"/>
              <a:t>e = 36     elektroneutrální atomy:</a:t>
            </a:r>
          </a:p>
          <a:p>
            <a:pPr algn="l"/>
            <a:r>
              <a:rPr lang="cs-CZ" sz="2200" dirty="0"/>
              <a:t> </a:t>
            </a:r>
            <a:r>
              <a:rPr lang="cs-CZ" sz="2200" dirty="0" smtClean="0"/>
              <a:t>                             p = 24                            p = 35                             He, Ne                                 </a:t>
            </a:r>
          </a:p>
          <a:p>
            <a:pPr algn="l"/>
            <a:r>
              <a:rPr lang="cs-CZ" sz="2200" dirty="0"/>
              <a:t> </a:t>
            </a:r>
            <a:r>
              <a:rPr lang="cs-CZ" sz="2200" dirty="0" smtClean="0"/>
              <a:t>                   </a:t>
            </a:r>
            <a:r>
              <a:rPr lang="cs-CZ" sz="2200" dirty="0" smtClean="0">
                <a:solidFill>
                  <a:srgbClr val="00B050"/>
                </a:solidFill>
              </a:rPr>
              <a:t> Fe</a:t>
            </a:r>
            <a:r>
              <a:rPr lang="cs-CZ" sz="2200" baseline="30000" dirty="0" smtClean="0">
                <a:solidFill>
                  <a:srgbClr val="00B050"/>
                </a:solidFill>
              </a:rPr>
              <a:t>+2 </a:t>
            </a:r>
            <a:r>
              <a:rPr lang="cs-CZ" sz="2200" dirty="0" smtClean="0"/>
              <a:t>– e = 24                   S</a:t>
            </a:r>
            <a:r>
              <a:rPr lang="cs-CZ" sz="2200" baseline="30000" dirty="0" smtClean="0"/>
              <a:t>-2</a:t>
            </a:r>
            <a:r>
              <a:rPr lang="cs-CZ" sz="2200" dirty="0" smtClean="0"/>
              <a:t> – e = 18</a:t>
            </a:r>
          </a:p>
          <a:p>
            <a:pPr algn="l"/>
            <a:r>
              <a:rPr lang="cs-CZ" sz="2200" dirty="0"/>
              <a:t> </a:t>
            </a:r>
            <a:r>
              <a:rPr lang="cs-CZ" sz="2200" dirty="0" smtClean="0"/>
              <a:t>                              p = 26                           p = 16</a:t>
            </a:r>
          </a:p>
          <a:p>
            <a:pPr algn="l"/>
            <a:r>
              <a:rPr lang="cs-CZ" sz="2200" dirty="0"/>
              <a:t> </a:t>
            </a:r>
            <a:r>
              <a:rPr lang="cs-CZ" sz="2200" dirty="0" smtClean="0"/>
              <a:t>                   </a:t>
            </a:r>
            <a:r>
              <a:rPr lang="cs-CZ" sz="2200" dirty="0" smtClean="0">
                <a:solidFill>
                  <a:srgbClr val="7030A0"/>
                </a:solidFill>
              </a:rPr>
              <a:t> Ca</a:t>
            </a:r>
            <a:r>
              <a:rPr lang="cs-CZ" sz="2200" baseline="30000" dirty="0" smtClean="0">
                <a:solidFill>
                  <a:srgbClr val="7030A0"/>
                </a:solidFill>
              </a:rPr>
              <a:t>+2</a:t>
            </a:r>
            <a:r>
              <a:rPr lang="cs-CZ" sz="2200" dirty="0" smtClean="0">
                <a:solidFill>
                  <a:srgbClr val="7030A0"/>
                </a:solidFill>
              </a:rPr>
              <a:t> </a:t>
            </a:r>
            <a:r>
              <a:rPr lang="cs-CZ" sz="2200" dirty="0" smtClean="0"/>
              <a:t>– e = 18                  Cl</a:t>
            </a:r>
            <a:r>
              <a:rPr lang="cs-CZ" sz="2200" baseline="30000" dirty="0" smtClean="0"/>
              <a:t>-</a:t>
            </a:r>
            <a:r>
              <a:rPr lang="cs-CZ" sz="2200" dirty="0" smtClean="0"/>
              <a:t> -  e = 18</a:t>
            </a:r>
          </a:p>
          <a:p>
            <a:pPr algn="l"/>
            <a:r>
              <a:rPr lang="cs-CZ" sz="2200" dirty="0"/>
              <a:t> </a:t>
            </a:r>
            <a:r>
              <a:rPr lang="cs-CZ" sz="2200" dirty="0" smtClean="0"/>
              <a:t>                               p = 20                          p = 17</a:t>
            </a:r>
          </a:p>
          <a:p>
            <a:pPr marL="457200" indent="-457200" algn="l">
              <a:buAutoNum type="arabicParenR"/>
            </a:pPr>
            <a:endParaRPr lang="cs-CZ" baseline="30000" dirty="0" smtClean="0"/>
          </a:p>
          <a:p>
            <a:pPr marL="457200" indent="-457200" algn="l">
              <a:buAutoNum type="arabicParenR"/>
            </a:pPr>
            <a:endParaRPr lang="cs-CZ" baseline="30000" dirty="0" smtClean="0"/>
          </a:p>
          <a:p>
            <a:pPr marL="457200" indent="-457200" algn="l">
              <a:buAutoNum type="arabicParenR"/>
            </a:pPr>
            <a:endParaRPr lang="cs-CZ" dirty="0"/>
          </a:p>
        </p:txBody>
      </p:sp>
      <p:cxnSp>
        <p:nvCxnSpPr>
          <p:cNvPr id="45" name="Přímá spojnice se šipkou 44"/>
          <p:cNvCxnSpPr/>
          <p:nvPr/>
        </p:nvCxnSpPr>
        <p:spPr>
          <a:xfrm>
            <a:off x="1907704" y="2276872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1945201" y="2492896"/>
            <a:ext cx="601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/>
          <p:nvPr/>
        </p:nvCxnSpPr>
        <p:spPr>
          <a:xfrm>
            <a:off x="2200448" y="285293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2089217" y="321297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>
            <a:off x="2056432" y="3573016"/>
            <a:ext cx="601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89199" cy="1280890"/>
          </a:xfrm>
        </p:spPr>
        <p:txBody>
          <a:bodyPr/>
          <a:lstStyle/>
          <a:p>
            <a:pPr algn="ctr"/>
            <a:r>
              <a:rPr lang="cs-CZ" b="1" u="sng" dirty="0" smtClean="0">
                <a:solidFill>
                  <a:srgbClr val="7030A0"/>
                </a:solidFill>
              </a:rPr>
              <a:t>Iontová vazba</a:t>
            </a:r>
            <a:endParaRPr lang="cs-CZ" b="1" u="sng" dirty="0">
              <a:solidFill>
                <a:srgbClr val="7030A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50025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sz="2800" dirty="0" smtClean="0"/>
              <a:t>iontová vazba – mezi kationty a anionty (X 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větší jak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1,7)</a:t>
            </a:r>
            <a:endParaRPr lang="cs-CZ" sz="2800" dirty="0" smtClean="0"/>
          </a:p>
          <a:p>
            <a:pPr marL="0" indent="0" algn="l">
              <a:buNone/>
            </a:pPr>
            <a:r>
              <a:rPr lang="cs-CZ" sz="2800" dirty="0" smtClean="0"/>
              <a:t> - iontové sloučeniny – sloučeniny, kde jsou částice vázány iontovou vazbou</a:t>
            </a:r>
          </a:p>
          <a:p>
            <a:pPr algn="l"/>
            <a:r>
              <a:rPr lang="cs-CZ" sz="2800" dirty="0" smtClean="0"/>
              <a:t>Např.: </a:t>
            </a:r>
            <a:r>
              <a:rPr lang="cs-CZ" sz="2800" dirty="0" err="1" smtClean="0"/>
              <a:t>NaCl</a:t>
            </a:r>
            <a:endParaRPr lang="cs-CZ" sz="2800" dirty="0"/>
          </a:p>
          <a:p>
            <a:pPr marL="0" indent="0" algn="l">
              <a:buNone/>
            </a:pPr>
            <a:r>
              <a:rPr lang="cs-CZ" sz="2800" b="1" u="sng" dirty="0" smtClean="0"/>
              <a:t>vlastnosti iontových sloučenin:</a:t>
            </a:r>
          </a:p>
          <a:p>
            <a:pPr marL="342900" indent="-342900" algn="l">
              <a:buFontTx/>
              <a:buChar char="-"/>
            </a:pPr>
            <a:r>
              <a:rPr lang="cs-CZ" sz="2800" dirty="0"/>
              <a:t>v</a:t>
            </a:r>
            <a:r>
              <a:rPr lang="cs-CZ" sz="2800" dirty="0" smtClean="0"/>
              <a:t>ysoká teplota tání a varu</a:t>
            </a:r>
          </a:p>
          <a:p>
            <a:pPr marL="342900" indent="-342900" algn="l">
              <a:buFontTx/>
              <a:buChar char="-"/>
            </a:pPr>
            <a:r>
              <a:rPr lang="cs-CZ" sz="2800" dirty="0"/>
              <a:t>d</a:t>
            </a:r>
            <a:r>
              <a:rPr lang="cs-CZ" sz="2800" dirty="0" smtClean="0"/>
              <a:t>obrá rozpustnost ve vodě</a:t>
            </a:r>
          </a:p>
          <a:p>
            <a:pPr marL="342900" indent="-342900" algn="l">
              <a:buFontTx/>
              <a:buChar char="-"/>
            </a:pPr>
            <a:r>
              <a:rPr lang="cs-CZ" sz="2800" dirty="0"/>
              <a:t>t</a:t>
            </a:r>
            <a:r>
              <a:rPr lang="cs-CZ" sz="2800" dirty="0" smtClean="0"/>
              <a:t>vorba krystalů</a:t>
            </a:r>
          </a:p>
          <a:p>
            <a:pPr marL="342900" indent="-342900" algn="l">
              <a:buFontTx/>
              <a:buChar char="-"/>
            </a:pPr>
            <a:r>
              <a:rPr lang="cs-CZ" sz="2800" dirty="0"/>
              <a:t>r</a:t>
            </a:r>
            <a:r>
              <a:rPr lang="cs-CZ" sz="2800" dirty="0" smtClean="0"/>
              <a:t>ozpuštěné nebo roztavené iontové sloučeniny vedou elektrický proud</a:t>
            </a:r>
          </a:p>
          <a:p>
            <a:pPr marL="342900" indent="-342900" algn="l">
              <a:buFontTx/>
              <a:buChar char="-"/>
            </a:pPr>
            <a:endParaRPr lang="cs-CZ" dirty="0" smtClean="0"/>
          </a:p>
          <a:p>
            <a:pPr marL="342900" indent="-342900" algn="l">
              <a:buFontTx/>
              <a:buChar char="-"/>
            </a:pPr>
            <a:endParaRPr lang="cs-CZ" dirty="0"/>
          </a:p>
          <a:p>
            <a:pPr marL="342900" indent="-342900" algn="l">
              <a:buFontTx/>
              <a:buChar char="-"/>
            </a:pPr>
            <a:endParaRPr lang="cs-CZ" dirty="0" smtClean="0"/>
          </a:p>
          <a:p>
            <a:pPr algn="l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564904"/>
            <a:ext cx="3219816" cy="18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Procvičování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020824"/>
            <a:ext cx="8229600" cy="421648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1) Doplňte následující tabulku: 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50360"/>
              </p:ext>
            </p:extLst>
          </p:nvPr>
        </p:nvGraphicFramePr>
        <p:xfrm>
          <a:off x="1403648" y="2996953"/>
          <a:ext cx="6120680" cy="314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9192">
                <a:tc>
                  <a:txBody>
                    <a:bodyPr/>
                    <a:lstStyle/>
                    <a:p>
                      <a:r>
                        <a:rPr lang="cs-CZ" dirty="0" smtClean="0"/>
                        <a:t>částice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protonů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elektronů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Celkový náboj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částice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bez náboje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r>
                        <a:rPr lang="cs-CZ" smtClean="0"/>
                        <a:t>tom </a:t>
                      </a:r>
                      <a:r>
                        <a:rPr lang="cs-CZ" dirty="0" smtClean="0"/>
                        <a:t>síry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Cu</a:t>
                      </a:r>
                      <a:r>
                        <a:rPr lang="cs-CZ" baseline="30000" dirty="0" smtClean="0"/>
                        <a:t>+2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</a:t>
                      </a:r>
                      <a:r>
                        <a:rPr lang="cs-CZ" baseline="30000" dirty="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67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Fe</a:t>
                      </a:r>
                      <a:r>
                        <a:rPr lang="cs-CZ" baseline="30000" dirty="0" smtClean="0"/>
                        <a:t>+3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aseline="-25000" dirty="0" smtClean="0"/>
          </a:p>
          <a:p>
            <a:endParaRPr lang="cs-CZ" baseline="-25000" dirty="0"/>
          </a:p>
          <a:p>
            <a:r>
              <a:rPr lang="cs-CZ" baseline="-25000" dirty="0" smtClean="0"/>
              <a:t>1) Vyplněná tabulka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89051"/>
              </p:ext>
            </p:extLst>
          </p:nvPr>
        </p:nvGraphicFramePr>
        <p:xfrm>
          <a:off x="1547664" y="3212976"/>
          <a:ext cx="60960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4897">
                <a:tc>
                  <a:txBody>
                    <a:bodyPr/>
                    <a:lstStyle/>
                    <a:p>
                      <a:r>
                        <a:rPr lang="cs-CZ" dirty="0" smtClean="0"/>
                        <a:t>částice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protonů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elektronů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Celkový náboj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částice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bez náboje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atom síry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Cu</a:t>
                      </a:r>
                      <a:r>
                        <a:rPr lang="cs-CZ" baseline="30000" dirty="0" smtClean="0"/>
                        <a:t>+2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kladný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O</a:t>
                      </a:r>
                      <a:r>
                        <a:rPr lang="cs-CZ" baseline="30000" dirty="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záporný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bez náboje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atom helia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Fe</a:t>
                      </a:r>
                      <a:r>
                        <a:rPr lang="cs-CZ" baseline="30000" dirty="0" smtClean="0"/>
                        <a:t>+3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kladný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850935" cy="42862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Zápis do sešitu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153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943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396</Words>
  <Application>Microsoft Office PowerPoint</Application>
  <PresentationFormat>Předvádění na obrazovce (4:3)</PresentationFormat>
  <Paragraphs>113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Stébla</vt:lpstr>
      <vt:lpstr>Prezentace aplikace PowerPoint</vt:lpstr>
      <vt:lpstr>Ionty   </vt:lpstr>
      <vt:lpstr>Ionty</vt:lpstr>
      <vt:lpstr>Rozlišujeme 2 typy iontů</vt:lpstr>
      <vt:lpstr>Tvoření iontů</vt:lpstr>
      <vt:lpstr>Iontová vazba</vt:lpstr>
      <vt:lpstr>Procvičování</vt:lpstr>
      <vt:lpstr>Řešení</vt:lpstr>
      <vt:lpstr>Zápis do sešitu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Ionty</dc:title>
  <dc:creator>OEM</dc:creator>
  <cp:lastModifiedBy>Lada Pospíšilová</cp:lastModifiedBy>
  <cp:revision>23</cp:revision>
  <dcterms:created xsi:type="dcterms:W3CDTF">2011-08-03T16:51:03Z</dcterms:created>
  <dcterms:modified xsi:type="dcterms:W3CDTF">2021-01-12T11:10:24Z</dcterms:modified>
</cp:coreProperties>
</file>