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70" r:id="rId4"/>
    <p:sldId id="271" r:id="rId5"/>
    <p:sldId id="272" r:id="rId6"/>
    <p:sldId id="273" r:id="rId7"/>
    <p:sldId id="274" r:id="rId8"/>
    <p:sldId id="266" r:id="rId9"/>
    <p:sldId id="258" r:id="rId10"/>
    <p:sldId id="264" r:id="rId11"/>
    <p:sldId id="261" r:id="rId12"/>
    <p:sldId id="260" r:id="rId13"/>
    <p:sldId id="267" r:id="rId14"/>
    <p:sldId id="262" r:id="rId15"/>
    <p:sldId id="276" r:id="rId16"/>
    <p:sldId id="278" r:id="rId1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6600"/>
    <a:srgbClr val="006600"/>
    <a:srgbClr val="C9DFF7"/>
    <a:srgbClr val="19A1AF"/>
    <a:srgbClr val="70E8F8"/>
    <a:srgbClr val="F6FEA6"/>
    <a:srgbClr val="FDD259"/>
    <a:srgbClr val="FCA842"/>
    <a:srgbClr val="232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07" autoAdjust="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C41B4-5DA0-4893-AE91-B803564E68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685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733F3-B649-4322-A921-C2AB427C2B6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71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85C4A-94D2-42D3-A0A2-5561922DF5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875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3F785-47C7-45EA-9202-12C84B0102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385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23AD3-FEF0-4884-8F15-4D28CD811B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071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131C3-38BF-49C1-B528-AA885C0C81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57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BA3E5-0116-4106-A7CA-24FD50857F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59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DBC95-F3A6-4D07-9379-5EAB9333D1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754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D98A9-A218-4D0D-B8DA-FD184A70C18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153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EFBC6-E4A1-49B2-89F0-14F03798C2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786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5C6FDE-4D9E-4243-A441-E41DC8FB82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425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45646-54CA-4B6F-AD06-B41CF4A1C1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82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9DFF7"/>
            </a:gs>
            <a:gs pos="100000">
              <a:srgbClr val="2328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26C67BB-A541-4E97-BD57-340F138475C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229600" cy="1143000"/>
          </a:xfrm>
        </p:spPr>
        <p:txBody>
          <a:bodyPr/>
          <a:lstStyle/>
          <a:p>
            <a:pPr algn="l"/>
            <a:r>
              <a:rPr lang="cs-CZ" sz="2800" dirty="0" smtClean="0"/>
              <a:t>Hezký den osmáci,</a:t>
            </a:r>
            <a:br>
              <a:rPr lang="cs-CZ" sz="2800" dirty="0" smtClean="0"/>
            </a:br>
            <a:r>
              <a:rPr lang="cs-CZ" sz="2800" dirty="0" smtClean="0"/>
              <a:t>dnes se podívejte na následující prezentaci a seznamte se s novou veličinou používanou v chemii – Molem </a:t>
            </a:r>
            <a:r>
              <a:rPr lang="cs-CZ" sz="2800" dirty="0" smtClean="0">
                <a:sym typeface="Wingdings" panose="05000000000000000000" pitchFamily="2" charset="2"/>
              </a:rPr>
              <a:t></a:t>
            </a:r>
            <a:br>
              <a:rPr lang="cs-CZ" sz="2800" dirty="0" smtClean="0">
                <a:sym typeface="Wingdings" panose="05000000000000000000" pitchFamily="2" charset="2"/>
              </a:rPr>
            </a:br>
            <a:r>
              <a:rPr lang="cs-CZ" sz="2800" dirty="0" smtClean="0">
                <a:sym typeface="Wingdings" panose="05000000000000000000" pitchFamily="2" charset="2"/>
              </a:rPr>
              <a:t>Udělejte si zápis do sešitu a v pátek vše společně </a:t>
            </a:r>
            <a:r>
              <a:rPr lang="cs-CZ" sz="2800" dirty="0">
                <a:sym typeface="Wingdings" panose="05000000000000000000" pitchFamily="2" charset="2"/>
              </a:rPr>
              <a:t>p</a:t>
            </a:r>
            <a:r>
              <a:rPr lang="cs-CZ" sz="2800" dirty="0" smtClean="0">
                <a:sym typeface="Wingdings" panose="05000000000000000000" pitchFamily="2" charset="2"/>
              </a:rPr>
              <a:t>robereme na on-line hodině + zopakujeme vyčíslování chemických rovnic 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639" y="3824309"/>
            <a:ext cx="21050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5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Úkol: Doplň tabulku: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05072790"/>
              </p:ext>
            </p:extLst>
          </p:nvPr>
        </p:nvGraphicFramePr>
        <p:xfrm>
          <a:off x="179511" y="1632743"/>
          <a:ext cx="8712969" cy="4310063"/>
        </p:xfrm>
        <a:graphic>
          <a:graphicData uri="http://schemas.openxmlformats.org/drawingml/2006/table">
            <a:tbl>
              <a:tblPr/>
              <a:tblGrid>
                <a:gridCol w="3971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Látkové množství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částic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mol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18,066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</a:t>
                      </a:r>
                      <a:r>
                        <a:rPr kumimoji="0" lang="cs-CZ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1,806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</a:t>
                      </a:r>
                      <a:r>
                        <a:rPr kumimoji="0" lang="cs-CZ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</a:t>
                      </a:r>
                      <a:endParaRPr kumimoji="0" lang="en-US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6,022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</a:t>
                      </a:r>
                      <a:r>
                        <a:rPr kumimoji="0" lang="cs-CZ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mol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A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43" name="Text Box 30"/>
          <p:cNvSpPr txBox="1">
            <a:spLocks noChangeArrowheads="1"/>
          </p:cNvSpPr>
          <p:nvPr/>
        </p:nvSpPr>
        <p:spPr bwMode="auto">
          <a:xfrm>
            <a:off x="3023431" y="6003132"/>
            <a:ext cx="2808213" cy="4619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Kontrola (klikej)</a:t>
            </a:r>
            <a:endParaRPr lang="cs-CZ" altLang="cs-CZ" sz="2400" dirty="0"/>
          </a:p>
        </p:txBody>
      </p:sp>
      <p:sp>
        <p:nvSpPr>
          <p:cNvPr id="5144" name="TextovéPole 4"/>
          <p:cNvSpPr txBox="1">
            <a:spLocks noChangeArrowheads="1"/>
          </p:cNvSpPr>
          <p:nvPr/>
        </p:nvSpPr>
        <p:spPr bwMode="auto">
          <a:xfrm>
            <a:off x="323850" y="3789363"/>
            <a:ext cx="4103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145" name="TextovéPole 6"/>
          <p:cNvSpPr txBox="1">
            <a:spLocks noChangeArrowheads="1"/>
          </p:cNvSpPr>
          <p:nvPr/>
        </p:nvSpPr>
        <p:spPr bwMode="auto">
          <a:xfrm>
            <a:off x="6588125" y="2492375"/>
            <a:ext cx="1800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859338" y="2492375"/>
            <a:ext cx="25209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 smtClean="0">
                <a:solidFill>
                  <a:schemeClr val="bg1"/>
                </a:solidFill>
              </a:rPr>
              <a:t>6,022 </a:t>
            </a:r>
            <a:r>
              <a:rPr lang="en-US" altLang="cs-CZ" b="1" dirty="0">
                <a:solidFill>
                  <a:schemeClr val="bg1"/>
                </a:solidFill>
                <a:cs typeface="Arial" charset="0"/>
              </a:rPr>
              <a:t>·</a:t>
            </a:r>
            <a:r>
              <a:rPr lang="cs-CZ" altLang="cs-CZ" b="1" dirty="0">
                <a:solidFill>
                  <a:schemeClr val="bg1"/>
                </a:solidFill>
                <a:cs typeface="Arial" charset="0"/>
              </a:rPr>
              <a:t> 10</a:t>
            </a:r>
            <a:r>
              <a:rPr lang="cs-CZ" altLang="cs-CZ" b="1" baseline="30000" dirty="0">
                <a:solidFill>
                  <a:schemeClr val="bg1"/>
                </a:solidFill>
                <a:cs typeface="Arial" charset="0"/>
              </a:rPr>
              <a:t>23</a:t>
            </a:r>
            <a:endParaRPr lang="en-US" altLang="cs-CZ" b="1" dirty="0">
              <a:solidFill>
                <a:schemeClr val="bg1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331913" y="3357563"/>
            <a:ext cx="21605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3 mol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187450" y="4292600"/>
            <a:ext cx="2232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0,1 </a:t>
            </a:r>
            <a:r>
              <a:rPr lang="cs-CZ" altLang="cs-CZ" b="1" dirty="0" smtClean="0">
                <a:solidFill>
                  <a:schemeClr val="bg1"/>
                </a:solidFill>
              </a:rPr>
              <a:t>mol</a:t>
            </a: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283968" y="5157788"/>
            <a:ext cx="46805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 smtClean="0">
                <a:solidFill>
                  <a:schemeClr val="bg1"/>
                </a:solidFill>
              </a:rPr>
              <a:t>60,22.10</a:t>
            </a:r>
            <a:r>
              <a:rPr lang="cs-CZ" altLang="cs-CZ" b="1" baseline="30000" dirty="0" smtClean="0">
                <a:solidFill>
                  <a:schemeClr val="bg1"/>
                </a:solidFill>
              </a:rPr>
              <a:t>23</a:t>
            </a:r>
            <a:r>
              <a:rPr lang="cs-CZ" altLang="cs-CZ" b="1" dirty="0" smtClean="0">
                <a:solidFill>
                  <a:schemeClr val="bg1"/>
                </a:solidFill>
              </a:rPr>
              <a:t> = 6,022</a:t>
            </a:r>
            <a:r>
              <a:rPr lang="en-US" altLang="cs-CZ" b="1" dirty="0" smtClean="0">
                <a:solidFill>
                  <a:schemeClr val="bg1"/>
                </a:solidFill>
                <a:cs typeface="Arial" charset="0"/>
              </a:rPr>
              <a:t>·</a:t>
            </a:r>
            <a:r>
              <a:rPr lang="cs-CZ" altLang="cs-CZ" b="1" dirty="0" smtClean="0">
                <a:solidFill>
                  <a:schemeClr val="bg1"/>
                </a:solidFill>
                <a:cs typeface="Arial" charset="0"/>
              </a:rPr>
              <a:t>10</a:t>
            </a:r>
            <a:r>
              <a:rPr lang="cs-CZ" altLang="cs-CZ" b="1" baseline="30000" dirty="0" smtClean="0">
                <a:solidFill>
                  <a:schemeClr val="bg1"/>
                </a:solidFill>
                <a:cs typeface="Arial" charset="0"/>
              </a:rPr>
              <a:t>24</a:t>
            </a:r>
            <a:endParaRPr lang="cs-CZ" alt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3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Molární hmotnost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5040559"/>
          </a:xfrm>
          <a:solidFill>
            <a:srgbClr val="70E8F8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 smtClean="0"/>
              <a:t>Je hmotnost jednoho molu chemické látky. </a:t>
            </a:r>
          </a:p>
          <a:p>
            <a:pPr eaLnBrk="1" hangingPunct="1">
              <a:buFontTx/>
              <a:buNone/>
            </a:pPr>
            <a:r>
              <a:rPr lang="cs-CZ" altLang="cs-CZ" sz="2800" b="1" dirty="0" smtClean="0"/>
              <a:t>Značka …….M</a:t>
            </a:r>
          </a:p>
          <a:p>
            <a:pPr eaLnBrk="1" hangingPunct="1">
              <a:buFontTx/>
              <a:buNone/>
            </a:pPr>
            <a:r>
              <a:rPr lang="cs-CZ" altLang="cs-CZ" sz="2800" b="1" dirty="0" smtClean="0"/>
              <a:t>Jednotka…… g/mol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Molární hmotnosti prvků jsou uvedeny v tabulkách.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>
              <a:buNone/>
            </a:pPr>
            <a:r>
              <a:rPr lang="cs-CZ" sz="3600" dirty="0" smtClean="0">
                <a:solidFill>
                  <a:srgbClr val="CC0099"/>
                </a:solidFill>
              </a:rPr>
              <a:t> </a:t>
            </a:r>
            <a:r>
              <a:rPr lang="cs-CZ" sz="3600" dirty="0">
                <a:solidFill>
                  <a:srgbClr val="CC0099"/>
                </a:solidFill>
              </a:rPr>
              <a:t>M</a:t>
            </a:r>
            <a:r>
              <a:rPr lang="en-US" sz="3600" dirty="0">
                <a:solidFill>
                  <a:srgbClr val="CC0099"/>
                </a:solidFill>
              </a:rPr>
              <a:t>[H</a:t>
            </a:r>
            <a:r>
              <a:rPr lang="en-US" sz="3600" dirty="0" smtClean="0">
                <a:solidFill>
                  <a:srgbClr val="CC0099"/>
                </a:solidFill>
              </a:rPr>
              <a:t>]</a:t>
            </a:r>
            <a:r>
              <a:rPr lang="cs-CZ" sz="3600" dirty="0" smtClean="0">
                <a:solidFill>
                  <a:srgbClr val="CC0099"/>
                </a:solidFill>
              </a:rPr>
              <a:t> </a:t>
            </a:r>
            <a:r>
              <a:rPr lang="cs-CZ" altLang="cs-CZ" sz="3600" dirty="0" smtClean="0">
                <a:solidFill>
                  <a:srgbClr val="CC0099"/>
                </a:solidFill>
              </a:rPr>
              <a:t>= 1 g/mol</a:t>
            </a:r>
          </a:p>
          <a:p>
            <a:pPr eaLnBrk="1" hangingPunct="1">
              <a:buFontTx/>
              <a:buNone/>
            </a:pPr>
            <a:r>
              <a:rPr lang="cs-CZ" altLang="cs-CZ" sz="3600" dirty="0" smtClean="0">
                <a:solidFill>
                  <a:srgbClr val="CC0099"/>
                </a:solidFill>
              </a:rPr>
              <a:t>M </a:t>
            </a:r>
            <a:r>
              <a:rPr lang="en-US" sz="3600" dirty="0" smtClean="0">
                <a:solidFill>
                  <a:srgbClr val="CC0099"/>
                </a:solidFill>
              </a:rPr>
              <a:t>[</a:t>
            </a:r>
            <a:r>
              <a:rPr lang="cs-CZ" sz="3600" dirty="0" smtClean="0">
                <a:solidFill>
                  <a:srgbClr val="CC0099"/>
                </a:solidFill>
              </a:rPr>
              <a:t>S</a:t>
            </a:r>
            <a:r>
              <a:rPr lang="en-US" sz="3600" dirty="0" smtClean="0">
                <a:solidFill>
                  <a:srgbClr val="CC0099"/>
                </a:solidFill>
              </a:rPr>
              <a:t>]</a:t>
            </a:r>
            <a:r>
              <a:rPr lang="cs-CZ" altLang="cs-CZ" sz="3600" dirty="0" smtClean="0">
                <a:solidFill>
                  <a:srgbClr val="CC0099"/>
                </a:solidFill>
              </a:rPr>
              <a:t> = 32 g/mol </a:t>
            </a:r>
          </a:p>
        </p:txBody>
      </p:sp>
      <p:pic>
        <p:nvPicPr>
          <p:cNvPr id="8197" name="Picture 5" descr="PeriodickÃ¡ Soustava, Chemie, VÄ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861047"/>
            <a:ext cx="4489886" cy="244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S SLOVAN\Pictures\MB9003876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0323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/>
              <a:t>Úkol: Vyhledej M uvedených prvků a správně zapiš: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189" y="1628775"/>
            <a:ext cx="2088604" cy="45259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zlato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helium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uhlík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dusík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kyslík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chlor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železo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olovo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131840" y="1628775"/>
            <a:ext cx="5324773" cy="4565650"/>
          </a:xfrm>
          <a:solidFill>
            <a:srgbClr val="70E8F8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Kontrola: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(Au) = 197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(He) = 4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(C) = 12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(N) = 14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(O) = 16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(Cl) = 35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Fe</a:t>
            </a:r>
            <a:r>
              <a:rPr lang="cs-CZ" altLang="cs-CZ" dirty="0" smtClean="0"/>
              <a:t>) = 56 g/mol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M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Pb</a:t>
            </a:r>
            <a:r>
              <a:rPr lang="cs-CZ" altLang="cs-CZ" dirty="0" smtClean="0"/>
              <a:t>) = 207 g/mol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131840" y="6237287"/>
            <a:ext cx="1657350" cy="3698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kontrola</a:t>
            </a:r>
          </a:p>
        </p:txBody>
      </p:sp>
      <p:pic>
        <p:nvPicPr>
          <p:cNvPr id="6" name="Picture 5" descr="PeriodickÃ¡ Soustava, Chemie, VÄ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260" y="2924945"/>
            <a:ext cx="317174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172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Molární hmotnost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856984" cy="5184575"/>
          </a:xfrm>
          <a:solidFill>
            <a:srgbClr val="70E8F8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b="1" dirty="0" smtClean="0">
                <a:solidFill>
                  <a:srgbClr val="CC0099"/>
                </a:solidFill>
              </a:rPr>
              <a:t>Molární hmotnost sloučeniny</a:t>
            </a:r>
            <a:r>
              <a:rPr lang="cs-CZ" altLang="cs-CZ" dirty="0" smtClean="0"/>
              <a:t> se vypočte jako </a:t>
            </a:r>
            <a:r>
              <a:rPr lang="cs-CZ" altLang="cs-CZ" b="1" dirty="0" smtClean="0">
                <a:solidFill>
                  <a:srgbClr val="CC0099"/>
                </a:solidFill>
              </a:rPr>
              <a:t>součet molárních hmotností všech prvků </a:t>
            </a:r>
            <a:r>
              <a:rPr lang="cs-CZ" altLang="cs-CZ" dirty="0" smtClean="0"/>
              <a:t>vynásobených počtem jejich atomů ve sloučenině. </a:t>
            </a:r>
          </a:p>
          <a:p>
            <a:pPr eaLnBrk="1" hangingPunct="1">
              <a:buFontTx/>
              <a:buNone/>
            </a:pPr>
            <a:endParaRPr lang="cs-CZ" altLang="cs-CZ" sz="2400" dirty="0"/>
          </a:p>
          <a:p>
            <a:pPr eaLnBrk="1" hangingPunct="1">
              <a:buFontTx/>
              <a:buNone/>
            </a:pPr>
            <a:r>
              <a:rPr lang="cs-CZ" altLang="cs-CZ" sz="2800" b="1" dirty="0" smtClean="0"/>
              <a:t>M(P</a:t>
            </a:r>
            <a:r>
              <a:rPr lang="cs-CZ" altLang="cs-CZ" sz="2800" b="1" baseline="-25000" dirty="0" smtClean="0"/>
              <a:t>2</a:t>
            </a:r>
            <a:r>
              <a:rPr lang="cs-CZ" altLang="cs-CZ" sz="2800" b="1" dirty="0" smtClean="0"/>
              <a:t>O</a:t>
            </a:r>
            <a:r>
              <a:rPr lang="cs-CZ" altLang="cs-CZ" sz="2800" b="1" baseline="-25000" dirty="0" smtClean="0"/>
              <a:t>5</a:t>
            </a:r>
            <a:r>
              <a:rPr lang="cs-CZ" altLang="cs-CZ" sz="2800" b="1" dirty="0" smtClean="0"/>
              <a:t>) = 31 </a:t>
            </a:r>
            <a:r>
              <a:rPr lang="en-US" altLang="cs-CZ" sz="2800" b="1" dirty="0" smtClean="0">
                <a:cs typeface="Arial" charset="0"/>
              </a:rPr>
              <a:t>·</a:t>
            </a:r>
            <a:r>
              <a:rPr lang="cs-CZ" altLang="cs-CZ" sz="2800" b="1" dirty="0" smtClean="0"/>
              <a:t> 2 + 16 </a:t>
            </a:r>
            <a:r>
              <a:rPr lang="en-US" altLang="cs-CZ" sz="2800" b="1" dirty="0" smtClean="0">
                <a:cs typeface="Arial" charset="0"/>
              </a:rPr>
              <a:t>·</a:t>
            </a:r>
            <a:r>
              <a:rPr lang="cs-CZ" altLang="cs-CZ" sz="2800" b="1" dirty="0" smtClean="0"/>
              <a:t> 5 = 62 + 80 = 142 g/mol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800" b="1" dirty="0" smtClean="0"/>
              <a:t>M</a:t>
            </a:r>
            <a:r>
              <a:rPr lang="en-US" altLang="cs-CZ" sz="2800" b="1" dirty="0" smtClean="0"/>
              <a:t>[</a:t>
            </a:r>
            <a:r>
              <a:rPr lang="cs-CZ" altLang="cs-CZ" sz="2800" b="1" dirty="0" err="1" smtClean="0"/>
              <a:t>Fe</a:t>
            </a:r>
            <a:r>
              <a:rPr lang="cs-CZ" altLang="cs-CZ" sz="2800" b="1" dirty="0" smtClean="0"/>
              <a:t>(OH)</a:t>
            </a:r>
            <a:r>
              <a:rPr lang="cs-CZ" altLang="cs-CZ" sz="2800" b="1" baseline="-25000" dirty="0" smtClean="0"/>
              <a:t>3</a:t>
            </a:r>
            <a:r>
              <a:rPr lang="en-US" altLang="cs-CZ" sz="2800" b="1" dirty="0" smtClean="0"/>
              <a:t>]</a:t>
            </a:r>
            <a:r>
              <a:rPr lang="cs-CZ" altLang="cs-CZ" sz="2800" b="1" dirty="0" smtClean="0"/>
              <a:t> = 56 + (16 + 1) </a:t>
            </a:r>
            <a:r>
              <a:rPr lang="en-US" altLang="cs-CZ" sz="2800" b="1" dirty="0" smtClean="0">
                <a:cs typeface="Arial" charset="0"/>
              </a:rPr>
              <a:t>·</a:t>
            </a:r>
            <a:r>
              <a:rPr lang="cs-CZ" altLang="cs-CZ" sz="2800" b="1" dirty="0" smtClean="0"/>
              <a:t> 3 = 56 + 51 = 107 g/mol</a:t>
            </a:r>
          </a:p>
        </p:txBody>
      </p:sp>
    </p:spTree>
    <p:extLst>
      <p:ext uri="{BB962C8B-B14F-4D97-AF65-F5344CB8AC3E}">
        <p14:creationId xmlns:p14="http://schemas.microsoft.com/office/powerpoint/2010/main" val="42408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600" b="1" dirty="0" smtClean="0"/>
              <a:t>Úkol: Vypočti molární hmotnost chemických látek: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251200" cy="4565650"/>
          </a:xfrm>
          <a:solidFill>
            <a:srgbClr val="70E8F8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(Ag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O) =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(O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) =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(Al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O</a:t>
            </a:r>
            <a:r>
              <a:rPr lang="cs-CZ" altLang="cs-CZ" sz="3200" baseline="-25000" dirty="0" smtClean="0"/>
              <a:t>3</a:t>
            </a:r>
            <a:r>
              <a:rPr lang="cs-CZ" altLang="cs-CZ" sz="3200" dirty="0" smtClean="0"/>
              <a:t>) =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(H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SO</a:t>
            </a:r>
            <a:r>
              <a:rPr lang="cs-CZ" altLang="cs-CZ" sz="3200" baseline="-25000" dirty="0" smtClean="0"/>
              <a:t>4</a:t>
            </a:r>
            <a:r>
              <a:rPr lang="cs-CZ" altLang="cs-CZ" sz="3200" dirty="0" smtClean="0"/>
              <a:t>) =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[</a:t>
            </a:r>
            <a:r>
              <a:rPr lang="cs-CZ" altLang="cs-CZ" sz="3200" dirty="0" smtClean="0"/>
              <a:t>Ca(OH)</a:t>
            </a:r>
            <a:r>
              <a:rPr lang="cs-CZ" altLang="cs-CZ" sz="3200" baseline="-25000" dirty="0" smtClean="0"/>
              <a:t>2</a:t>
            </a:r>
            <a:r>
              <a:rPr lang="en-US" altLang="cs-CZ" sz="3200" dirty="0" smtClean="0"/>
              <a:t>]</a:t>
            </a:r>
            <a:r>
              <a:rPr lang="cs-CZ" altLang="cs-CZ" sz="3200" dirty="0" smtClean="0"/>
              <a:t> =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(Na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CO</a:t>
            </a:r>
            <a:r>
              <a:rPr lang="cs-CZ" altLang="cs-CZ" sz="3200" baseline="-25000" dirty="0" smtClean="0"/>
              <a:t>3</a:t>
            </a:r>
            <a:r>
              <a:rPr lang="cs-CZ" altLang="cs-CZ" sz="3200" dirty="0" smtClean="0"/>
              <a:t>) =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M</a:t>
            </a:r>
            <a:r>
              <a:rPr lang="en-US" altLang="cs-CZ" sz="3200" dirty="0" smtClean="0"/>
              <a:t> [</a:t>
            </a:r>
            <a:r>
              <a:rPr lang="cs-CZ" altLang="cs-CZ" sz="3200" dirty="0" smtClean="0"/>
              <a:t>Mg</a:t>
            </a:r>
            <a:r>
              <a:rPr lang="cs-CZ" altLang="cs-CZ" sz="3200" baseline="-25000" dirty="0" smtClean="0"/>
              <a:t>3</a:t>
            </a:r>
            <a:r>
              <a:rPr lang="cs-CZ" altLang="cs-CZ" sz="3200" dirty="0" smtClean="0"/>
              <a:t>(PO</a:t>
            </a:r>
            <a:r>
              <a:rPr lang="cs-CZ" altLang="cs-CZ" sz="3200" baseline="-25000" dirty="0" smtClean="0"/>
              <a:t>4</a:t>
            </a:r>
            <a:r>
              <a:rPr lang="cs-CZ" altLang="cs-CZ" sz="3200" dirty="0" smtClean="0"/>
              <a:t>)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 </a:t>
            </a:r>
            <a:r>
              <a:rPr lang="en-US" altLang="cs-CZ" sz="3200" dirty="0" smtClean="0"/>
              <a:t>]</a:t>
            </a:r>
            <a:r>
              <a:rPr lang="cs-CZ" altLang="cs-CZ" sz="3200" dirty="0" smtClean="0"/>
              <a:t>=</a:t>
            </a:r>
            <a:endParaRPr lang="cs-CZ" altLang="cs-CZ" sz="3200" baseline="-25000" dirty="0" smtClean="0"/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881264" y="1575717"/>
            <a:ext cx="2202904" cy="4525963"/>
          </a:xfrm>
          <a:solidFill>
            <a:srgbClr val="FCA842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 smtClean="0"/>
              <a:t>232 </a:t>
            </a:r>
            <a:r>
              <a:rPr lang="cs-CZ" altLang="cs-CZ" sz="3200" dirty="0" smtClean="0"/>
              <a:t>g/mol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32 g/mol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102 g/mol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98 g/mol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74 g/mol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106 g/mol</a:t>
            </a:r>
          </a:p>
          <a:p>
            <a:pPr eaLnBrk="1" hangingPunct="1">
              <a:buFontTx/>
              <a:buNone/>
            </a:pPr>
            <a:r>
              <a:rPr lang="cs-CZ" altLang="cs-CZ" sz="3200" dirty="0" smtClean="0"/>
              <a:t>262 g/mol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708400" y="6237288"/>
            <a:ext cx="1439863" cy="3698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kontrola</a:t>
            </a:r>
          </a:p>
        </p:txBody>
      </p:sp>
      <p:pic>
        <p:nvPicPr>
          <p:cNvPr id="9223" name="Picture 7" descr="PeriodickÃ¡ Soustava, Chemie, VÄ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757" y="980728"/>
            <a:ext cx="2844739" cy="155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KalkulaÄka, SolÃ¡rnÃ­ KalkulaÄka, PoÄÃ­tat, Jak VypoÄÃ­ta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796" y="3284984"/>
            <a:ext cx="3384376" cy="225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220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82769"/>
            <a:ext cx="9108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1 mol </a:t>
            </a:r>
            <a:r>
              <a:rPr lang="cs-CZ" sz="4000" b="1" i="1" u="sng" dirty="0" smtClean="0">
                <a:solidFill>
                  <a:srgbClr val="FF0000"/>
                </a:solidFill>
              </a:rPr>
              <a:t>plynu</a:t>
            </a:r>
            <a:r>
              <a:rPr lang="cs-CZ" sz="4000" dirty="0" smtClean="0"/>
              <a:t> zaujímá vždy stejný objem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1340768"/>
            <a:ext cx="3347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Molární objem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76056" y="1332022"/>
            <a:ext cx="3007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rgbClr val="00B050"/>
                </a:solidFill>
              </a:rPr>
              <a:t>V</a:t>
            </a:r>
            <a:r>
              <a:rPr lang="cs-CZ" sz="4000" b="1" baseline="-25000" dirty="0" smtClean="0">
                <a:solidFill>
                  <a:srgbClr val="00B050"/>
                </a:solidFill>
              </a:rPr>
              <a:t>A </a:t>
            </a:r>
            <a:r>
              <a:rPr lang="cs-CZ" sz="4000" b="1" dirty="0" smtClean="0">
                <a:solidFill>
                  <a:srgbClr val="00B050"/>
                </a:solidFill>
              </a:rPr>
              <a:t>= 22,4 dm</a:t>
            </a:r>
            <a:r>
              <a:rPr lang="cs-CZ" sz="4000" b="1" baseline="30000" dirty="0" smtClean="0">
                <a:solidFill>
                  <a:srgbClr val="00B050"/>
                </a:solidFill>
              </a:rPr>
              <a:t>3</a:t>
            </a:r>
            <a:endParaRPr lang="cs-CZ" sz="4000" b="1" dirty="0">
              <a:solidFill>
                <a:srgbClr val="00B050"/>
              </a:solidFill>
            </a:endParaRPr>
          </a:p>
        </p:txBody>
      </p:sp>
      <p:sp>
        <p:nvSpPr>
          <p:cNvPr id="5" name="Krychle 4"/>
          <p:cNvSpPr/>
          <p:nvPr/>
        </p:nvSpPr>
        <p:spPr>
          <a:xfrm>
            <a:off x="3274875" y="2039908"/>
            <a:ext cx="1800200" cy="1720208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860032" y="3573016"/>
            <a:ext cx="1912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a = 2,82 dm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5218" y="4155177"/>
            <a:ext cx="5880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1mol H</a:t>
            </a:r>
            <a:r>
              <a:rPr lang="cs-CZ" sz="4000" baseline="-25000" dirty="0" smtClean="0"/>
              <a:t>2 </a:t>
            </a:r>
            <a:r>
              <a:rPr lang="cs-CZ" sz="4000" dirty="0" smtClean="0"/>
              <a:t>. . . . . . . . 22,4 dm</a:t>
            </a:r>
            <a:r>
              <a:rPr lang="cs-CZ" sz="4000" baseline="30000" dirty="0" smtClean="0"/>
              <a:t>3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5218" y="4863063"/>
            <a:ext cx="5708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1mol O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 . . . . . . . .22,4 dm</a:t>
            </a:r>
            <a:r>
              <a:rPr lang="cs-CZ" sz="4000" baseline="30000" dirty="0" smtClean="0"/>
              <a:t>3</a:t>
            </a:r>
            <a:endParaRPr lang="cs-CZ" sz="4000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7755" y="5589150"/>
            <a:ext cx="5832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1mol CH</a:t>
            </a:r>
            <a:r>
              <a:rPr lang="cs-CZ" sz="4000" baseline="-25000" dirty="0" smtClean="0"/>
              <a:t>4</a:t>
            </a:r>
            <a:r>
              <a:rPr lang="cs-CZ" sz="4000" dirty="0" smtClean="0"/>
              <a:t> . . . . . . .22,4 dm</a:t>
            </a:r>
            <a:r>
              <a:rPr lang="cs-CZ" sz="4000" baseline="30000" dirty="0" smtClean="0"/>
              <a:t>3</a:t>
            </a:r>
            <a:endParaRPr lang="cs-CZ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362745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08520" y="188640"/>
            <a:ext cx="2013992" cy="243458"/>
          </a:xfrm>
        </p:spPr>
        <p:txBody>
          <a:bodyPr>
            <a:normAutofit fontScale="90000"/>
          </a:bodyPr>
          <a:lstStyle/>
          <a:p>
            <a:r>
              <a:rPr lang="cs-CZ" sz="1600" dirty="0" smtClean="0"/>
              <a:t>Zápis do sešitu: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dnadpis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27584" y="310368"/>
                <a:ext cx="7848872" cy="6214975"/>
              </a:xfrm>
            </p:spPr>
            <p:txBody>
              <a:bodyPr>
                <a:normAutofit/>
              </a:bodyPr>
              <a:lstStyle/>
              <a:p>
                <a:r>
                  <a:rPr lang="cs-CZ" sz="1600" b="1" u="sng" dirty="0" smtClean="0">
                    <a:solidFill>
                      <a:schemeClr val="tx1"/>
                    </a:solidFill>
                  </a:rPr>
                  <a:t>Látkové množství</a:t>
                </a:r>
              </a:p>
              <a:p>
                <a:pPr algn="l"/>
                <a:r>
                  <a:rPr lang="cs-CZ" sz="1600" dirty="0">
                    <a:solidFill>
                      <a:schemeClr val="tx1"/>
                    </a:solidFill>
                  </a:rPr>
                  <a:t>V chemii se množství látky určuje počtem částic – atomů, molekul, </a:t>
                </a:r>
                <a:r>
                  <a:rPr lang="cs-CZ" sz="1600" dirty="0" smtClean="0">
                    <a:solidFill>
                      <a:schemeClr val="tx1"/>
                    </a:solidFill>
                  </a:rPr>
                  <a:t>iontů.</a:t>
                </a:r>
              </a:p>
              <a:p>
                <a:pPr algn="l"/>
                <a:r>
                  <a:rPr lang="cs-CZ" sz="1600" b="1" u="sng" dirty="0">
                    <a:solidFill>
                      <a:schemeClr val="tx1"/>
                    </a:solidFill>
                  </a:rPr>
                  <a:t>Látkové množství </a:t>
                </a:r>
                <a:r>
                  <a:rPr lang="cs-CZ" sz="1600" dirty="0">
                    <a:solidFill>
                      <a:schemeClr val="tx1"/>
                    </a:solidFill>
                  </a:rPr>
                  <a:t>je fyzikální veličina, která se užívá k vyjádření množství částic – atomů, molekul, iontů aj. </a:t>
                </a:r>
              </a:p>
              <a:p>
                <a:pPr algn="l"/>
                <a:r>
                  <a:rPr lang="cs-CZ" sz="1600" b="1" dirty="0" smtClean="0">
                    <a:solidFill>
                      <a:schemeClr val="tx1"/>
                    </a:solidFill>
                  </a:rPr>
                  <a:t>Značka:</a:t>
                </a:r>
                <a:r>
                  <a:rPr lang="cs-CZ" sz="1600" dirty="0" smtClean="0">
                    <a:solidFill>
                      <a:schemeClr val="tx1"/>
                    </a:solidFill>
                  </a:rPr>
                  <a:t>  </a:t>
                </a:r>
                <a:r>
                  <a:rPr lang="cs-CZ" sz="1600" b="1" dirty="0">
                    <a:solidFill>
                      <a:srgbClr val="FF0000"/>
                    </a:solidFill>
                  </a:rPr>
                  <a:t>n </a:t>
                </a:r>
              </a:p>
              <a:p>
                <a:pPr algn="l"/>
                <a:r>
                  <a:rPr lang="cs-CZ" sz="1600" b="1" dirty="0" smtClean="0">
                    <a:solidFill>
                      <a:schemeClr val="tx1"/>
                    </a:solidFill>
                  </a:rPr>
                  <a:t>Jednotka:</a:t>
                </a:r>
                <a:r>
                  <a:rPr lang="cs-CZ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sz="1600" b="1" dirty="0" smtClean="0">
                    <a:solidFill>
                      <a:srgbClr val="FF0000"/>
                    </a:solidFill>
                  </a:rPr>
                  <a:t>mol</a:t>
                </a:r>
                <a:endParaRPr lang="cs-CZ" sz="1600" b="1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cs-CZ" sz="1600" dirty="0">
                    <a:solidFill>
                      <a:schemeClr val="tx1"/>
                    </a:solidFill>
                  </a:rPr>
                  <a:t>Jeden mol představuje takové množství částic, kolik jich obsahuje 12 g uhlíku. 1 mol = 6,022 * 1023 částic chemické látky. </a:t>
                </a:r>
                <a:endParaRPr lang="cs-CZ" sz="1600" dirty="0" smtClean="0">
                  <a:solidFill>
                    <a:schemeClr val="tx1"/>
                  </a:solidFill>
                </a:endParaRPr>
              </a:p>
              <a:p>
                <a:pPr algn="l"/>
                <a: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mol látky – obsahuje </a:t>
                </a:r>
                <a:r>
                  <a:rPr lang="cs-CZ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vždy </a:t>
                </a:r>
                <a: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stejný počet částic dané látky</a:t>
                </a:r>
                <a:b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počet částic 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1molu všech látek je </a:t>
                </a:r>
                <a:r>
                  <a:rPr lang="cs-CZ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stejný</a:t>
                </a:r>
              </a:p>
              <a:p>
                <a: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počet částic odvodil italský  fyzik – </a:t>
                </a:r>
                <a:r>
                  <a:rPr lang="cs-CZ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Amadeo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Avogadro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1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cs-CZ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6,023 . 10</a:t>
                </a:r>
                <a:r>
                  <a:rPr lang="cs-CZ" sz="16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 = </a:t>
                </a:r>
                <a:r>
                  <a:rPr lang="cs-CZ" sz="1600" b="1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Avogadrova</a:t>
                </a:r>
                <a:r>
                  <a:rPr lang="cs-CZ" sz="16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konstanta</a:t>
                </a:r>
              </a:p>
              <a:p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=›</a:t>
                </a:r>
                <a:r>
                  <a:rPr lang="cs-CZ" sz="16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hmotnost 1molu každé látky bude jiná</a:t>
                </a:r>
              </a:p>
              <a:p>
                <a:pPr marL="285750" indent="-285750">
                  <a:buFontTx/>
                  <a:buChar char="-"/>
                </a:pPr>
                <a:r>
                  <a:rPr lang="cs-CZ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cs-CZ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plynném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stavu zaujímá za normálních teplotních a tlakových podmínek objem 22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cs-CZ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dm</a:t>
                </a:r>
                <a:r>
                  <a:rPr lang="en-US" sz="16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cs-CZ" sz="16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1600" u="sng" dirty="0"/>
                  <a:t>Molární </a:t>
                </a:r>
                <a:r>
                  <a:rPr lang="cs-CZ" sz="1600" u="sng" dirty="0" smtClean="0"/>
                  <a:t>hmotnost</a:t>
                </a:r>
              </a:p>
              <a:p>
                <a:pPr algn="l"/>
                <a:r>
                  <a:rPr lang="cs-CZ" sz="1600" b="1" dirty="0"/>
                  <a:t>= hmotnost 1molu látky</a:t>
                </a:r>
              </a:p>
              <a:p>
                <a:pPr algn="l"/>
                <a:r>
                  <a:rPr lang="cs-CZ" sz="1600" dirty="0"/>
                  <a:t>značka: </a:t>
                </a:r>
                <a:r>
                  <a:rPr lang="cs-CZ" sz="1600" b="1" dirty="0">
                    <a:solidFill>
                      <a:srgbClr val="FF0000"/>
                    </a:solidFill>
                  </a:rPr>
                  <a:t>M</a:t>
                </a:r>
              </a:p>
              <a:p>
                <a:pPr algn="l"/>
                <a:r>
                  <a:rPr lang="cs-CZ" sz="1600" dirty="0"/>
                  <a:t>základní jednotka: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𝐠</m:t>
                        </m:r>
                      </m:num>
                      <m:den>
                        <m:r>
                          <a:rPr lang="cs-CZ" sz="1600" b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𝐦𝐨𝐥</m:t>
                        </m:r>
                      </m:den>
                    </m:f>
                  </m:oMath>
                </a14:m>
                <a:endParaRPr lang="cs-CZ" sz="1600" dirty="0"/>
              </a:p>
              <a:p>
                <a:pPr algn="l"/>
                <a:r>
                  <a:rPr lang="en-US" sz="1600" dirty="0"/>
                  <a:t>M[H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] = 2.M[H] = 2. 1,01 = 2,02</a:t>
                </a:r>
                <a:r>
                  <a:rPr lang="cs-CZ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/>
                              </a:rPr>
                              <m:t>g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/>
                              </a:rPr>
                              <m:t>mol</m:t>
                            </m:r>
                          </m:den>
                        </m:f>
                      </m:e>
                    </m:box>
                  </m:oMath>
                </a14:m>
                <a:endParaRPr lang="cs-CZ" sz="1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cs-CZ" sz="1600" dirty="0">
                  <a:solidFill>
                    <a:schemeClr val="tx1"/>
                  </a:solidFill>
                </a:endParaRPr>
              </a:p>
              <a:p>
                <a:pPr algn="l"/>
                <a:endParaRPr lang="cs-CZ" b="1" u="sng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Podnadpi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27584" y="310368"/>
                <a:ext cx="7848872" cy="6214975"/>
              </a:xfrm>
              <a:blipFill>
                <a:blip r:embed="rId2"/>
                <a:stretch>
                  <a:fillRect l="-466" t="-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1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424862" cy="208756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cs-CZ" altLang="cs-CZ" sz="5400" b="1" smtClean="0"/>
              <a:t>Látkové množství, molární hmotnost</a:t>
            </a:r>
          </a:p>
        </p:txBody>
      </p:sp>
      <p:pic>
        <p:nvPicPr>
          <p:cNvPr id="2053" name="Picture 5" descr="PeriodickÃ¡ Soustava, Chemie, VÄ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24943"/>
            <a:ext cx="59436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76672"/>
            <a:ext cx="8964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Běžně používané </a:t>
            </a:r>
            <a:r>
              <a:rPr lang="cs-CZ" sz="4000" dirty="0" smtClean="0">
                <a:solidFill>
                  <a:srgbClr val="FF0000"/>
                </a:solidFill>
              </a:rPr>
              <a:t>fyzikální </a:t>
            </a:r>
            <a:r>
              <a:rPr lang="cs-CZ" sz="4000" dirty="0" smtClean="0"/>
              <a:t>veličiny pro vyjádření </a:t>
            </a:r>
            <a:r>
              <a:rPr lang="cs-CZ" sz="4000" dirty="0" smtClean="0">
                <a:solidFill>
                  <a:srgbClr val="FF0000"/>
                </a:solidFill>
              </a:rPr>
              <a:t>množství</a:t>
            </a:r>
            <a:r>
              <a:rPr lang="cs-CZ" sz="4000" dirty="0" smtClean="0"/>
              <a:t> látky: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99592" y="2060848"/>
            <a:ext cx="22595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hmotnost</a:t>
            </a:r>
          </a:p>
          <a:p>
            <a:r>
              <a:rPr lang="cs-CZ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</a:t>
            </a:r>
            <a:r>
              <a:rPr lang="cs-CZ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</a:t>
            </a:r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m)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82620" y="2091625"/>
            <a:ext cx="1944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objem</a:t>
            </a:r>
          </a:p>
          <a:p>
            <a:r>
              <a:rPr lang="cs-CZ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(V)</a:t>
            </a:r>
            <a:endParaRPr lang="cs-CZ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C:\Users\ZS SLOVAN\Pictures\MB9002383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716" y="3431347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ZS SLOVAN\Pictures\MB9002904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45843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756572" y="3091900"/>
                <a:ext cx="1858457" cy="15258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40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Hustota</a:t>
                </a:r>
              </a:p>
              <a:p>
                <a:r>
                  <a:rPr lang="cs-CZ" sz="40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  (</a:t>
                </a:r>
                <a:r>
                  <a:rPr lang="el-GR" sz="40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ρ</a:t>
                </a:r>
                <a:r>
                  <a:rPr lang="cs-CZ" sz="40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gradFill>
                              <a:gsLst>
                                <a:gs pos="0">
                                  <a:schemeClr val="accent1">
                                    <a:tint val="40000"/>
                                    <a:satMod val="250000"/>
                                  </a:schemeClr>
                                </a:gs>
                                <a:gs pos="9000">
                                  <a:schemeClr val="accent1">
                                    <a:tint val="52000"/>
                                    <a:satMod val="300000"/>
                                  </a:schemeClr>
                                </a:gs>
                                <a:gs pos="50000">
                                  <a:schemeClr val="accent1">
                                    <a:shade val="20000"/>
                                    <a:satMod val="300000"/>
                                  </a:schemeClr>
                                </a:gs>
                                <a:gs pos="79000">
                                  <a:schemeClr val="accent1">
                                    <a:tint val="52000"/>
                                    <a:satMod val="300000"/>
                                  </a:schemeClr>
                                </a:gs>
                                <a:gs pos="100000">
                                  <a:schemeClr val="accent1">
                                    <a:tint val="40000"/>
                                    <a:satMod val="250000"/>
                                  </a:schemeClr>
                                </a:gs>
                              </a:gsLst>
                              <a:lin ang="5400000"/>
                            </a:gra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4000" b="1" i="0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gradFill>
                              <a:gsLst>
                                <a:gs pos="0">
                                  <a:schemeClr val="accent1">
                                    <a:tint val="40000"/>
                                    <a:satMod val="250000"/>
                                  </a:schemeClr>
                                </a:gs>
                                <a:gs pos="9000">
                                  <a:schemeClr val="accent1">
                                    <a:tint val="52000"/>
                                    <a:satMod val="300000"/>
                                  </a:schemeClr>
                                </a:gs>
                                <a:gs pos="50000">
                                  <a:schemeClr val="accent1">
                                    <a:shade val="20000"/>
                                    <a:satMod val="300000"/>
                                  </a:schemeClr>
                                </a:gs>
                                <a:gs pos="79000">
                                  <a:schemeClr val="accent1">
                                    <a:tint val="52000"/>
                                    <a:satMod val="300000"/>
                                  </a:schemeClr>
                                </a:gs>
                                <a:gs pos="100000">
                                  <a:schemeClr val="accent1">
                                    <a:tint val="40000"/>
                                    <a:satMod val="250000"/>
                                  </a:schemeClr>
                                </a:gs>
                              </a:gsLst>
                              <a:lin ang="5400000"/>
                            </a:gradFill>
                            <a:latin typeface="Cambria Math"/>
                          </a:rPr>
                          <m:t>𝐦</m:t>
                        </m:r>
                      </m:num>
                      <m:den>
                        <m:r>
                          <a:rPr lang="cs-CZ" sz="4000" b="1" i="0" smtClean="0">
                            <a:ln w="10541" cmpd="sng">
                              <a:solidFill>
                                <a:schemeClr val="accent1">
                                  <a:shade val="88000"/>
                                  <a:satMod val="110000"/>
                                </a:schemeClr>
                              </a:solidFill>
                              <a:prstDash val="solid"/>
                            </a:ln>
                            <a:gradFill>
                              <a:gsLst>
                                <a:gs pos="0">
                                  <a:schemeClr val="accent1">
                                    <a:tint val="40000"/>
                                    <a:satMod val="250000"/>
                                  </a:schemeClr>
                                </a:gs>
                                <a:gs pos="9000">
                                  <a:schemeClr val="accent1">
                                    <a:tint val="52000"/>
                                    <a:satMod val="300000"/>
                                  </a:schemeClr>
                                </a:gs>
                                <a:gs pos="50000">
                                  <a:schemeClr val="accent1">
                                    <a:shade val="20000"/>
                                    <a:satMod val="300000"/>
                                  </a:schemeClr>
                                </a:gs>
                                <a:gs pos="79000">
                                  <a:schemeClr val="accent1">
                                    <a:tint val="52000"/>
                                    <a:satMod val="300000"/>
                                  </a:schemeClr>
                                </a:gs>
                                <a:gs pos="100000">
                                  <a:schemeClr val="accent1">
                                    <a:tint val="40000"/>
                                    <a:satMod val="250000"/>
                                  </a:schemeClr>
                                </a:gs>
                              </a:gsLst>
                              <a:lin ang="5400000"/>
                            </a:gradFill>
                            <a:latin typeface="Cambria Math"/>
                          </a:rPr>
                          <m:t>𝐕</m:t>
                        </m:r>
                      </m:den>
                    </m:f>
                  </m:oMath>
                </a14:m>
                <a:r>
                  <a:rPr lang="cs-CZ" sz="40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)</a:t>
                </a:r>
                <a:endParaRPr lang="cs-CZ" sz="4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572" y="3091900"/>
                <a:ext cx="1858457" cy="1525867"/>
              </a:xfrm>
              <a:prstGeom prst="rect">
                <a:avLst/>
              </a:prstGeom>
              <a:blipFill rotWithShape="1">
                <a:blip r:embed="rId4"/>
                <a:stretch>
                  <a:fillRect l="-11475" t="-7171" r="-10492" b="-79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Vývojový diagram: ruční operace 6"/>
          <p:cNvSpPr/>
          <p:nvPr/>
        </p:nvSpPr>
        <p:spPr>
          <a:xfrm>
            <a:off x="3745524" y="4869160"/>
            <a:ext cx="1706488" cy="1394717"/>
          </a:xfrm>
          <a:prstGeom prst="flowChartManualOperati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b="1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Vývojový diagram: spojnice 7"/>
          <p:cNvSpPr/>
          <p:nvPr/>
        </p:nvSpPr>
        <p:spPr>
          <a:xfrm>
            <a:off x="3835152" y="4871507"/>
            <a:ext cx="457200" cy="4572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Vývojový diagram: spojnice 12"/>
          <p:cNvSpPr/>
          <p:nvPr/>
        </p:nvSpPr>
        <p:spPr>
          <a:xfrm>
            <a:off x="4027944" y="5313784"/>
            <a:ext cx="457200" cy="457200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nice 13"/>
          <p:cNvSpPr/>
          <p:nvPr/>
        </p:nvSpPr>
        <p:spPr>
          <a:xfrm>
            <a:off x="4292352" y="4932784"/>
            <a:ext cx="457200" cy="45720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spojnice 14"/>
          <p:cNvSpPr/>
          <p:nvPr/>
        </p:nvSpPr>
        <p:spPr>
          <a:xfrm>
            <a:off x="4914400" y="4932784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spojnice 15"/>
          <p:cNvSpPr/>
          <p:nvPr/>
        </p:nvSpPr>
        <p:spPr>
          <a:xfrm>
            <a:off x="4685800" y="4932784"/>
            <a:ext cx="457200" cy="4572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spojnice 16"/>
          <p:cNvSpPr/>
          <p:nvPr/>
        </p:nvSpPr>
        <p:spPr>
          <a:xfrm>
            <a:off x="4363224" y="5313784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vojový diagram: spojnice 18"/>
          <p:cNvSpPr/>
          <p:nvPr/>
        </p:nvSpPr>
        <p:spPr>
          <a:xfrm>
            <a:off x="4744224" y="5389984"/>
            <a:ext cx="457200" cy="457200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spojnice 19"/>
          <p:cNvSpPr/>
          <p:nvPr/>
        </p:nvSpPr>
        <p:spPr>
          <a:xfrm>
            <a:off x="4685800" y="5796488"/>
            <a:ext cx="457200" cy="457200"/>
          </a:xfrm>
          <a:prstGeom prst="flowChartConnecto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spojnice 20"/>
          <p:cNvSpPr/>
          <p:nvPr/>
        </p:nvSpPr>
        <p:spPr>
          <a:xfrm>
            <a:off x="4063752" y="5781248"/>
            <a:ext cx="457200" cy="45720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spojnice 21"/>
          <p:cNvSpPr/>
          <p:nvPr/>
        </p:nvSpPr>
        <p:spPr>
          <a:xfrm>
            <a:off x="4139952" y="5085184"/>
            <a:ext cx="457200" cy="457200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bg1"/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Vývojový diagram: spojnice 22"/>
          <p:cNvSpPr/>
          <p:nvPr/>
        </p:nvSpPr>
        <p:spPr>
          <a:xfrm>
            <a:off x="4363224" y="5761032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159185" y="2721496"/>
            <a:ext cx="1054587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914400" y="2721496"/>
            <a:ext cx="109776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9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76470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</a:t>
            </a:r>
            <a:r>
              <a:rPr lang="cs-CZ" sz="4000" dirty="0"/>
              <a:t> </a:t>
            </a:r>
            <a:r>
              <a:rPr lang="cs-CZ" sz="4000" u="sng" dirty="0" smtClean="0">
                <a:solidFill>
                  <a:srgbClr val="FF0000"/>
                </a:solidFill>
              </a:rPr>
              <a:t>CHEMII</a:t>
            </a:r>
            <a:r>
              <a:rPr lang="cs-CZ" sz="4000" dirty="0" smtClean="0"/>
              <a:t> </a:t>
            </a:r>
            <a:r>
              <a:rPr lang="cs-CZ" sz="2800" dirty="0" smtClean="0"/>
              <a:t>se množství látky určuje počtem částic – atomů, molekul, iontů</a:t>
            </a:r>
          </a:p>
          <a:p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242088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- </a:t>
            </a:r>
            <a:r>
              <a:rPr lang="cs-CZ" sz="4000" u="sng" dirty="0" smtClean="0"/>
              <a:t>specifická chemická veličina</a:t>
            </a:r>
            <a:endParaRPr lang="cs-CZ" sz="4000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3317250"/>
            <a:ext cx="4792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</a:rPr>
              <a:t>látkové množství….. n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4228306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- </a:t>
            </a:r>
            <a:r>
              <a:rPr lang="cs-CZ" sz="3200" dirty="0" smtClean="0"/>
              <a:t>základní jednotka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5373216"/>
            <a:ext cx="13789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rgbClr val="00B050"/>
                </a:solidFill>
              </a:rPr>
              <a:t>1 mol</a:t>
            </a:r>
            <a:endParaRPr lang="cs-CZ" sz="4000" b="1" dirty="0">
              <a:solidFill>
                <a:srgbClr val="00B050"/>
              </a:solidFill>
            </a:endParaRPr>
          </a:p>
        </p:txBody>
      </p:sp>
      <p:pic>
        <p:nvPicPr>
          <p:cNvPr id="2052" name="Picture 4" descr="C:\Users\ZS SLOVAN\Pictures\MH9000838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377549"/>
            <a:ext cx="899740" cy="89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362443" y="4157499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?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10" name="Veselý obličej 9"/>
          <p:cNvSpPr/>
          <p:nvPr/>
        </p:nvSpPr>
        <p:spPr>
          <a:xfrm>
            <a:off x="5282910" y="5518211"/>
            <a:ext cx="914400" cy="914400"/>
          </a:xfrm>
          <a:prstGeom prst="smileyFace">
            <a:avLst>
              <a:gd name="adj" fmla="val -4653"/>
            </a:avLst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827419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91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35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5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 -0.067 -0.046 -0.125 -0.113 -0.129 C -0.177 -0.134 -0.237 -0.089 -0.241 -0.024 C -0.246 0.036 -0.204 0.092 -0.144 0.096 C -0.089 0.099 -0.037 0.062 -0.033 0.006 C -0.029 -0.045 -0.064 -0.093 -0.115 -0.097 C -0.162 -0.1 -0.206 -0.069 -0.209 -0.022 C -0.212 0.02 -0.184 0.061 -0.142 0.063 C -0.104 0.066 -0.068 0.042 -0.065 0.004 C -0.063 -0.03 -0.084 -0.063 -0.117 -0.065 C -0.146 -0.067 -0.175 -0.049 -0.177 -0.02 C -0.179 0.005 -0.164 0.029 -0.14 0.031 C -0.12 0.033 -0.099 0.022 -0.098 0.002 C -0.096 -0.014 -0.104 -0.031 -0.119 -0.033 C -0.131 -0.033 -0.143 -0.029 -0.145 -0.018 C -0.146 -0.011 -0.144 -0.004 -0.138 -0.001 C -0.135 0 -0.133 0 -0.13 -0.001 E" pathEditMode="relative" ptsTypes="">
                                      <p:cBhvr>
                                        <p:cTn id="73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7" grpId="1"/>
      <p:bldP spid="7" grpId="2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385160"/>
            <a:ext cx="68756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1 mol látky – obsahuje </a:t>
            </a:r>
            <a:r>
              <a:rPr lang="cs-CZ" sz="3200" b="1" dirty="0" smtClean="0">
                <a:solidFill>
                  <a:srgbClr val="FF0000"/>
                </a:solidFill>
              </a:rPr>
              <a:t>vždy </a:t>
            </a:r>
            <a:r>
              <a:rPr lang="cs-CZ" sz="3200" b="1" dirty="0" smtClean="0"/>
              <a:t>stejný</a:t>
            </a:r>
          </a:p>
          <a:p>
            <a:r>
              <a:rPr lang="cs-CZ" sz="3200" b="1" dirty="0" smtClean="0"/>
              <a:t>počet částic dané látky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999246" y="2052856"/>
            <a:ext cx="7718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602 300 000 000 000 000 000 000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779912" y="4909602"/>
            <a:ext cx="358143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dirty="0" smtClean="0"/>
              <a:t>N</a:t>
            </a:r>
            <a:r>
              <a:rPr lang="cs-CZ" sz="4000" b="1" baseline="-25000" dirty="0" smtClean="0"/>
              <a:t>A </a:t>
            </a:r>
            <a:r>
              <a:rPr lang="cs-CZ" sz="4000" b="1" dirty="0" smtClean="0"/>
              <a:t>= 6,023 . 10</a:t>
            </a:r>
            <a:r>
              <a:rPr lang="cs-CZ" sz="4000" b="1" baseline="30000" dirty="0" smtClean="0"/>
              <a:t>23</a:t>
            </a:r>
            <a:endParaRPr lang="cs-CZ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63124"/>
            <a:ext cx="20955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762160" y="3143870"/>
            <a:ext cx="62281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počet částic odvodil italský  fyzik – </a:t>
            </a:r>
            <a:r>
              <a:rPr lang="cs-CZ" sz="3200" b="1" dirty="0" err="1" smtClean="0"/>
              <a:t>Amadeo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Avogadro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5602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82769"/>
            <a:ext cx="9558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1mol H …</a:t>
            </a:r>
            <a:r>
              <a:rPr lang="cs-CZ" sz="4000" dirty="0" smtClean="0">
                <a:solidFill>
                  <a:srgbClr val="FF0000"/>
                </a:solidFill>
              </a:rPr>
              <a:t>6,023.10</a:t>
            </a:r>
            <a:r>
              <a:rPr lang="cs-CZ" sz="4000" baseline="30000" dirty="0" smtClean="0">
                <a:solidFill>
                  <a:srgbClr val="FF0000"/>
                </a:solidFill>
              </a:rPr>
              <a:t>23</a:t>
            </a:r>
            <a:r>
              <a:rPr lang="cs-CZ" sz="4000" baseline="30000" dirty="0" smtClean="0"/>
              <a:t>  </a:t>
            </a:r>
            <a:r>
              <a:rPr lang="cs-CZ" sz="4000" dirty="0" smtClean="0">
                <a:solidFill>
                  <a:srgbClr val="00B050"/>
                </a:solidFill>
              </a:rPr>
              <a:t>atomů vodíku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670730"/>
            <a:ext cx="107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1mol H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 …</a:t>
            </a:r>
            <a:r>
              <a:rPr lang="cs-CZ" sz="4000" dirty="0" smtClean="0">
                <a:solidFill>
                  <a:srgbClr val="FF0000"/>
                </a:solidFill>
              </a:rPr>
              <a:t>6,023.10</a:t>
            </a:r>
            <a:r>
              <a:rPr lang="cs-CZ" sz="4000" baseline="30000" dirty="0" smtClean="0">
                <a:solidFill>
                  <a:srgbClr val="FF0000"/>
                </a:solidFill>
              </a:rPr>
              <a:t>23</a:t>
            </a:r>
            <a:r>
              <a:rPr lang="cs-CZ" sz="4000" baseline="30000" dirty="0" smtClean="0"/>
              <a:t> </a:t>
            </a:r>
            <a:r>
              <a:rPr lang="cs-CZ" sz="4000" dirty="0" smtClean="0">
                <a:solidFill>
                  <a:srgbClr val="00B050"/>
                </a:solidFill>
              </a:rPr>
              <a:t>molekul vodíku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99791" y="5805264"/>
            <a:ext cx="4824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740352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43113" y="2996952"/>
            <a:ext cx="7564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1mol H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O…</a:t>
            </a:r>
            <a:r>
              <a:rPr lang="cs-CZ" sz="4000" dirty="0" smtClean="0">
                <a:solidFill>
                  <a:srgbClr val="FF0000"/>
                </a:solidFill>
              </a:rPr>
              <a:t>6,023.10</a:t>
            </a:r>
            <a:r>
              <a:rPr lang="cs-CZ" sz="4000" baseline="30000" dirty="0" smtClean="0">
                <a:solidFill>
                  <a:srgbClr val="FF0000"/>
                </a:solidFill>
              </a:rPr>
              <a:t>23</a:t>
            </a:r>
            <a:r>
              <a:rPr lang="cs-CZ" sz="4000" baseline="30000" dirty="0" smtClean="0"/>
              <a:t> </a:t>
            </a:r>
            <a:r>
              <a:rPr lang="cs-CZ" sz="4000" dirty="0" smtClean="0">
                <a:solidFill>
                  <a:srgbClr val="00B050"/>
                </a:solidFill>
              </a:rPr>
              <a:t>molekul vody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4077072"/>
            <a:ext cx="81291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</a:t>
            </a:r>
            <a:r>
              <a:rPr lang="cs-CZ" sz="3200" b="1" dirty="0" smtClean="0"/>
              <a:t>počet částic </a:t>
            </a:r>
            <a:r>
              <a:rPr lang="cs-CZ" sz="3200" dirty="0" smtClean="0"/>
              <a:t>v 1molu všech látek je </a:t>
            </a:r>
            <a:r>
              <a:rPr lang="cs-CZ" sz="3200" b="1" dirty="0" smtClean="0"/>
              <a:t>stejný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4908753"/>
            <a:ext cx="3895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 </a:t>
            </a:r>
            <a:r>
              <a:rPr lang="cs-CZ" sz="3200" b="1" dirty="0" smtClean="0"/>
              <a:t>částice</a:t>
            </a:r>
            <a:r>
              <a:rPr lang="cs-CZ" sz="3200" dirty="0" smtClean="0"/>
              <a:t> jsou </a:t>
            </a:r>
            <a:r>
              <a:rPr lang="cs-CZ" sz="3200" b="1" dirty="0" smtClean="0"/>
              <a:t>různé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4082" y="5583336"/>
            <a:ext cx="7957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=›</a:t>
            </a:r>
            <a:r>
              <a:rPr lang="cs-CZ" sz="3200" b="1" dirty="0" smtClean="0">
                <a:solidFill>
                  <a:srgbClr val="C00000"/>
                </a:solidFill>
              </a:rPr>
              <a:t>hmotnost 1molu každé látky bude jiná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12" name="Vývojový diagram: spojnice 11"/>
          <p:cNvSpPr/>
          <p:nvPr/>
        </p:nvSpPr>
        <p:spPr>
          <a:xfrm>
            <a:off x="8211224" y="1687905"/>
            <a:ext cx="457200" cy="457200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Vývojový diagram: spojnice 14"/>
          <p:cNvSpPr/>
          <p:nvPr/>
        </p:nvSpPr>
        <p:spPr>
          <a:xfrm>
            <a:off x="7925083" y="1796073"/>
            <a:ext cx="457200" cy="457200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Vývojový diagram: spojnice 17"/>
          <p:cNvSpPr/>
          <p:nvPr/>
        </p:nvSpPr>
        <p:spPr>
          <a:xfrm>
            <a:off x="8422163" y="3080668"/>
            <a:ext cx="457200" cy="457200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Vývojový diagram: spojnice 18"/>
          <p:cNvSpPr/>
          <p:nvPr/>
        </p:nvSpPr>
        <p:spPr>
          <a:xfrm>
            <a:off x="7665571" y="3029620"/>
            <a:ext cx="457200" cy="457200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Vývojový diagram: spojnice 19"/>
          <p:cNvSpPr/>
          <p:nvPr/>
        </p:nvSpPr>
        <p:spPr>
          <a:xfrm>
            <a:off x="7925083" y="608112"/>
            <a:ext cx="457200" cy="457200"/>
          </a:xfrm>
          <a:prstGeom prst="flowChartConnec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Vývojový diagram: spojnice 4"/>
          <p:cNvSpPr/>
          <p:nvPr/>
        </p:nvSpPr>
        <p:spPr>
          <a:xfrm>
            <a:off x="7894171" y="3225552"/>
            <a:ext cx="756592" cy="69071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1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2" grpId="0" animBg="1"/>
      <p:bldP spid="15" grpId="0" animBg="1"/>
      <p:bldP spid="18" grpId="0" animBg="1"/>
      <p:bldP spid="19" grpId="0" animBg="1"/>
      <p:bldP spid="20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/>
              <a:t>1 mol kterékoli chemické látky</a:t>
            </a:r>
            <a:r>
              <a:rPr lang="cs-CZ"/>
              <a:t>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29600" cy="4525962"/>
          </a:xfrm>
        </p:spPr>
        <p:txBody>
          <a:bodyPr/>
          <a:lstStyle/>
          <a:p>
            <a:r>
              <a:rPr lang="cs-CZ" dirty="0"/>
              <a:t>obsahuje 6,023.10</a:t>
            </a:r>
            <a:r>
              <a:rPr lang="cs-CZ" baseline="30000" dirty="0"/>
              <a:t>23 </a:t>
            </a:r>
            <a:r>
              <a:rPr lang="cs-CZ" dirty="0"/>
              <a:t>částic (</a:t>
            </a:r>
            <a:r>
              <a:rPr lang="cs-CZ" dirty="0" err="1"/>
              <a:t>Avogadrova</a:t>
            </a:r>
            <a:r>
              <a:rPr lang="cs-CZ" dirty="0"/>
              <a:t> konstanta), jejich hmotnost v gramech je číselně shodná s relativní molekulovou hmotností</a:t>
            </a:r>
          </a:p>
          <a:p>
            <a:r>
              <a:rPr lang="cs-CZ" dirty="0"/>
              <a:t>v plynném stavu zaujímá za normálních teplotních a tlakových podmínek objem 22</a:t>
            </a:r>
            <a:r>
              <a:rPr lang="en-US" dirty="0"/>
              <a:t>,</a:t>
            </a:r>
            <a:r>
              <a:rPr lang="cs-CZ" dirty="0"/>
              <a:t>4 </a:t>
            </a:r>
            <a:r>
              <a:rPr lang="en-US" dirty="0"/>
              <a:t>dm</a:t>
            </a:r>
            <a:r>
              <a:rPr lang="en-US" baseline="30000" dirty="0"/>
              <a:t>3</a:t>
            </a:r>
            <a:endParaRPr lang="cs-CZ" baseline="30000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 rot="-601563">
            <a:off x="5551488" y="5010150"/>
            <a:ext cx="2705100" cy="579438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anose="04020705040A02060702" pitchFamily="82" charset="0"/>
              </a:rPr>
              <a:t>N</a:t>
            </a:r>
            <a:r>
              <a:rPr lang="cs-CZ" sz="3200" b="1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anose="04020705040A02060702" pitchFamily="82" charset="0"/>
              </a:rPr>
              <a:t>A</a:t>
            </a:r>
            <a:r>
              <a:rPr lang="cs-CZ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anose="04020705040A02060702" pitchFamily="82" charset="0"/>
              </a:rPr>
              <a:t>6,023.10</a:t>
            </a:r>
            <a:r>
              <a:rPr lang="cs-CZ" sz="3200" b="1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anose="04020705040A02060702" pitchFamily="82" charset="0"/>
              </a:rPr>
              <a:t>23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 rot="-599097">
            <a:off x="1766888" y="5108575"/>
            <a:ext cx="2817812" cy="7016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dwardian Script ITC" panose="030303020407070D0804" pitchFamily="66" charset="0"/>
              </a:rPr>
              <a:t>V = 22</a:t>
            </a: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dwardian Script ITC" panose="030303020407070D0804" pitchFamily="66" charset="0"/>
              </a:rPr>
              <a:t>,</a:t>
            </a:r>
            <a:r>
              <a:rPr lang="cs-CZ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dwardian Script ITC" panose="030303020407070D0804" pitchFamily="66" charset="0"/>
              </a:rPr>
              <a:t>4 </a:t>
            </a: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dwardian Script ITC" panose="030303020407070D0804" pitchFamily="66" charset="0"/>
              </a:rPr>
              <a:t>dm</a:t>
            </a:r>
            <a:r>
              <a:rPr lang="en-US" sz="4000" b="1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dwardian Script ITC" panose="030303020407070D0804" pitchFamily="66" charset="0"/>
              </a:rPr>
              <a:t>3</a:t>
            </a:r>
            <a:endParaRPr lang="cs-CZ" sz="4000" b="1" baseline="30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7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3" y="188640"/>
            <a:ext cx="8229600" cy="85010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cs-CZ" b="1" dirty="0" smtClean="0"/>
              <a:t>Látkové množství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10" y="3645024"/>
            <a:ext cx="9144000" cy="28411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                  </a:t>
            </a:r>
            <a:r>
              <a:rPr lang="cs-CZ" altLang="cs-CZ" sz="4000" dirty="0" smtClean="0"/>
              <a:t>2H</a:t>
            </a:r>
            <a:r>
              <a:rPr lang="cs-CZ" altLang="cs-CZ" sz="4000" baseline="-25000" dirty="0" smtClean="0"/>
              <a:t>2</a:t>
            </a:r>
            <a:r>
              <a:rPr lang="cs-CZ" altLang="cs-CZ" sz="4000" dirty="0" smtClean="0"/>
              <a:t> + O</a:t>
            </a:r>
            <a:r>
              <a:rPr lang="cs-CZ" altLang="cs-CZ" sz="4000" baseline="-25000" dirty="0" smtClean="0"/>
              <a:t>2</a:t>
            </a:r>
            <a:r>
              <a:rPr lang="cs-CZ" altLang="cs-CZ" sz="4000" dirty="0" smtClean="0"/>
              <a:t> </a:t>
            </a:r>
            <a:r>
              <a:rPr lang="cs-CZ" altLang="cs-CZ" sz="4000" dirty="0" smtClean="0">
                <a:cs typeface="Arial" charset="0"/>
              </a:rPr>
              <a:t>→ 2H</a:t>
            </a:r>
            <a:r>
              <a:rPr lang="cs-CZ" altLang="cs-CZ" sz="4000" baseline="-25000" dirty="0" smtClean="0"/>
              <a:t>2</a:t>
            </a:r>
            <a:r>
              <a:rPr lang="cs-CZ" altLang="cs-CZ" sz="4000" dirty="0" smtClean="0"/>
              <a:t>O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čteme: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 Reakcí </a:t>
            </a:r>
            <a:r>
              <a:rPr lang="cs-CZ" altLang="cs-CZ" sz="2800" b="1" dirty="0" smtClean="0">
                <a:solidFill>
                  <a:schemeClr val="accent2">
                    <a:lumMod val="75000"/>
                  </a:schemeClr>
                </a:solidFill>
              </a:rPr>
              <a:t>dvou molů vodíku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altLang="cs-CZ" sz="28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cs-CZ" altLang="cs-CZ" sz="2800" b="1" dirty="0" smtClean="0"/>
              <a:t>s </a:t>
            </a:r>
            <a:r>
              <a:rPr lang="cs-CZ" altLang="cs-CZ" sz="2800" b="1" dirty="0" smtClean="0">
                <a:solidFill>
                  <a:srgbClr val="C00000"/>
                </a:solidFill>
              </a:rPr>
              <a:t>jedním molem kyslíku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vzniknou</a:t>
            </a:r>
            <a:r>
              <a:rPr lang="cs-CZ" altLang="cs-CZ" sz="28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2800" b="1" dirty="0" smtClean="0">
                <a:solidFill>
                  <a:srgbClr val="FF6600"/>
                </a:solidFill>
              </a:rPr>
              <a:t>dva moly vody</a:t>
            </a:r>
            <a:r>
              <a:rPr lang="cs-CZ" altLang="cs-CZ" sz="2800" b="1" dirty="0" smtClean="0">
                <a:solidFill>
                  <a:srgbClr val="006600"/>
                </a:solidFill>
              </a:rPr>
              <a:t>.</a:t>
            </a:r>
            <a:endParaRPr lang="cs-CZ" altLang="cs-CZ" sz="2800" b="1" baseline="-25000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cs-CZ" altLang="cs-CZ" dirty="0" smtClean="0">
              <a:solidFill>
                <a:srgbClr val="006600"/>
              </a:solidFill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3" y="1340768"/>
            <a:ext cx="8280919" cy="8679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/>
              <a:t>Značka ……… </a:t>
            </a:r>
            <a:r>
              <a:rPr lang="cs-CZ" altLang="cs-CZ" sz="2800" b="1" dirty="0" smtClean="0"/>
              <a:t>n</a:t>
            </a:r>
            <a:r>
              <a:rPr lang="cs-CZ" altLang="cs-CZ" sz="2800" dirty="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/>
              <a:t>Jednotka …….</a:t>
            </a:r>
            <a:r>
              <a:rPr lang="cs-CZ" altLang="cs-CZ" sz="2800" b="1" dirty="0" smtClean="0"/>
              <a:t>mol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467544" y="2420888"/>
            <a:ext cx="8280920" cy="8679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>
                <a:solidFill>
                  <a:srgbClr val="FF0000"/>
                </a:solidFill>
              </a:rPr>
              <a:t>1 mol </a:t>
            </a:r>
            <a:r>
              <a:rPr lang="cs-CZ" altLang="cs-CZ" sz="2800" dirty="0"/>
              <a:t>chemické látky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= 6,022 </a:t>
            </a:r>
            <a:r>
              <a:rPr lang="en-US" altLang="cs-CZ" sz="2800" b="1" dirty="0">
                <a:solidFill>
                  <a:srgbClr val="FF0000"/>
                </a:solidFill>
              </a:rPr>
              <a:t>·</a:t>
            </a:r>
            <a:r>
              <a:rPr lang="cs-CZ" altLang="cs-CZ" sz="2800" b="1" dirty="0">
                <a:solidFill>
                  <a:srgbClr val="FF0000"/>
                </a:solidFill>
              </a:rPr>
              <a:t> 10</a:t>
            </a:r>
            <a:r>
              <a:rPr lang="cs-CZ" altLang="cs-CZ" sz="2800" b="1" baseline="30000" dirty="0">
                <a:solidFill>
                  <a:srgbClr val="FF0000"/>
                </a:solidFill>
              </a:rPr>
              <a:t>23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částic </a:t>
            </a:r>
            <a:r>
              <a:rPr lang="cs-CZ" altLang="cs-CZ" sz="2800" dirty="0" smtClean="0"/>
              <a:t>(atomů, molekul, sloučenin, iontů…)</a:t>
            </a:r>
            <a:endParaRPr lang="cs-CZ" sz="2800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2411760" y="4221090"/>
            <a:ext cx="1152128" cy="122413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1763688" y="4221089"/>
            <a:ext cx="504056" cy="74310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5076056" y="4221090"/>
            <a:ext cx="1368152" cy="1224134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23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470459" y="32853"/>
            <a:ext cx="8229600" cy="562074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Úkol: Určení počtu molů:</a:t>
            </a:r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675285"/>
            <a:ext cx="6228184" cy="2531765"/>
          </a:xfrm>
          <a:solidFill>
            <a:srgbClr val="FCA842"/>
          </a:solidFill>
        </p:spPr>
        <p:txBody>
          <a:bodyPr/>
          <a:lstStyle/>
          <a:p>
            <a:pPr eaLnBrk="1" hangingPunct="1">
              <a:buNone/>
            </a:pPr>
            <a:endParaRPr lang="cs-CZ" altLang="cs-CZ" sz="2400" dirty="0" smtClean="0"/>
          </a:p>
          <a:p>
            <a:pPr eaLnBrk="1" hangingPunct="1">
              <a:buNone/>
            </a:pPr>
            <a:r>
              <a:rPr lang="cs-CZ" altLang="cs-CZ" sz="3200" kern="1200" dirty="0" smtClean="0"/>
              <a:t>         N</a:t>
            </a:r>
            <a:r>
              <a:rPr lang="cs-CZ" altLang="cs-CZ" sz="3200" kern="1200" baseline="-25000" dirty="0" smtClean="0"/>
              <a:t>2</a:t>
            </a:r>
            <a:r>
              <a:rPr lang="cs-CZ" altLang="cs-CZ" sz="3200" kern="1200" dirty="0" smtClean="0"/>
              <a:t> </a:t>
            </a:r>
            <a:r>
              <a:rPr lang="cs-CZ" altLang="cs-CZ" sz="3200" kern="1200" dirty="0"/>
              <a:t>+ 3H</a:t>
            </a:r>
            <a:r>
              <a:rPr lang="cs-CZ" altLang="cs-CZ" sz="3200" kern="1200" baseline="-25000" dirty="0"/>
              <a:t>2</a:t>
            </a:r>
            <a:r>
              <a:rPr lang="cs-CZ" altLang="cs-CZ" sz="3200" kern="1200" dirty="0"/>
              <a:t> → 2NH</a:t>
            </a:r>
            <a:r>
              <a:rPr lang="cs-CZ" altLang="cs-CZ" sz="3200" kern="1200" baseline="-25000" dirty="0"/>
              <a:t>3</a:t>
            </a:r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marL="177800" indent="1588" eaLnBrk="1" hangingPunct="1">
              <a:buFontTx/>
              <a:buNone/>
            </a:pPr>
            <a:r>
              <a:rPr lang="cs-CZ" altLang="cs-CZ" sz="2400" dirty="0" smtClean="0"/>
              <a:t>Kolik molů dusíku a vodíku je třeba k přípravě 10 molů amoniaku?</a:t>
            </a:r>
          </a:p>
        </p:txBody>
      </p:sp>
      <p:sp>
        <p:nvSpPr>
          <p:cNvPr id="4101" name="TextovéPole 5"/>
          <p:cNvSpPr txBox="1">
            <a:spLocks noChangeArrowheads="1"/>
          </p:cNvSpPr>
          <p:nvPr/>
        </p:nvSpPr>
        <p:spPr bwMode="auto">
          <a:xfrm>
            <a:off x="4643438" y="4365625"/>
            <a:ext cx="4105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" name="TextovéPole 6"/>
          <p:cNvSpPr txBox="1"/>
          <p:nvPr/>
        </p:nvSpPr>
        <p:spPr>
          <a:xfrm>
            <a:off x="6520721" y="5157192"/>
            <a:ext cx="2475757" cy="95410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800" dirty="0">
                <a:solidFill>
                  <a:schemeClr val="bg1"/>
                </a:solidFill>
              </a:rPr>
              <a:t>5 molů </a:t>
            </a:r>
            <a:r>
              <a:rPr lang="cs-CZ" altLang="cs-CZ" sz="2800" dirty="0">
                <a:solidFill>
                  <a:schemeClr val="bg1"/>
                </a:solidFill>
              </a:rPr>
              <a:t>N</a:t>
            </a:r>
            <a:r>
              <a:rPr lang="cs-CZ" altLang="cs-CZ" sz="2800" baseline="-25000" dirty="0">
                <a:solidFill>
                  <a:schemeClr val="bg1"/>
                </a:solidFill>
              </a:rPr>
              <a:t>2 </a:t>
            </a:r>
            <a:endParaRPr lang="cs-CZ" altLang="cs-CZ" sz="2800" baseline="-25000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bg1"/>
                </a:solidFill>
              </a:rPr>
              <a:t>15 </a:t>
            </a:r>
            <a:r>
              <a:rPr lang="cs-CZ" sz="2800" dirty="0">
                <a:solidFill>
                  <a:schemeClr val="bg1"/>
                </a:solidFill>
              </a:rPr>
              <a:t>molů </a:t>
            </a:r>
            <a:r>
              <a:rPr lang="cs-CZ" altLang="cs-CZ" sz="2800" dirty="0">
                <a:solidFill>
                  <a:schemeClr val="bg1"/>
                </a:solidFill>
              </a:rPr>
              <a:t>H</a:t>
            </a:r>
            <a:r>
              <a:rPr lang="cs-CZ" altLang="cs-CZ" sz="2800" baseline="-25000" dirty="0">
                <a:solidFill>
                  <a:schemeClr val="bg1"/>
                </a:solidFill>
              </a:rPr>
              <a:t>2</a:t>
            </a:r>
            <a:endParaRPr lang="cs-CZ" sz="2800" baseline="-25000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176340" y="3645024"/>
            <a:ext cx="4787950" cy="400050"/>
          </a:xfrm>
          <a:prstGeom prst="rect">
            <a:avLst/>
          </a:prstGeom>
          <a:solidFill>
            <a:srgbClr val="24B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eaLnBrk="1" hangingPunct="1">
              <a:spcBef>
                <a:spcPct val="20000"/>
              </a:spcBef>
              <a:buFontTx/>
              <a:buNone/>
              <a:defRPr sz="2000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1800"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18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latin typeface="+mn-lt"/>
              </a:defRPr>
            </a:lvl9pPr>
          </a:lstStyle>
          <a:p>
            <a:r>
              <a:rPr lang="cs-CZ" altLang="cs-CZ"/>
              <a:t>Kontrola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6516216" y="2394482"/>
            <a:ext cx="2448074" cy="95410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bg1"/>
                </a:solidFill>
              </a:rPr>
              <a:t>6 molů H</a:t>
            </a:r>
            <a:r>
              <a:rPr lang="cs-CZ" altLang="cs-CZ" sz="2800" baseline="-25000" dirty="0">
                <a:solidFill>
                  <a:schemeClr val="bg1"/>
                </a:solidFill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bg1"/>
                </a:solidFill>
              </a:rPr>
              <a:t>3 moly </a:t>
            </a:r>
            <a:r>
              <a:rPr lang="cs-CZ" altLang="cs-CZ" sz="2800" dirty="0" smtClean="0">
                <a:solidFill>
                  <a:schemeClr val="bg1"/>
                </a:solidFill>
              </a:rPr>
              <a:t>O</a:t>
            </a:r>
            <a:r>
              <a:rPr lang="cs-CZ" altLang="cs-CZ" sz="2800" baseline="-25000" dirty="0" smtClean="0">
                <a:solidFill>
                  <a:schemeClr val="bg1"/>
                </a:solidFill>
              </a:rPr>
              <a:t>2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0" y="764704"/>
            <a:ext cx="6228184" cy="2592288"/>
          </a:xfrm>
          <a:prstGeom prst="rect">
            <a:avLst/>
          </a:prstGeom>
          <a:solidFill>
            <a:srgbClr val="FCA8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endParaRPr lang="cs-CZ" altLang="cs-CZ" sz="2400" kern="0" dirty="0" smtClean="0"/>
          </a:p>
          <a:p>
            <a:pPr eaLnBrk="1" hangingPunct="1">
              <a:buNone/>
            </a:pPr>
            <a:r>
              <a:rPr lang="cs-CZ" altLang="cs-CZ" sz="2400" dirty="0" smtClean="0"/>
              <a:t>          </a:t>
            </a:r>
            <a:r>
              <a:rPr lang="cs-CZ" altLang="cs-CZ" sz="3200" dirty="0" smtClean="0"/>
              <a:t>2H</a:t>
            </a:r>
            <a:r>
              <a:rPr lang="cs-CZ" altLang="cs-CZ" sz="3200" baseline="-25000" dirty="0" smtClean="0"/>
              <a:t>2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>+ O</a:t>
            </a:r>
            <a:r>
              <a:rPr lang="cs-CZ" altLang="cs-CZ" sz="3200" baseline="-25000" dirty="0"/>
              <a:t>2</a:t>
            </a:r>
            <a:r>
              <a:rPr lang="cs-CZ" altLang="cs-CZ" sz="3200" dirty="0"/>
              <a:t> </a:t>
            </a:r>
            <a:r>
              <a:rPr lang="cs-CZ" altLang="cs-CZ" sz="3200" dirty="0">
                <a:cs typeface="Arial" charset="0"/>
              </a:rPr>
              <a:t>→ 2H</a:t>
            </a:r>
            <a:r>
              <a:rPr lang="cs-CZ" altLang="cs-CZ" sz="3200" baseline="-25000" dirty="0"/>
              <a:t>2</a:t>
            </a:r>
            <a:r>
              <a:rPr lang="cs-CZ" altLang="cs-CZ" sz="3200" dirty="0"/>
              <a:t>O</a:t>
            </a:r>
          </a:p>
          <a:p>
            <a:pPr eaLnBrk="1" hangingPunct="1">
              <a:buFontTx/>
              <a:buNone/>
            </a:pPr>
            <a:endParaRPr lang="cs-CZ" altLang="cs-CZ" sz="2400" kern="0" dirty="0" smtClean="0"/>
          </a:p>
          <a:p>
            <a:pPr eaLnBrk="1" hangingPunct="1">
              <a:buFontTx/>
              <a:buNone/>
            </a:pPr>
            <a:r>
              <a:rPr lang="cs-CZ" altLang="cs-CZ" sz="2400" kern="0" dirty="0" smtClean="0"/>
              <a:t>Podle rovnice urči počet molů H</a:t>
            </a:r>
            <a:r>
              <a:rPr lang="cs-CZ" altLang="cs-CZ" sz="2400" kern="0" baseline="-25000" dirty="0" smtClean="0"/>
              <a:t>2</a:t>
            </a:r>
            <a:r>
              <a:rPr lang="cs-CZ" altLang="cs-CZ" sz="2400" kern="0" dirty="0" smtClean="0"/>
              <a:t> a O</a:t>
            </a:r>
            <a:r>
              <a:rPr lang="cs-CZ" altLang="cs-CZ" sz="2400" kern="0" baseline="-25000" dirty="0" smtClean="0"/>
              <a:t>2</a:t>
            </a:r>
            <a:r>
              <a:rPr lang="cs-CZ" altLang="cs-CZ" sz="2400" kern="0" dirty="0" smtClean="0"/>
              <a:t>, </a:t>
            </a:r>
          </a:p>
          <a:p>
            <a:pPr eaLnBrk="1" hangingPunct="1">
              <a:buFontTx/>
              <a:buNone/>
            </a:pPr>
            <a:r>
              <a:rPr lang="cs-CZ" altLang="cs-CZ" sz="2400" kern="0" dirty="0" smtClean="0"/>
              <a:t>jestliže jejich sloučením vzniklo 6 molů H</a:t>
            </a:r>
            <a:r>
              <a:rPr lang="cs-CZ" altLang="cs-CZ" sz="2400" kern="0" baseline="-25000" dirty="0" smtClean="0"/>
              <a:t>2</a:t>
            </a:r>
            <a:r>
              <a:rPr lang="cs-CZ" altLang="cs-CZ" sz="2400" kern="0" dirty="0" smtClean="0"/>
              <a:t>O.</a:t>
            </a:r>
          </a:p>
          <a:p>
            <a:pPr eaLnBrk="1" hangingPunct="1">
              <a:buFontTx/>
              <a:buNone/>
            </a:pPr>
            <a:endParaRPr lang="cs-CZ" altLang="cs-CZ" sz="2400" kern="0" dirty="0" smtClean="0"/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208884" y="764704"/>
            <a:ext cx="4755406" cy="504825"/>
          </a:xfrm>
          <a:solidFill>
            <a:srgbClr val="24BCDA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2000" dirty="0" smtClean="0"/>
              <a:t>Kontrola: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solidFill>
                <a:srgbClr val="24BCDA"/>
              </a:solidFill>
            </a:endParaRPr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0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672</Words>
  <Application>Microsoft Office PowerPoint</Application>
  <PresentationFormat>Předvádění na obrazovce (4:3)</PresentationFormat>
  <Paragraphs>145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Algerian</vt:lpstr>
      <vt:lpstr>Arial</vt:lpstr>
      <vt:lpstr>Cambria Math</vt:lpstr>
      <vt:lpstr>Edwardian Script ITC</vt:lpstr>
      <vt:lpstr>Times New Roman</vt:lpstr>
      <vt:lpstr>Wingdings</vt:lpstr>
      <vt:lpstr>Výchozí návrh</vt:lpstr>
      <vt:lpstr>Hezký den osmáci, dnes se podívejte na následující prezentaci a seznamte se s novou veličinou používanou v chemii – Molem  Udělejte si zápis do sešitu a v pátek vše společně probereme na on-line hodině + zopakujeme vyčíslování chemických rovnic </vt:lpstr>
      <vt:lpstr>Látkové množství, molární hmotnost</vt:lpstr>
      <vt:lpstr>Prezentace aplikace PowerPoint</vt:lpstr>
      <vt:lpstr>Prezentace aplikace PowerPoint</vt:lpstr>
      <vt:lpstr>Prezentace aplikace PowerPoint</vt:lpstr>
      <vt:lpstr>Prezentace aplikace PowerPoint</vt:lpstr>
      <vt:lpstr>1 mol kterékoli chemické látky:</vt:lpstr>
      <vt:lpstr>Látkové množství</vt:lpstr>
      <vt:lpstr>Úkol: Určení počtu molů:</vt:lpstr>
      <vt:lpstr>Úkol: Doplň tabulku:</vt:lpstr>
      <vt:lpstr>Molární hmotnost</vt:lpstr>
      <vt:lpstr>Úkol: Vyhledej M uvedených prvků a správně zapiš:</vt:lpstr>
      <vt:lpstr>Molární hmotnost</vt:lpstr>
      <vt:lpstr>Úkol: Vypočti molární hmotnost chemických látek:</vt:lpstr>
      <vt:lpstr>Prezentace aplikace PowerPoint</vt:lpstr>
      <vt:lpstr>Zápis do sešitu: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Látkové množství, molární hmotnost</dc:title>
  <dc:creator>Vlastimil Vaněk</dc:creator>
  <dc:description>Dostupné z Metodického portálu www.rvp.cz, ISSN: 1802-4785, financovaného z ESF 
a státního rozpočtu ČR. Provozováno Výzkumným ústavem pedagogickým v Praze.</dc:description>
  <cp:lastModifiedBy>Lada Pospíšilová</cp:lastModifiedBy>
  <cp:revision>43</cp:revision>
  <dcterms:created xsi:type="dcterms:W3CDTF">2009-01-11T18:10:05Z</dcterms:created>
  <dcterms:modified xsi:type="dcterms:W3CDTF">2021-03-09T16:59:17Z</dcterms:modified>
</cp:coreProperties>
</file>