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3"/>
  </p:notesMasterIdLst>
  <p:sldIdLst>
    <p:sldId id="274" r:id="rId2"/>
    <p:sldId id="265" r:id="rId3"/>
    <p:sldId id="269" r:id="rId4"/>
    <p:sldId id="263" r:id="rId5"/>
    <p:sldId id="266" r:id="rId6"/>
    <p:sldId id="267" r:id="rId7"/>
    <p:sldId id="270" r:id="rId8"/>
    <p:sldId id="272" r:id="rId9"/>
    <p:sldId id="271" r:id="rId10"/>
    <p:sldId id="273" r:id="rId11"/>
    <p:sldId id="260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676B5-40FB-4304-A515-3A9FE54A98CF}" type="datetimeFigureOut">
              <a:rPr lang="cs-CZ" smtClean="0"/>
              <a:pPr/>
              <a:t>01.02.2021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EC0E9-EDB4-4849-B798-E91ADE36F6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85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3A43-DD5F-4CD2-836F-6D6D9386C738}" type="datetime1">
              <a:rPr lang="cs-CZ" smtClean="0"/>
              <a:pPr/>
              <a:t>01.02.2021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0F18-ADE5-4807-9373-727F3A31F4D5}" type="datetime1">
              <a:rPr lang="cs-CZ" smtClean="0"/>
              <a:pPr/>
              <a:t>01.02.2021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219-191E-4AAE-B0B5-30B8DD961B52}" type="datetime1">
              <a:rPr lang="cs-CZ" smtClean="0"/>
              <a:pPr/>
              <a:t>01.02.2021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62F-90B9-4DEF-9207-D819C9D79576}" type="datetime1">
              <a:rPr lang="cs-CZ" smtClean="0"/>
              <a:pPr/>
              <a:t>01.02.2021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5C8C-67DA-4C77-B49D-1BE859F9E3C0}" type="datetime1">
              <a:rPr lang="cs-CZ" smtClean="0"/>
              <a:pPr/>
              <a:t>01.02.2021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3CF8-5281-4F3B-81F6-C1E9F4A02277}" type="datetime1">
              <a:rPr lang="cs-CZ" smtClean="0"/>
              <a:pPr/>
              <a:t>01.02.2021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3C11-3421-43DA-B654-98BED68469C9}" type="datetime1">
              <a:rPr lang="cs-CZ" smtClean="0"/>
              <a:pPr/>
              <a:t>01.02.2021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3B6B-900B-4431-9EC9-0504992A991A}" type="datetime1">
              <a:rPr lang="cs-CZ" smtClean="0"/>
              <a:pPr/>
              <a:t>01.02.2021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2150-83A7-4070-B62D-DC0ED6A2A9F0}" type="datetime1">
              <a:rPr lang="cs-CZ" smtClean="0"/>
              <a:pPr/>
              <a:t>01.02.2021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35DF-67F5-48C1-977C-9FE9ED484D3B}" type="datetime1">
              <a:rPr lang="cs-CZ" smtClean="0"/>
              <a:pPr/>
              <a:t>01.02.2021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AC36-3469-4A21-BD20-3914117921E6}" type="datetime1">
              <a:rPr lang="cs-CZ" smtClean="0"/>
              <a:pPr/>
              <a:t>01.02.2021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8B05B-E061-4713-9789-089775149A20}" type="datetime1">
              <a:rPr lang="cs-CZ" smtClean="0"/>
              <a:pPr/>
              <a:t>01.02.2021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885FD-E9F6-4616-A947-C967941DDDC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49677"/>
            <a:ext cx="7740859" cy="5515627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                      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51645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3" name="Vývojový diagram: uložená data 2"/>
          <p:cNvSpPr/>
          <p:nvPr/>
        </p:nvSpPr>
        <p:spPr>
          <a:xfrm>
            <a:off x="1281336" y="0"/>
            <a:ext cx="7862664" cy="784048"/>
          </a:xfrm>
          <a:prstGeom prst="flowChartOnlineStorag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Spoj krajské město s tím, čím je proslulé: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484784"/>
            <a:ext cx="1853200" cy="44319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Zlín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Praha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okolí Ostravy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Plzeň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Karlovy Vary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Pardubice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860032" y="1484784"/>
            <a:ext cx="4157485" cy="4708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výroba perníku, koňské dostihy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těžba černého uhlí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strojírny, výroba piva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lázně s léčebnými účinky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výroba obuvi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Karlův most</a:t>
            </a:r>
          </a:p>
          <a:p>
            <a:endParaRPr lang="cs-CZ" dirty="0" smtClean="0"/>
          </a:p>
          <a:p>
            <a:endParaRPr lang="cs-CZ" dirty="0"/>
          </a:p>
        </p:txBody>
      </p:sp>
      <p:cxnSp>
        <p:nvCxnSpPr>
          <p:cNvPr id="7" name="Přímá spojovací šipka 6"/>
          <p:cNvCxnSpPr/>
          <p:nvPr/>
        </p:nvCxnSpPr>
        <p:spPr>
          <a:xfrm flipV="1">
            <a:off x="1835696" y="1772816"/>
            <a:ext cx="3096344" cy="36724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>
            <a:off x="1187624" y="1772816"/>
            <a:ext cx="3744416" cy="2880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1475656" y="2492896"/>
            <a:ext cx="3528392" cy="2808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V="1">
            <a:off x="2267744" y="2420888"/>
            <a:ext cx="266429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V="1">
            <a:off x="1331640" y="3212976"/>
            <a:ext cx="360040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V="1">
            <a:off x="2195736" y="3933056"/>
            <a:ext cx="273630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6" name="Picture 2" descr="C:\Users\baudyš\AppData\Local\Microsoft\Windows\Temporary Internet Files\Content.IE5\OFZNDV5K\MC90044045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5157192"/>
            <a:ext cx="1272653" cy="1700808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2987824" y="4725144"/>
            <a:ext cx="112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Řešení!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700808"/>
            <a:ext cx="7408333" cy="3450696"/>
          </a:xfrm>
        </p:spPr>
        <p:txBody>
          <a:bodyPr>
            <a:normAutofit fontScale="40000" lnSpcReduction="20000"/>
          </a:bodyPr>
          <a:lstStyle/>
          <a:p>
            <a:r>
              <a:rPr lang="cs-CZ" i="1" u="sng" dirty="0" smtClean="0"/>
              <a:t>Použitá literatura: </a:t>
            </a:r>
          </a:p>
          <a:p>
            <a:r>
              <a:rPr lang="cs-CZ" dirty="0" smtClean="0"/>
              <a:t>Vlastivěda pro 4. ročník základní školy, SPN, 2010</a:t>
            </a:r>
          </a:p>
          <a:p>
            <a:r>
              <a:rPr lang="cs-CZ" dirty="0" smtClean="0"/>
              <a:t>Vlastivěda 4, Učebnice pro 4. ročník základní školy, </a:t>
            </a:r>
            <a:r>
              <a:rPr lang="cs-CZ" dirty="0" err="1" smtClean="0"/>
              <a:t>nakl</a:t>
            </a:r>
            <a:r>
              <a:rPr lang="cs-CZ" dirty="0" smtClean="0"/>
              <a:t>. Nová škola, 2003</a:t>
            </a:r>
          </a:p>
          <a:p>
            <a:endParaRPr lang="cs-CZ" i="1" dirty="0" smtClean="0"/>
          </a:p>
          <a:p>
            <a:r>
              <a:rPr lang="cs-CZ" i="1" u="sng" dirty="0" smtClean="0"/>
              <a:t>Internetové odkazy:</a:t>
            </a:r>
          </a:p>
          <a:p>
            <a:r>
              <a:rPr lang="cs-CZ" i="1" dirty="0" smtClean="0"/>
              <a:t>Obr. 1 </a:t>
            </a:r>
            <a:r>
              <a:rPr lang="cs-CZ" dirty="0" smtClean="0"/>
              <a:t>CZECH_REP._-_BOHEMIA,_MORAVIA_AND_SILESIA_III.PNG: *CZECH_REP._-_BOHEMIA,_MORAVIA_AND_SILESIA_II.PNG: *CZECH_REP._-_BOHEMIA,_MORAVIA_AND_SILESIA_I.PNG: *MORAVA_PO_ROCE_1920_NA_MAPĚ_ČESKA.PNG: AUTHOR UNKNOWN MORAVIA.SVG: LUKÁŠ MIŽOCH SILESIA.SVG: LUKÁŠ MIŽOCH. </a:t>
            </a:r>
            <a:r>
              <a:rPr lang="cs-CZ" i="1" dirty="0" err="1" smtClean="0"/>
              <a:t>commons.wikimedia.org</a:t>
            </a:r>
            <a:r>
              <a:rPr lang="cs-CZ" dirty="0" smtClean="0"/>
              <a:t> [online]. [cit. 9.3.2014]. Dostupný na WWW: http://upload.wikimedia.org/wikipedia/commons/2/23/Czech_Rep._-_Bohemia%2C_Moravia_and_Silesia_III_%28en%29.png?uselang=cs </a:t>
            </a:r>
            <a:endParaRPr lang="cs-CZ" i="1" dirty="0" smtClean="0"/>
          </a:p>
          <a:p>
            <a:endParaRPr lang="cs-CZ" i="1" u="sng" dirty="0" smtClean="0"/>
          </a:p>
          <a:p>
            <a:endParaRPr lang="cs-CZ" i="1" u="sng" dirty="0" smtClean="0"/>
          </a:p>
          <a:p>
            <a:pPr marL="0" indent="0">
              <a:buNone/>
            </a:pPr>
            <a:endParaRPr lang="cs-CZ" sz="2000" i="1" u="sng" dirty="0" smtClean="0"/>
          </a:p>
          <a:p>
            <a:pPr lvl="0">
              <a:buClr>
                <a:srgbClr val="31B6FD"/>
              </a:buClr>
            </a:pPr>
            <a:r>
              <a:rPr lang="cs-CZ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Jiné </a:t>
            </a:r>
            <a:r>
              <a:rPr lang="cs-CZ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zdroje</a:t>
            </a:r>
            <a:r>
              <a:rPr lang="cs-CZ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lvl="0">
              <a:buClr>
                <a:srgbClr val="31B6FD"/>
              </a:buClr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Galerie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microsoft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office</a:t>
            </a:r>
          </a:p>
          <a:p>
            <a:pPr lvl="0">
              <a:buClr>
                <a:srgbClr val="31B6FD"/>
              </a:buClr>
              <a:buNone/>
            </a:pPr>
            <a:endParaRPr lang="cs-CZ" i="1" u="sng" dirty="0">
              <a:solidFill>
                <a:srgbClr val="073E87"/>
              </a:solidFill>
            </a:endParaRPr>
          </a:p>
          <a:p>
            <a:pPr marL="0" indent="0">
              <a:buNone/>
            </a:pPr>
            <a:endParaRPr lang="cs-CZ" sz="2000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28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23528" y="476672"/>
            <a:ext cx="8333563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/>
              <a:t>*</a:t>
            </a:r>
            <a:r>
              <a:rPr lang="cs-CZ" sz="3600" dirty="0" smtClean="0"/>
              <a:t>Území České republiky se člení na </a:t>
            </a:r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14 krajů</a:t>
            </a:r>
            <a:r>
              <a:rPr lang="cs-CZ" sz="3600" dirty="0" smtClean="0"/>
              <a:t>.</a:t>
            </a:r>
            <a:endParaRPr lang="cs-CZ" sz="3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3528" y="2060848"/>
            <a:ext cx="8278485" cy="175432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*</a:t>
            </a:r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Střediskem </a:t>
            </a:r>
            <a:r>
              <a:rPr lang="cs-CZ" sz="3600" dirty="0" smtClean="0"/>
              <a:t>každého kraje je </a:t>
            </a:r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krajské město,</a:t>
            </a:r>
          </a:p>
          <a:p>
            <a:r>
              <a:rPr lang="cs-CZ" sz="2400" dirty="0" smtClean="0"/>
              <a:t> </a:t>
            </a:r>
            <a:r>
              <a:rPr lang="cs-CZ" sz="3600" dirty="0" smtClean="0"/>
              <a:t>v němž </a:t>
            </a:r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sídlí krajský úřad</a:t>
            </a:r>
            <a:r>
              <a:rPr lang="cs-CZ" sz="2400" dirty="0" smtClean="0"/>
              <a:t>, </a:t>
            </a:r>
          </a:p>
          <a:p>
            <a:r>
              <a:rPr lang="cs-CZ" sz="3600" dirty="0" smtClean="0"/>
              <a:t> který </a:t>
            </a:r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území kraje spravuje</a:t>
            </a:r>
            <a:r>
              <a:rPr lang="cs-CZ" sz="3600" dirty="0" smtClean="0"/>
              <a:t>.</a:t>
            </a:r>
            <a:endParaRPr lang="cs-CZ" sz="3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4869160"/>
            <a:ext cx="5243808" cy="646331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*</a:t>
            </a:r>
            <a:r>
              <a:rPr lang="cs-CZ" sz="3600" dirty="0" smtClean="0"/>
              <a:t>V </a:t>
            </a:r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čele</a:t>
            </a:r>
            <a:r>
              <a:rPr lang="cs-CZ" sz="3600" dirty="0" smtClean="0"/>
              <a:t> kraje stojí </a:t>
            </a:r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hejtman</a:t>
            </a:r>
            <a:r>
              <a:rPr lang="cs-CZ" sz="3600" dirty="0" smtClean="0"/>
              <a:t>.</a:t>
            </a:r>
            <a:endParaRPr lang="cs-CZ" sz="3600" dirty="0"/>
          </a:p>
        </p:txBody>
      </p:sp>
      <p:pic>
        <p:nvPicPr>
          <p:cNvPr id="1026" name="Picture 2" descr="C:\Users\baudyš\AppData\Local\Microsoft\Windows\Temporary Internet Files\Content.IE5\OFZNDV5K\MC9002855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293096"/>
            <a:ext cx="1823314" cy="16788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707904" y="3140968"/>
            <a:ext cx="4565545" cy="830997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*</a:t>
            </a:r>
            <a:r>
              <a:rPr lang="cs-CZ" sz="2400" dirty="0" smtClean="0"/>
              <a:t>Liší se velikostí a počtem obyvatel.</a:t>
            </a:r>
          </a:p>
          <a:p>
            <a:endParaRPr lang="cs-CZ" sz="24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3059832" y="476672"/>
            <a:ext cx="5539209" cy="461665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*</a:t>
            </a:r>
            <a:r>
              <a:rPr lang="cs-CZ" sz="2400" dirty="0" smtClean="0"/>
              <a:t>Každý kraj je něčím významný a jedinečný.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556792"/>
            <a:ext cx="7427098" cy="830997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*Má své přírodní zajímavosti a pamětihodnosti,které nám </a:t>
            </a:r>
          </a:p>
          <a:p>
            <a:r>
              <a:rPr lang="cs-CZ" sz="2400" dirty="0" smtClean="0"/>
              <a:t>  připomínají historii naší vlasti.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3568" y="4869160"/>
            <a:ext cx="7841890" cy="830997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*Odlišné jsou také přírodními a hospodářskými poměry, které</a:t>
            </a:r>
          </a:p>
          <a:p>
            <a:r>
              <a:rPr lang="cs-CZ" sz="2400" dirty="0" smtClean="0"/>
              <a:t>  určují způsob života lidí.</a:t>
            </a:r>
            <a:endParaRPr lang="cs-CZ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2050" name="Picture 2" descr="http://upload.wikimedia.org/wikipedia/commons/e/e7/Czech_Rep._-_Bohemia%2C_Moravia_and_Silesia_III.png?uselang=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635308" cy="4901121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95536" y="4046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4" name="Pětiúhelník 3"/>
          <p:cNvSpPr/>
          <p:nvPr/>
        </p:nvSpPr>
        <p:spPr>
          <a:xfrm>
            <a:off x="5004048" y="5661248"/>
            <a:ext cx="3240360" cy="772664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Moravskoslezský kraj</a:t>
            </a:r>
            <a:endParaRPr lang="cs-CZ" sz="2400" dirty="0"/>
          </a:p>
        </p:txBody>
      </p:sp>
      <p:sp>
        <p:nvSpPr>
          <p:cNvPr id="5" name="Pětiúhelník 4"/>
          <p:cNvSpPr/>
          <p:nvPr/>
        </p:nvSpPr>
        <p:spPr>
          <a:xfrm>
            <a:off x="5004048" y="4725144"/>
            <a:ext cx="3240360" cy="772664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Olomoucký kraj</a:t>
            </a:r>
            <a:endParaRPr lang="cs-CZ" sz="2400" dirty="0"/>
          </a:p>
        </p:txBody>
      </p:sp>
      <p:sp>
        <p:nvSpPr>
          <p:cNvPr id="6" name="Pětiúhelník 5"/>
          <p:cNvSpPr/>
          <p:nvPr/>
        </p:nvSpPr>
        <p:spPr>
          <a:xfrm>
            <a:off x="4860032" y="3645024"/>
            <a:ext cx="3240360" cy="772664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Zlínský kraj</a:t>
            </a:r>
            <a:endParaRPr lang="cs-CZ" sz="2400" dirty="0"/>
          </a:p>
        </p:txBody>
      </p:sp>
      <p:sp>
        <p:nvSpPr>
          <p:cNvPr id="7" name="Pětiúhelník 6"/>
          <p:cNvSpPr/>
          <p:nvPr/>
        </p:nvSpPr>
        <p:spPr>
          <a:xfrm>
            <a:off x="4860032" y="2708920"/>
            <a:ext cx="3240360" cy="772664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Jihomoravský kraj</a:t>
            </a:r>
            <a:endParaRPr lang="cs-CZ" sz="2400" dirty="0"/>
          </a:p>
        </p:txBody>
      </p:sp>
      <p:sp>
        <p:nvSpPr>
          <p:cNvPr id="8" name="Pětiúhelník 7"/>
          <p:cNvSpPr/>
          <p:nvPr/>
        </p:nvSpPr>
        <p:spPr>
          <a:xfrm>
            <a:off x="4788024" y="1844824"/>
            <a:ext cx="3240360" cy="772664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r>
              <a:rPr lang="cs-CZ" sz="2400" dirty="0" smtClean="0"/>
              <a:t>Vysočina</a:t>
            </a:r>
            <a:endParaRPr lang="cs-CZ" sz="2400" dirty="0"/>
          </a:p>
        </p:txBody>
      </p:sp>
      <p:sp>
        <p:nvSpPr>
          <p:cNvPr id="9" name="Pětiúhelník 8"/>
          <p:cNvSpPr/>
          <p:nvPr/>
        </p:nvSpPr>
        <p:spPr>
          <a:xfrm>
            <a:off x="4716016" y="980728"/>
            <a:ext cx="3240360" cy="772664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Pardubický kraj</a:t>
            </a:r>
            <a:endParaRPr lang="cs-CZ" sz="2400" dirty="0"/>
          </a:p>
        </p:txBody>
      </p:sp>
      <p:sp>
        <p:nvSpPr>
          <p:cNvPr id="10" name="Pětiúhelník 9"/>
          <p:cNvSpPr/>
          <p:nvPr/>
        </p:nvSpPr>
        <p:spPr>
          <a:xfrm>
            <a:off x="4716016" y="0"/>
            <a:ext cx="3240360" cy="772664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Jihočeský kraj</a:t>
            </a:r>
            <a:endParaRPr lang="cs-CZ" sz="2400" dirty="0"/>
          </a:p>
        </p:txBody>
      </p:sp>
      <p:sp>
        <p:nvSpPr>
          <p:cNvPr id="11" name="Pětiúhelník 10"/>
          <p:cNvSpPr/>
          <p:nvPr/>
        </p:nvSpPr>
        <p:spPr>
          <a:xfrm>
            <a:off x="0" y="6085336"/>
            <a:ext cx="3240360" cy="772664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Plzeňský kraj</a:t>
            </a:r>
            <a:endParaRPr lang="cs-CZ" sz="2400" dirty="0"/>
          </a:p>
        </p:txBody>
      </p:sp>
      <p:sp>
        <p:nvSpPr>
          <p:cNvPr id="12" name="Pětiúhelník 11"/>
          <p:cNvSpPr/>
          <p:nvPr/>
        </p:nvSpPr>
        <p:spPr>
          <a:xfrm>
            <a:off x="0" y="5085184"/>
            <a:ext cx="3240360" cy="772664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Hlavní město Praha</a:t>
            </a:r>
            <a:endParaRPr lang="cs-CZ" sz="2400" dirty="0"/>
          </a:p>
        </p:txBody>
      </p:sp>
      <p:sp>
        <p:nvSpPr>
          <p:cNvPr id="13" name="Pětiúhelník 12"/>
          <p:cNvSpPr/>
          <p:nvPr/>
        </p:nvSpPr>
        <p:spPr>
          <a:xfrm>
            <a:off x="0" y="2996952"/>
            <a:ext cx="3240360" cy="772664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Karlovarský kraj</a:t>
            </a:r>
            <a:endParaRPr lang="cs-CZ" sz="2400" dirty="0"/>
          </a:p>
        </p:txBody>
      </p:sp>
      <p:sp>
        <p:nvSpPr>
          <p:cNvPr id="14" name="Pětiúhelník 13"/>
          <p:cNvSpPr/>
          <p:nvPr/>
        </p:nvSpPr>
        <p:spPr>
          <a:xfrm>
            <a:off x="0" y="1916832"/>
            <a:ext cx="3240360" cy="772664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Ústecký kraj</a:t>
            </a:r>
            <a:endParaRPr lang="cs-CZ" sz="2400" dirty="0"/>
          </a:p>
        </p:txBody>
      </p:sp>
      <p:sp>
        <p:nvSpPr>
          <p:cNvPr id="15" name="Pětiúhelník 14"/>
          <p:cNvSpPr/>
          <p:nvPr/>
        </p:nvSpPr>
        <p:spPr>
          <a:xfrm>
            <a:off x="0" y="908720"/>
            <a:ext cx="3240360" cy="772664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Liberecký kraj</a:t>
            </a:r>
            <a:endParaRPr lang="cs-CZ" sz="2400" dirty="0"/>
          </a:p>
        </p:txBody>
      </p:sp>
      <p:sp>
        <p:nvSpPr>
          <p:cNvPr id="16" name="Pětiúhelník 15"/>
          <p:cNvSpPr/>
          <p:nvPr/>
        </p:nvSpPr>
        <p:spPr>
          <a:xfrm>
            <a:off x="0" y="0"/>
            <a:ext cx="3240360" cy="772664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Královéhradecký kraj</a:t>
            </a:r>
            <a:endParaRPr lang="cs-CZ" sz="2400" dirty="0"/>
          </a:p>
        </p:txBody>
      </p:sp>
      <p:sp>
        <p:nvSpPr>
          <p:cNvPr id="17" name="Pětiúhelník 16"/>
          <p:cNvSpPr/>
          <p:nvPr/>
        </p:nvSpPr>
        <p:spPr>
          <a:xfrm>
            <a:off x="0" y="4005064"/>
            <a:ext cx="3240360" cy="772664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Středočeský kraj</a:t>
            </a:r>
            <a:endParaRPr lang="cs-CZ" sz="2400" dirty="0"/>
          </a:p>
        </p:txBody>
      </p:sp>
      <p:sp>
        <p:nvSpPr>
          <p:cNvPr id="20" name="Šipka doleva 19"/>
          <p:cNvSpPr/>
          <p:nvPr/>
        </p:nvSpPr>
        <p:spPr>
          <a:xfrm>
            <a:off x="2843808" y="0"/>
            <a:ext cx="2448272" cy="91668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Hradec Králové</a:t>
            </a:r>
            <a:endParaRPr lang="cs-CZ" sz="2400" dirty="0"/>
          </a:p>
        </p:txBody>
      </p:sp>
      <p:sp>
        <p:nvSpPr>
          <p:cNvPr id="21" name="Šipka doleva 20"/>
          <p:cNvSpPr/>
          <p:nvPr/>
        </p:nvSpPr>
        <p:spPr>
          <a:xfrm>
            <a:off x="2699792" y="908720"/>
            <a:ext cx="2448272" cy="91668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Liberec</a:t>
            </a:r>
          </a:p>
        </p:txBody>
      </p:sp>
      <p:sp>
        <p:nvSpPr>
          <p:cNvPr id="22" name="Šipka doleva 21"/>
          <p:cNvSpPr/>
          <p:nvPr/>
        </p:nvSpPr>
        <p:spPr>
          <a:xfrm>
            <a:off x="7271792" y="6165304"/>
            <a:ext cx="1872208" cy="84467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Ostrava</a:t>
            </a:r>
            <a:endParaRPr lang="cs-CZ" sz="2400" dirty="0"/>
          </a:p>
        </p:txBody>
      </p:sp>
      <p:sp>
        <p:nvSpPr>
          <p:cNvPr id="24" name="Šipka doleva 23"/>
          <p:cNvSpPr/>
          <p:nvPr/>
        </p:nvSpPr>
        <p:spPr>
          <a:xfrm>
            <a:off x="7373504" y="2708920"/>
            <a:ext cx="1770496" cy="700656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Brno</a:t>
            </a:r>
            <a:endParaRPr lang="cs-CZ" sz="2400" dirty="0"/>
          </a:p>
        </p:txBody>
      </p:sp>
      <p:sp>
        <p:nvSpPr>
          <p:cNvPr id="25" name="Šipka doleva 24"/>
          <p:cNvSpPr/>
          <p:nvPr/>
        </p:nvSpPr>
        <p:spPr>
          <a:xfrm>
            <a:off x="7524328" y="1628800"/>
            <a:ext cx="1619672" cy="84467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Jihlava</a:t>
            </a:r>
            <a:endParaRPr lang="cs-CZ" sz="2400" dirty="0"/>
          </a:p>
        </p:txBody>
      </p:sp>
      <p:sp>
        <p:nvSpPr>
          <p:cNvPr id="26" name="Šipka doleva 25"/>
          <p:cNvSpPr/>
          <p:nvPr/>
        </p:nvSpPr>
        <p:spPr>
          <a:xfrm>
            <a:off x="7452320" y="764704"/>
            <a:ext cx="1914512" cy="84467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Pardubice</a:t>
            </a:r>
            <a:endParaRPr lang="cs-CZ" sz="2400" dirty="0"/>
          </a:p>
        </p:txBody>
      </p:sp>
      <p:sp>
        <p:nvSpPr>
          <p:cNvPr id="27" name="Šipka doleva 26"/>
          <p:cNvSpPr/>
          <p:nvPr/>
        </p:nvSpPr>
        <p:spPr>
          <a:xfrm>
            <a:off x="7092280" y="0"/>
            <a:ext cx="2736304" cy="81728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České Budějovice</a:t>
            </a:r>
            <a:endParaRPr lang="cs-CZ" sz="2400" dirty="0"/>
          </a:p>
        </p:txBody>
      </p:sp>
      <p:sp>
        <p:nvSpPr>
          <p:cNvPr id="28" name="Šipka doleva 27"/>
          <p:cNvSpPr/>
          <p:nvPr/>
        </p:nvSpPr>
        <p:spPr>
          <a:xfrm>
            <a:off x="2771800" y="6093296"/>
            <a:ext cx="2418568" cy="91668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Plzeň</a:t>
            </a:r>
            <a:endParaRPr lang="cs-CZ" sz="2400" dirty="0"/>
          </a:p>
        </p:txBody>
      </p:sp>
      <p:sp>
        <p:nvSpPr>
          <p:cNvPr id="29" name="Šipka doleva 28"/>
          <p:cNvSpPr/>
          <p:nvPr/>
        </p:nvSpPr>
        <p:spPr>
          <a:xfrm>
            <a:off x="2699792" y="4005064"/>
            <a:ext cx="2418568" cy="91668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Praha</a:t>
            </a:r>
            <a:endParaRPr lang="cs-CZ" sz="2400" dirty="0"/>
          </a:p>
        </p:txBody>
      </p:sp>
      <p:sp>
        <p:nvSpPr>
          <p:cNvPr id="30" name="Šipka doleva 29"/>
          <p:cNvSpPr/>
          <p:nvPr/>
        </p:nvSpPr>
        <p:spPr>
          <a:xfrm>
            <a:off x="2699792" y="2852936"/>
            <a:ext cx="2418568" cy="91668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Karlovy Vary</a:t>
            </a:r>
            <a:endParaRPr lang="cs-CZ" sz="2400" dirty="0"/>
          </a:p>
        </p:txBody>
      </p:sp>
      <p:sp>
        <p:nvSpPr>
          <p:cNvPr id="31" name="Šipka doleva 30"/>
          <p:cNvSpPr/>
          <p:nvPr/>
        </p:nvSpPr>
        <p:spPr>
          <a:xfrm>
            <a:off x="2699792" y="1844824"/>
            <a:ext cx="2418568" cy="91668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Ústí n. L.</a:t>
            </a:r>
            <a:endParaRPr lang="cs-CZ" sz="2400" dirty="0"/>
          </a:p>
        </p:txBody>
      </p:sp>
      <p:sp>
        <p:nvSpPr>
          <p:cNvPr id="33" name="Šipka doleva 32"/>
          <p:cNvSpPr/>
          <p:nvPr/>
        </p:nvSpPr>
        <p:spPr>
          <a:xfrm>
            <a:off x="7301496" y="4797152"/>
            <a:ext cx="1842504" cy="84467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Olomouc</a:t>
            </a:r>
            <a:endParaRPr lang="cs-CZ" sz="2400" dirty="0"/>
          </a:p>
        </p:txBody>
      </p:sp>
      <p:sp>
        <p:nvSpPr>
          <p:cNvPr id="34" name="Šipka doleva 33"/>
          <p:cNvSpPr/>
          <p:nvPr/>
        </p:nvSpPr>
        <p:spPr>
          <a:xfrm>
            <a:off x="7157480" y="3645024"/>
            <a:ext cx="1986520" cy="77266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Zlín</a:t>
            </a:r>
            <a:endParaRPr lang="cs-CZ" sz="2400" dirty="0"/>
          </a:p>
        </p:txBody>
      </p:sp>
      <p:sp>
        <p:nvSpPr>
          <p:cNvPr id="32" name="Šipka doleva 31"/>
          <p:cNvSpPr/>
          <p:nvPr/>
        </p:nvSpPr>
        <p:spPr>
          <a:xfrm>
            <a:off x="2771800" y="5085184"/>
            <a:ext cx="2448272" cy="9361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Praha</a:t>
            </a:r>
            <a:endParaRPr lang="cs-CZ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9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3" name="Pětiúhelník 2"/>
          <p:cNvSpPr/>
          <p:nvPr/>
        </p:nvSpPr>
        <p:spPr>
          <a:xfrm>
            <a:off x="0" y="116632"/>
            <a:ext cx="6696744" cy="628648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Česká republika se člení do 14 krajů.</a:t>
            </a:r>
            <a:endParaRPr lang="cs-CZ" sz="2400" dirty="0"/>
          </a:p>
        </p:txBody>
      </p:sp>
      <p:sp>
        <p:nvSpPr>
          <p:cNvPr id="4" name="Vývojový diagram: uložená data 3"/>
          <p:cNvSpPr/>
          <p:nvPr/>
        </p:nvSpPr>
        <p:spPr>
          <a:xfrm>
            <a:off x="395536" y="1052736"/>
            <a:ext cx="8748464" cy="756664"/>
          </a:xfrm>
          <a:prstGeom prst="flowChartOnlineStorag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Krajským městem Jihočeského kraje je Praha.</a:t>
            </a:r>
            <a:endParaRPr lang="cs-CZ" sz="2400" dirty="0"/>
          </a:p>
        </p:txBody>
      </p:sp>
      <p:sp>
        <p:nvSpPr>
          <p:cNvPr id="5" name="Pětiúhelník 4"/>
          <p:cNvSpPr/>
          <p:nvPr/>
        </p:nvSpPr>
        <p:spPr>
          <a:xfrm>
            <a:off x="0" y="2060848"/>
            <a:ext cx="7992888" cy="916680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Královéhradecký kraj najdeme na Moravě.</a:t>
            </a:r>
            <a:endParaRPr lang="cs-CZ" sz="2400" dirty="0"/>
          </a:p>
        </p:txBody>
      </p:sp>
      <p:sp>
        <p:nvSpPr>
          <p:cNvPr id="6" name="Vývojový diagram: uložená data 5"/>
          <p:cNvSpPr/>
          <p:nvPr/>
        </p:nvSpPr>
        <p:spPr>
          <a:xfrm>
            <a:off x="1943200" y="3212976"/>
            <a:ext cx="7200800" cy="756664"/>
          </a:xfrm>
          <a:prstGeom prst="flowChartOnlineStorag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Nejmenším krajem je Zlínský k.</a:t>
            </a:r>
            <a:endParaRPr lang="cs-CZ" sz="2400" dirty="0"/>
          </a:p>
        </p:txBody>
      </p:sp>
      <p:sp>
        <p:nvSpPr>
          <p:cNvPr id="7" name="Šipka doprava 6"/>
          <p:cNvSpPr/>
          <p:nvPr/>
        </p:nvSpPr>
        <p:spPr>
          <a:xfrm>
            <a:off x="0" y="4005064"/>
            <a:ext cx="6012160" cy="158417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 čele kraje stojí hejtman.</a:t>
            </a:r>
            <a:endParaRPr lang="cs-CZ" sz="2400" dirty="0"/>
          </a:p>
        </p:txBody>
      </p:sp>
      <p:sp>
        <p:nvSpPr>
          <p:cNvPr id="8" name="Vývojový diagram: uložená data 7"/>
          <p:cNvSpPr/>
          <p:nvPr/>
        </p:nvSpPr>
        <p:spPr>
          <a:xfrm>
            <a:off x="1187624" y="5805264"/>
            <a:ext cx="7956376" cy="900680"/>
          </a:xfrm>
          <a:prstGeom prst="flowChartOnlineStorag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Hlavní město Praha je samostatný kraj.</a:t>
            </a:r>
            <a:endParaRPr lang="cs-CZ" sz="2400" dirty="0"/>
          </a:p>
        </p:txBody>
      </p:sp>
      <p:sp>
        <p:nvSpPr>
          <p:cNvPr id="16" name="Zaoblený obdélník 15"/>
          <p:cNvSpPr/>
          <p:nvPr/>
        </p:nvSpPr>
        <p:spPr>
          <a:xfrm>
            <a:off x="179512" y="836712"/>
            <a:ext cx="720080" cy="5543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ano</a:t>
            </a:r>
            <a:endParaRPr lang="cs-CZ" sz="2400" dirty="0"/>
          </a:p>
        </p:txBody>
      </p:sp>
      <p:sp>
        <p:nvSpPr>
          <p:cNvPr id="17" name="Zaoblený obdélník 16"/>
          <p:cNvSpPr/>
          <p:nvPr/>
        </p:nvSpPr>
        <p:spPr>
          <a:xfrm>
            <a:off x="8388424" y="188640"/>
            <a:ext cx="576064" cy="5543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ne</a:t>
            </a:r>
            <a:endParaRPr lang="cs-CZ" sz="2400" dirty="0"/>
          </a:p>
        </p:txBody>
      </p:sp>
      <p:sp>
        <p:nvSpPr>
          <p:cNvPr id="23" name="Zaoblený obdélník 22"/>
          <p:cNvSpPr/>
          <p:nvPr/>
        </p:nvSpPr>
        <p:spPr>
          <a:xfrm>
            <a:off x="683568" y="6303640"/>
            <a:ext cx="576064" cy="5543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ne</a:t>
            </a:r>
            <a:endParaRPr lang="cs-CZ" sz="2400" dirty="0"/>
          </a:p>
        </p:txBody>
      </p:sp>
      <p:sp>
        <p:nvSpPr>
          <p:cNvPr id="24" name="Zaoblený obdélník 23"/>
          <p:cNvSpPr/>
          <p:nvPr/>
        </p:nvSpPr>
        <p:spPr>
          <a:xfrm>
            <a:off x="7020272" y="4581128"/>
            <a:ext cx="576064" cy="5543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ne</a:t>
            </a:r>
            <a:endParaRPr lang="cs-CZ" sz="2400" dirty="0"/>
          </a:p>
        </p:txBody>
      </p:sp>
      <p:sp>
        <p:nvSpPr>
          <p:cNvPr id="25" name="Zaoblený obdélník 24"/>
          <p:cNvSpPr/>
          <p:nvPr/>
        </p:nvSpPr>
        <p:spPr>
          <a:xfrm>
            <a:off x="7308304" y="2276872"/>
            <a:ext cx="720080" cy="5543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ano</a:t>
            </a:r>
            <a:endParaRPr lang="cs-CZ" sz="2400" dirty="0"/>
          </a:p>
        </p:txBody>
      </p:sp>
      <p:sp>
        <p:nvSpPr>
          <p:cNvPr id="26" name="Zaoblený obdélník 25"/>
          <p:cNvSpPr/>
          <p:nvPr/>
        </p:nvSpPr>
        <p:spPr>
          <a:xfrm>
            <a:off x="179512" y="3356992"/>
            <a:ext cx="720080" cy="5543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ano</a:t>
            </a:r>
            <a:endParaRPr lang="cs-CZ" sz="2400" dirty="0"/>
          </a:p>
        </p:txBody>
      </p:sp>
      <p:sp>
        <p:nvSpPr>
          <p:cNvPr id="27" name="Zaoblený obdélník 26"/>
          <p:cNvSpPr/>
          <p:nvPr/>
        </p:nvSpPr>
        <p:spPr>
          <a:xfrm>
            <a:off x="7452320" y="188640"/>
            <a:ext cx="720080" cy="5543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ano</a:t>
            </a:r>
            <a:endParaRPr lang="cs-CZ" sz="2400" dirty="0"/>
          </a:p>
        </p:txBody>
      </p:sp>
      <p:sp>
        <p:nvSpPr>
          <p:cNvPr id="28" name="Zaoblený obdélník 27"/>
          <p:cNvSpPr/>
          <p:nvPr/>
        </p:nvSpPr>
        <p:spPr>
          <a:xfrm>
            <a:off x="0" y="5805264"/>
            <a:ext cx="720080" cy="5543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ano</a:t>
            </a:r>
            <a:endParaRPr lang="cs-CZ" sz="2400" dirty="0"/>
          </a:p>
        </p:txBody>
      </p:sp>
      <p:sp>
        <p:nvSpPr>
          <p:cNvPr id="29" name="Zaoblený obdélník 28"/>
          <p:cNvSpPr/>
          <p:nvPr/>
        </p:nvSpPr>
        <p:spPr>
          <a:xfrm>
            <a:off x="6084168" y="4581128"/>
            <a:ext cx="720080" cy="5543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ano</a:t>
            </a:r>
            <a:endParaRPr lang="cs-CZ" sz="2400" dirty="0"/>
          </a:p>
        </p:txBody>
      </p:sp>
      <p:sp>
        <p:nvSpPr>
          <p:cNvPr id="30" name="Zaoblený obdélník 29"/>
          <p:cNvSpPr/>
          <p:nvPr/>
        </p:nvSpPr>
        <p:spPr>
          <a:xfrm>
            <a:off x="971600" y="1340768"/>
            <a:ext cx="576064" cy="5543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ne</a:t>
            </a:r>
            <a:endParaRPr lang="cs-CZ" sz="2400" dirty="0"/>
          </a:p>
        </p:txBody>
      </p:sp>
      <p:sp>
        <p:nvSpPr>
          <p:cNvPr id="31" name="Zaoblený obdélník 30"/>
          <p:cNvSpPr/>
          <p:nvPr/>
        </p:nvSpPr>
        <p:spPr>
          <a:xfrm>
            <a:off x="1043608" y="3356992"/>
            <a:ext cx="576064" cy="5543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ne</a:t>
            </a:r>
            <a:endParaRPr lang="cs-CZ" sz="2400" dirty="0"/>
          </a:p>
        </p:txBody>
      </p:sp>
      <p:sp>
        <p:nvSpPr>
          <p:cNvPr id="32" name="Zaoblený obdélník 31"/>
          <p:cNvSpPr/>
          <p:nvPr/>
        </p:nvSpPr>
        <p:spPr>
          <a:xfrm>
            <a:off x="8244408" y="2276872"/>
            <a:ext cx="576064" cy="5543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ne</a:t>
            </a:r>
            <a:endParaRPr lang="cs-CZ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3" name="Pětiúhelník 2"/>
          <p:cNvSpPr/>
          <p:nvPr/>
        </p:nvSpPr>
        <p:spPr>
          <a:xfrm>
            <a:off x="107504" y="116632"/>
            <a:ext cx="6480720" cy="556640"/>
          </a:xfrm>
          <a:prstGeom prst="homePlat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Spojte název kraje s jeho krajským městem: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980728"/>
            <a:ext cx="2328714" cy="4708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Jihočeský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Vysočina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Královéhradecký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Moravskoslezský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Jihomoravský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Středočeský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724128" y="1052736"/>
            <a:ext cx="2376264" cy="41549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Jihlava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Praha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České Budějovice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Ostrava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Brno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Hradec Králové</a:t>
            </a:r>
            <a:endParaRPr lang="cs-CZ" sz="2400" b="1" dirty="0"/>
          </a:p>
        </p:txBody>
      </p:sp>
      <p:pic>
        <p:nvPicPr>
          <p:cNvPr id="3076" name="Picture 4" descr="C:\Users\baudyš\AppData\Local\Microsoft\Windows\Temporary Internet Files\Content.IE5\TCCF7NND\MC9004344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725144"/>
            <a:ext cx="1362075" cy="1908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3" name="Pětiúhelník 2"/>
          <p:cNvSpPr/>
          <p:nvPr/>
        </p:nvSpPr>
        <p:spPr>
          <a:xfrm>
            <a:off x="107504" y="116632"/>
            <a:ext cx="6480720" cy="556640"/>
          </a:xfrm>
          <a:prstGeom prst="homePlat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Spojte název kraje s jeho krajským městem: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980728"/>
            <a:ext cx="2328714" cy="470898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Jihočeský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Vysočina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Královéhradecký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Moravskoslezský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Jihomoravský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Středočeský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724128" y="1052736"/>
            <a:ext cx="2376264" cy="41549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Jihlava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Praha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České Budějovice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Ostrava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Brno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Hradec Králové</a:t>
            </a:r>
            <a:endParaRPr lang="cs-CZ" sz="2400" b="1" dirty="0"/>
          </a:p>
        </p:txBody>
      </p:sp>
      <p:pic>
        <p:nvPicPr>
          <p:cNvPr id="5122" name="Picture 2" descr="C:\Users\baudyš\AppData\Local\Microsoft\Windows\Temporary Internet Files\Content.IE5\OFZNDV5K\MC90043248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365248"/>
            <a:ext cx="1368152" cy="1492752"/>
          </a:xfrm>
          <a:prstGeom prst="rect">
            <a:avLst/>
          </a:prstGeom>
          <a:noFill/>
        </p:spPr>
      </p:pic>
      <p:cxnSp>
        <p:nvCxnSpPr>
          <p:cNvPr id="8" name="Přímá spojovací šipka 7"/>
          <p:cNvCxnSpPr/>
          <p:nvPr/>
        </p:nvCxnSpPr>
        <p:spPr>
          <a:xfrm>
            <a:off x="1691680" y="1268760"/>
            <a:ext cx="4104456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V="1">
            <a:off x="1691680" y="1340768"/>
            <a:ext cx="410445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2555776" y="2708920"/>
            <a:ext cx="3240360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>
            <a:off x="2627784" y="3429000"/>
            <a:ext cx="3168352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2267744" y="4149080"/>
            <a:ext cx="3528392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V="1">
            <a:off x="2051720" y="2060848"/>
            <a:ext cx="3672408" cy="2880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707904" y="5013176"/>
            <a:ext cx="112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Řešení!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3" name="Vývojový diagram: uložená data 2"/>
          <p:cNvSpPr/>
          <p:nvPr/>
        </p:nvSpPr>
        <p:spPr>
          <a:xfrm>
            <a:off x="1281336" y="0"/>
            <a:ext cx="7862664" cy="784048"/>
          </a:xfrm>
          <a:prstGeom prst="flowChartOnlineStorag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Spoj krajské město s tím, čím je proslulé: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484784"/>
            <a:ext cx="1896481" cy="44319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Zlín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Okolí Ostravy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Praha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Plzeň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Karlovy Vary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Pardubice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860032" y="1484784"/>
            <a:ext cx="4157485" cy="4708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výroba perníku, koňské dostihy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těžba černého uhlí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Výroba obuvi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lázně s léčebnými účinky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výroba obuvi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Karlův most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 descr="C:\Users\baudyš\AppData\Local\Microsoft\Windows\Temporary Internet Files\Content.IE5\4AZ0HYIR\MC90043245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01208"/>
            <a:ext cx="1224136" cy="14441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</TotalTime>
  <Words>422</Words>
  <Application>Microsoft Office PowerPoint</Application>
  <PresentationFormat>Předvádění na obrazovce (4:3)</PresentationFormat>
  <Paragraphs>179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škola a Mateřská škola Bílá Třemešná, okres Trutnov</dc:title>
  <dc:creator>Lukáš Bohánský</dc:creator>
  <cp:lastModifiedBy>Lada Pospíšilová</cp:lastModifiedBy>
  <cp:revision>119</cp:revision>
  <dcterms:created xsi:type="dcterms:W3CDTF">2013-05-10T12:01:16Z</dcterms:created>
  <dcterms:modified xsi:type="dcterms:W3CDTF">2021-02-01T18:57:22Z</dcterms:modified>
</cp:coreProperties>
</file>