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60" r:id="rId4"/>
    <p:sldId id="261" r:id="rId5"/>
    <p:sldId id="263" r:id="rId6"/>
    <p:sldId id="262" r:id="rId7"/>
    <p:sldId id="267" r:id="rId8"/>
    <p:sldId id="266" r:id="rId9"/>
    <p:sldId id="271" r:id="rId10"/>
    <p:sldId id="272" r:id="rId11"/>
    <p:sldId id="273" r:id="rId12"/>
    <p:sldId id="274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98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3820-02A2-44EA-AD33-200FE8DA7EDC}" type="datetimeFigureOut">
              <a:rPr lang="cs-CZ" smtClean="0"/>
              <a:pPr/>
              <a:t>05.05.2021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0E1-7169-44B0-9058-85719986C7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81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3820-02A2-44EA-AD33-200FE8DA7EDC}" type="datetimeFigureOut">
              <a:rPr lang="cs-CZ" smtClean="0"/>
              <a:pPr/>
              <a:t>05.05.2021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0E1-7169-44B0-9058-85719986C7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489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3820-02A2-44EA-AD33-200FE8DA7EDC}" type="datetimeFigureOut">
              <a:rPr lang="cs-CZ" smtClean="0"/>
              <a:pPr/>
              <a:t>05.05.2021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0E1-7169-44B0-9058-85719986C7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55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3820-02A2-44EA-AD33-200FE8DA7EDC}" type="datetimeFigureOut">
              <a:rPr lang="cs-CZ" smtClean="0"/>
              <a:pPr/>
              <a:t>05.05.2021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0E1-7169-44B0-9058-85719986C7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557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3820-02A2-44EA-AD33-200FE8DA7EDC}" type="datetimeFigureOut">
              <a:rPr lang="cs-CZ" smtClean="0"/>
              <a:pPr/>
              <a:t>05.05.2021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0E1-7169-44B0-9058-85719986C7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3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3820-02A2-44EA-AD33-200FE8DA7EDC}" type="datetimeFigureOut">
              <a:rPr lang="cs-CZ" smtClean="0"/>
              <a:pPr/>
              <a:t>05.05.2021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0E1-7169-44B0-9058-85719986C7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646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3820-02A2-44EA-AD33-200FE8DA7EDC}" type="datetimeFigureOut">
              <a:rPr lang="cs-CZ" smtClean="0"/>
              <a:pPr/>
              <a:t>05.05.2021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0E1-7169-44B0-9058-85719986C7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565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3820-02A2-44EA-AD33-200FE8DA7EDC}" type="datetimeFigureOut">
              <a:rPr lang="cs-CZ" smtClean="0"/>
              <a:pPr/>
              <a:t>05.05.2021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0E1-7169-44B0-9058-85719986C7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19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3820-02A2-44EA-AD33-200FE8DA7EDC}" type="datetimeFigureOut">
              <a:rPr lang="cs-CZ" smtClean="0"/>
              <a:pPr/>
              <a:t>05.05.2021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0E1-7169-44B0-9058-85719986C7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34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3820-02A2-44EA-AD33-200FE8DA7EDC}" type="datetimeFigureOut">
              <a:rPr lang="cs-CZ" smtClean="0"/>
              <a:pPr/>
              <a:t>05.05.2021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0E1-7169-44B0-9058-85719986C7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68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3820-02A2-44EA-AD33-200FE8DA7EDC}" type="datetimeFigureOut">
              <a:rPr lang="cs-CZ" smtClean="0"/>
              <a:pPr/>
              <a:t>05.05.2021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0E1-7169-44B0-9058-85719986C7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408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A3820-02A2-44EA-AD33-200FE8DA7EDC}" type="datetimeFigureOut">
              <a:rPr lang="cs-CZ" smtClean="0"/>
              <a:pPr/>
              <a:t>05.05.2021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AC0E1-7169-44B0-9058-85719986C7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71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Ahoj sedmáci,</a:t>
            </a:r>
          </a:p>
          <a:p>
            <a:pPr marL="0" indent="0">
              <a:buNone/>
            </a:pPr>
            <a:r>
              <a:rPr lang="cs-CZ" dirty="0" smtClean="0"/>
              <a:t>Dnes jsem vám připravil prezentaci na odraz světla. Prezentaci si projděte a společně se jí budeme věnovat v online hodině.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mtClean="0"/>
              <a:t>Hezký den </a:t>
            </a:r>
            <a:r>
              <a:rPr lang="cs-CZ" smtClean="0">
                <a:sym typeface="Wingdings" panose="05000000000000000000" pitchFamily="2" charset="2"/>
              </a:rPr>
              <a:t>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691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4">
            <a:hlinkClick r:id="" action="ppaction://hlinkshowjump?jump=lastslide"/>
          </p:cNvPr>
          <p:cNvCxnSpPr/>
          <p:nvPr/>
        </p:nvCxnSpPr>
        <p:spPr>
          <a:xfrm>
            <a:off x="0" y="4293096"/>
            <a:ext cx="9144000" cy="0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>
            <a:hlinkClick r:id="" action="ppaction://hlinkshowjump?jump=lastslide"/>
          </p:cNvPr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38100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>
            <a:hlinkClick r:id="" action="ppaction://hlinkshowjump?jump=lastslide"/>
          </p:cNvPr>
          <p:cNvCxnSpPr/>
          <p:nvPr/>
        </p:nvCxnSpPr>
        <p:spPr>
          <a:xfrm>
            <a:off x="2233851" y="1988843"/>
            <a:ext cx="2268252" cy="2304252"/>
          </a:xfrm>
          <a:prstGeom prst="straightConnector1">
            <a:avLst/>
          </a:prstGeom>
          <a:noFill/>
          <a:ln w="38103">
            <a:solidFill>
              <a:srgbClr val="F69240"/>
            </a:solidFill>
            <a:prstDash val="solid"/>
            <a:tailEnd type="arrow"/>
          </a:ln>
        </p:spPr>
      </p:cxnSp>
      <p:sp>
        <p:nvSpPr>
          <p:cNvPr id="8" name="TextovéPole 6"/>
          <p:cNvSpPr txBox="1"/>
          <p:nvPr/>
        </p:nvSpPr>
        <p:spPr>
          <a:xfrm>
            <a:off x="6516215" y="3875269"/>
            <a:ext cx="1066318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 smtClean="0">
                <a:solidFill>
                  <a:srgbClr val="000000"/>
                </a:solidFill>
                <a:latin typeface="Calibri"/>
              </a:rPr>
              <a:t>ZRCADLO</a:t>
            </a:r>
            <a:endParaRPr lang="cs-CZ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extovéPole 7"/>
          <p:cNvSpPr txBox="1"/>
          <p:nvPr/>
        </p:nvSpPr>
        <p:spPr>
          <a:xfrm>
            <a:off x="467541" y="2420888"/>
            <a:ext cx="1964833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Dopadající </a:t>
            </a: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paprsek</a:t>
            </a:r>
          </a:p>
        </p:txBody>
      </p:sp>
      <p:cxnSp>
        <p:nvCxnSpPr>
          <p:cNvPr id="21" name="Přímá spojnice se šipkou 8">
            <a:hlinkClick r:id="" action="ppaction://hlinkshowjump?jump=lastslide"/>
          </p:cNvPr>
          <p:cNvCxnSpPr/>
          <p:nvPr/>
        </p:nvCxnSpPr>
        <p:spPr>
          <a:xfrm flipV="1">
            <a:off x="4452690" y="2060850"/>
            <a:ext cx="2351558" cy="2232245"/>
          </a:xfrm>
          <a:prstGeom prst="straightConnector1">
            <a:avLst/>
          </a:prstGeom>
          <a:noFill/>
          <a:ln w="38103">
            <a:solidFill>
              <a:srgbClr val="F69240"/>
            </a:solidFill>
            <a:prstDash val="solid"/>
            <a:tailEnd type="arrow"/>
          </a:ln>
        </p:spPr>
      </p:cxnSp>
      <p:sp>
        <p:nvSpPr>
          <p:cNvPr id="48" name="Výseč 47">
            <a:hlinkClick r:id="" action="ppaction://hlinkshowjump?jump=lastslide"/>
          </p:cNvPr>
          <p:cNvSpPr/>
          <p:nvPr/>
        </p:nvSpPr>
        <p:spPr>
          <a:xfrm rot="2696804">
            <a:off x="3012126" y="2825545"/>
            <a:ext cx="2952328" cy="2942969"/>
          </a:xfrm>
          <a:prstGeom prst="pie">
            <a:avLst>
              <a:gd name="adj1" fmla="val 10848420"/>
              <a:gd name="adj2" fmla="val 13498022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0" name="TextovéPole 7"/>
          <p:cNvSpPr txBox="1"/>
          <p:nvPr/>
        </p:nvSpPr>
        <p:spPr>
          <a:xfrm>
            <a:off x="6639201" y="2351067"/>
            <a:ext cx="1966629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Odražený  </a:t>
            </a: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paprsek</a:t>
            </a:r>
          </a:p>
        </p:txBody>
      </p:sp>
      <p:sp>
        <p:nvSpPr>
          <p:cNvPr id="18" name="Výseč 17">
            <a:hlinkClick r:id="" action="ppaction://hlinkshowjump?jump=nextslide"/>
          </p:cNvPr>
          <p:cNvSpPr/>
          <p:nvPr/>
        </p:nvSpPr>
        <p:spPr>
          <a:xfrm rot="2696804">
            <a:off x="2989262" y="2821610"/>
            <a:ext cx="2952328" cy="2942969"/>
          </a:xfrm>
          <a:prstGeom prst="pie">
            <a:avLst>
              <a:gd name="adj1" fmla="val 13576640"/>
              <a:gd name="adj2" fmla="val 162364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" name="Výseč 18">
            <a:hlinkClick r:id="" action="ppaction://hlinkshowjump?jump=lastslide"/>
          </p:cNvPr>
          <p:cNvSpPr/>
          <p:nvPr/>
        </p:nvSpPr>
        <p:spPr>
          <a:xfrm>
            <a:off x="2993940" y="2816186"/>
            <a:ext cx="2984327" cy="2952328"/>
          </a:xfrm>
          <a:prstGeom prst="pie">
            <a:avLst>
              <a:gd name="adj1" fmla="val 10848420"/>
              <a:gd name="adj2" fmla="val 1349802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Výseč 19">
            <a:hlinkClick r:id="" action="ppaction://hlinkshowjump?jump=lastslide"/>
          </p:cNvPr>
          <p:cNvSpPr/>
          <p:nvPr/>
        </p:nvSpPr>
        <p:spPr>
          <a:xfrm rot="5400000">
            <a:off x="2989261" y="2820865"/>
            <a:ext cx="2952328" cy="2942969"/>
          </a:xfrm>
          <a:prstGeom prst="pie">
            <a:avLst>
              <a:gd name="adj1" fmla="val 13576640"/>
              <a:gd name="adj2" fmla="val 162364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3" name="TextovéPole 16"/>
          <p:cNvSpPr txBox="1"/>
          <p:nvPr/>
        </p:nvSpPr>
        <p:spPr>
          <a:xfrm>
            <a:off x="132955" y="620688"/>
            <a:ext cx="3770006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Klepni perem na úhel odrazu</a:t>
            </a:r>
            <a:endParaRPr lang="cs-CZ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0" y="4297029"/>
            <a:ext cx="9144000" cy="25609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59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4297029"/>
            <a:ext cx="9144000" cy="25609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" name="Přímá spojnice 4">
            <a:hlinkClick r:id="" action="ppaction://hlinkshowjump?jump=lastslide"/>
          </p:cNvPr>
          <p:cNvCxnSpPr/>
          <p:nvPr/>
        </p:nvCxnSpPr>
        <p:spPr>
          <a:xfrm>
            <a:off x="0" y="4293096"/>
            <a:ext cx="9144000" cy="0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>
            <a:hlinkClick r:id="" action="ppaction://hlinkshowjump?jump=lastslide"/>
          </p:cNvPr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38100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>
            <a:hlinkClick r:id="" action="ppaction://hlinkshowjump?jump=lastslide"/>
          </p:cNvPr>
          <p:cNvCxnSpPr/>
          <p:nvPr/>
        </p:nvCxnSpPr>
        <p:spPr>
          <a:xfrm>
            <a:off x="2233851" y="1988843"/>
            <a:ext cx="2268252" cy="2304252"/>
          </a:xfrm>
          <a:prstGeom prst="straightConnector1">
            <a:avLst/>
          </a:prstGeom>
          <a:noFill/>
          <a:ln w="38103">
            <a:solidFill>
              <a:srgbClr val="F69240"/>
            </a:solidFill>
            <a:prstDash val="solid"/>
            <a:tailEnd type="arrow"/>
          </a:ln>
        </p:spPr>
      </p:cxnSp>
      <p:sp>
        <p:nvSpPr>
          <p:cNvPr id="8" name="TextovéPole 6"/>
          <p:cNvSpPr txBox="1"/>
          <p:nvPr/>
        </p:nvSpPr>
        <p:spPr>
          <a:xfrm>
            <a:off x="6516215" y="3875269"/>
            <a:ext cx="1066318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 smtClean="0">
                <a:solidFill>
                  <a:srgbClr val="000000"/>
                </a:solidFill>
                <a:latin typeface="Calibri"/>
              </a:rPr>
              <a:t>ZRCADLO</a:t>
            </a:r>
            <a:endParaRPr lang="cs-CZ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extovéPole 7"/>
          <p:cNvSpPr txBox="1"/>
          <p:nvPr/>
        </p:nvSpPr>
        <p:spPr>
          <a:xfrm>
            <a:off x="467541" y="2420888"/>
            <a:ext cx="1964833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Dopadající </a:t>
            </a: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paprsek</a:t>
            </a:r>
          </a:p>
        </p:txBody>
      </p:sp>
      <p:cxnSp>
        <p:nvCxnSpPr>
          <p:cNvPr id="21" name="Přímá spojnice se šipkou 8">
            <a:hlinkClick r:id="" action="ppaction://hlinkshowjump?jump=lastslide"/>
          </p:cNvPr>
          <p:cNvCxnSpPr/>
          <p:nvPr/>
        </p:nvCxnSpPr>
        <p:spPr>
          <a:xfrm flipV="1">
            <a:off x="4452690" y="2060850"/>
            <a:ext cx="2351558" cy="2232245"/>
          </a:xfrm>
          <a:prstGeom prst="straightConnector1">
            <a:avLst/>
          </a:prstGeom>
          <a:noFill/>
          <a:ln w="38103">
            <a:solidFill>
              <a:srgbClr val="F69240"/>
            </a:solidFill>
            <a:prstDash val="solid"/>
            <a:tailEnd type="arrow"/>
          </a:ln>
        </p:spPr>
      </p:cxnSp>
      <p:sp>
        <p:nvSpPr>
          <p:cNvPr id="48" name="Výseč 47">
            <a:hlinkClick r:id="" action="ppaction://hlinkshowjump?jump=lastslide"/>
          </p:cNvPr>
          <p:cNvSpPr/>
          <p:nvPr/>
        </p:nvSpPr>
        <p:spPr>
          <a:xfrm rot="2696804">
            <a:off x="3012126" y="2825545"/>
            <a:ext cx="2952328" cy="2942969"/>
          </a:xfrm>
          <a:prstGeom prst="pie">
            <a:avLst>
              <a:gd name="adj1" fmla="val 10848420"/>
              <a:gd name="adj2" fmla="val 13498022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0" name="TextovéPole 7"/>
          <p:cNvSpPr txBox="1"/>
          <p:nvPr/>
        </p:nvSpPr>
        <p:spPr>
          <a:xfrm>
            <a:off x="6639201" y="2351067"/>
            <a:ext cx="1966629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Odražený  </a:t>
            </a: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paprsek</a:t>
            </a:r>
          </a:p>
        </p:txBody>
      </p:sp>
      <p:sp>
        <p:nvSpPr>
          <p:cNvPr id="18" name="Výseč 17">
            <a:hlinkClick r:id="" action="ppaction://hlinkshowjump?jump=nextslide"/>
          </p:cNvPr>
          <p:cNvSpPr/>
          <p:nvPr/>
        </p:nvSpPr>
        <p:spPr>
          <a:xfrm rot="2696804">
            <a:off x="2989262" y="2821610"/>
            <a:ext cx="2952328" cy="2942969"/>
          </a:xfrm>
          <a:prstGeom prst="pie">
            <a:avLst>
              <a:gd name="adj1" fmla="val 13576640"/>
              <a:gd name="adj2" fmla="val 1623644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" name="Výseč 18">
            <a:hlinkClick r:id="" action="ppaction://hlinkshowjump?jump=lastslide"/>
          </p:cNvPr>
          <p:cNvSpPr/>
          <p:nvPr/>
        </p:nvSpPr>
        <p:spPr>
          <a:xfrm>
            <a:off x="2993940" y="2816186"/>
            <a:ext cx="2984327" cy="2952328"/>
          </a:xfrm>
          <a:prstGeom prst="pie">
            <a:avLst>
              <a:gd name="adj1" fmla="val 10848420"/>
              <a:gd name="adj2" fmla="val 1349802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Výseč 19">
            <a:hlinkClick r:id="" action="ppaction://hlinkshowjump?jump=lastslide"/>
          </p:cNvPr>
          <p:cNvSpPr/>
          <p:nvPr/>
        </p:nvSpPr>
        <p:spPr>
          <a:xfrm rot="5400000">
            <a:off x="2989261" y="2820865"/>
            <a:ext cx="2952328" cy="2942969"/>
          </a:xfrm>
          <a:prstGeom prst="pie">
            <a:avLst>
              <a:gd name="adj1" fmla="val 13576640"/>
              <a:gd name="adj2" fmla="val 162364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Tlačítko akce: Dopředu nebo Další 1">
            <a:hlinkClick r:id="" action="ppaction://hlinkshowjump?jump=nextslide" highlightClick="1"/>
          </p:cNvPr>
          <p:cNvSpPr/>
          <p:nvPr/>
        </p:nvSpPr>
        <p:spPr>
          <a:xfrm>
            <a:off x="6516215" y="5301208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74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908720"/>
            <a:ext cx="4479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ODKAZY A LITERATURA</a:t>
            </a:r>
            <a:endParaRPr lang="cs-CZ" sz="3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9" y="2156547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PaeDr. Jiří </a:t>
            </a:r>
            <a:r>
              <a:rPr lang="cs-CZ" sz="2400" dirty="0" err="1" smtClean="0"/>
              <a:t>Bohuněk</a:t>
            </a:r>
            <a:r>
              <a:rPr lang="cs-CZ" sz="2400" dirty="0" smtClean="0"/>
              <a:t>, doc. RNDr. Růžena Kolářová, CSc. </a:t>
            </a:r>
            <a:r>
              <a:rPr lang="cs-CZ" sz="2400" dirty="0"/>
              <a:t>Fyzika pro 7. ročník základní </a:t>
            </a:r>
            <a:r>
              <a:rPr lang="cs-CZ" sz="2400" dirty="0" smtClean="0"/>
              <a:t>školy Nakladatelství </a:t>
            </a:r>
            <a:r>
              <a:rPr lang="cs-CZ" sz="2400" dirty="0"/>
              <a:t>Prometheus spol. s r.o</a:t>
            </a:r>
            <a:r>
              <a:rPr lang="cs-CZ" sz="2400" dirty="0" smtClean="0"/>
              <a:t>. v roce  2000, </a:t>
            </a:r>
            <a:r>
              <a:rPr lang="cs-CZ" sz="2400" dirty="0"/>
              <a:t>ISBN </a:t>
            </a:r>
            <a:r>
              <a:rPr lang="cs-CZ" sz="2400" dirty="0" smtClean="0"/>
              <a:t>80 - 7196-119 -1 </a:t>
            </a:r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Obrazový archiv autora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654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lačítko akce: Návrat 1">
            <a:hlinkClick r:id="" action="ppaction://hlinkshowjump?jump=lastslideviewed" highlightClick="1"/>
          </p:cNvPr>
          <p:cNvSpPr/>
          <p:nvPr/>
        </p:nvSpPr>
        <p:spPr>
          <a:xfrm>
            <a:off x="3635896" y="2780928"/>
            <a:ext cx="1584176" cy="151216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600480" y="1634897"/>
            <a:ext cx="14655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/>
              <a:t>Chyba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07929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cs-CZ" dirty="0" smtClean="0"/>
              <a:t>ODRAZ SVĚTLA</a:t>
            </a:r>
            <a:br>
              <a:rPr lang="cs-CZ" dirty="0" smtClean="0"/>
            </a:br>
            <a:r>
              <a:rPr lang="cs-CZ" dirty="0" smtClean="0"/>
              <a:t>ZÁKON ODRAZU SVĚTLA</a:t>
            </a:r>
            <a:endParaRPr lang="cs-CZ" dirty="0"/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dirty="0"/>
              <a:t>Fyzika 7. ročník</a:t>
            </a:r>
          </a:p>
        </p:txBody>
      </p:sp>
    </p:spTree>
    <p:extLst>
      <p:ext uri="{BB962C8B-B14F-4D97-AF65-F5344CB8AC3E}">
        <p14:creationId xmlns:p14="http://schemas.microsoft.com/office/powerpoint/2010/main" val="219017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ZRCADLA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Plochy, které dobře odrážejí světlo Nejjednodušší jsou rovinná zrcadla, pro běžné účely se používají skleněná zrcadla – skleněná deska se pokryje tenkou vrstvou kovu</a:t>
            </a:r>
          </a:p>
          <a:p>
            <a:r>
              <a:rPr lang="cs-CZ" dirty="0" smtClean="0"/>
              <a:t>Kolmice dopadu – kolmice sestrojená v bodě dopadu paprsku na rovinu zrcadla</a:t>
            </a:r>
          </a:p>
          <a:p>
            <a:r>
              <a:rPr lang="cs-CZ" dirty="0" smtClean="0"/>
              <a:t>Rovina dopadu – rovina, ve které leží dopadající paprsek a kolmice dopadu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007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4"/>
          <p:cNvCxnSpPr/>
          <p:nvPr/>
        </p:nvCxnSpPr>
        <p:spPr>
          <a:xfrm>
            <a:off x="0" y="3212973"/>
            <a:ext cx="9144000" cy="0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/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9528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/>
          <p:cNvCxnSpPr/>
          <p:nvPr/>
        </p:nvCxnSpPr>
        <p:spPr>
          <a:xfrm>
            <a:off x="2233851" y="908721"/>
            <a:ext cx="2268252" cy="2304252"/>
          </a:xfrm>
          <a:prstGeom prst="straightConnector1">
            <a:avLst/>
          </a:prstGeom>
          <a:noFill/>
          <a:ln w="38103">
            <a:solidFill>
              <a:srgbClr val="F69240"/>
            </a:solidFill>
            <a:prstDash val="solid"/>
            <a:tailEnd type="arrow"/>
          </a:ln>
        </p:spPr>
      </p:cxnSp>
      <p:sp>
        <p:nvSpPr>
          <p:cNvPr id="7" name="TextovéPole 5"/>
          <p:cNvSpPr txBox="1"/>
          <p:nvPr/>
        </p:nvSpPr>
        <p:spPr>
          <a:xfrm>
            <a:off x="4716017" y="692694"/>
            <a:ext cx="1698543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Kolmice dopadu</a:t>
            </a:r>
          </a:p>
        </p:txBody>
      </p:sp>
      <p:sp>
        <p:nvSpPr>
          <p:cNvPr id="8" name="TextovéPole 6"/>
          <p:cNvSpPr txBox="1"/>
          <p:nvPr/>
        </p:nvSpPr>
        <p:spPr>
          <a:xfrm>
            <a:off x="6516215" y="2795147"/>
            <a:ext cx="1066318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 smtClean="0">
                <a:solidFill>
                  <a:srgbClr val="000000"/>
                </a:solidFill>
                <a:latin typeface="Calibri"/>
              </a:rPr>
              <a:t>ZRCADLO</a:t>
            </a:r>
            <a:endParaRPr lang="cs-CZ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extovéPole 7"/>
          <p:cNvSpPr txBox="1"/>
          <p:nvPr/>
        </p:nvSpPr>
        <p:spPr>
          <a:xfrm>
            <a:off x="467541" y="1340766"/>
            <a:ext cx="19648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Dopadající paprsek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9"/>
              <p:cNvSpPr txBox="1"/>
              <p:nvPr/>
            </p:nvSpPr>
            <p:spPr>
              <a:xfrm>
                <a:off x="3779912" y="1952943"/>
                <a:ext cx="612666" cy="6463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>
                          <a:latin typeface="Cambria Math"/>
                        </a:rPr>
                        <m:t>∝</m:t>
                      </m:r>
                    </m:oMath>
                  </m:oMathPara>
                </a14:m>
                <a:endParaRPr lang="cs-CZ" sz="3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1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1952943"/>
                <a:ext cx="612666" cy="64633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Přímá spojnice se šipkou 14"/>
          <p:cNvCxnSpPr/>
          <p:nvPr/>
        </p:nvCxnSpPr>
        <p:spPr>
          <a:xfrm flipV="1">
            <a:off x="1259632" y="2137609"/>
            <a:ext cx="2545978" cy="657538"/>
          </a:xfrm>
          <a:prstGeom prst="straightConnector1">
            <a:avLst/>
          </a:prstGeom>
          <a:noFill/>
          <a:ln w="9528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6" name="TextovéPole 16"/>
          <p:cNvSpPr txBox="1"/>
          <p:nvPr/>
        </p:nvSpPr>
        <p:spPr>
          <a:xfrm>
            <a:off x="467541" y="2274684"/>
            <a:ext cx="13949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Úhel dopadu</a:t>
            </a:r>
          </a:p>
        </p:txBody>
      </p:sp>
      <p:cxnSp>
        <p:nvCxnSpPr>
          <p:cNvPr id="21" name="Přímá spojnice se šipkou 8"/>
          <p:cNvCxnSpPr/>
          <p:nvPr/>
        </p:nvCxnSpPr>
        <p:spPr>
          <a:xfrm flipV="1">
            <a:off x="4452690" y="980728"/>
            <a:ext cx="2351558" cy="2232245"/>
          </a:xfrm>
          <a:prstGeom prst="straightConnector1">
            <a:avLst/>
          </a:prstGeom>
          <a:noFill/>
          <a:ln w="38103">
            <a:solidFill>
              <a:srgbClr val="F69240"/>
            </a:solidFill>
            <a:prstDash val="solid"/>
            <a:tailEnd type="arrow"/>
          </a:ln>
        </p:spPr>
      </p:cxnSp>
      <p:cxnSp>
        <p:nvCxnSpPr>
          <p:cNvPr id="35" name="Přímá spojnice se šipkou 34"/>
          <p:cNvCxnSpPr/>
          <p:nvPr/>
        </p:nvCxnSpPr>
        <p:spPr>
          <a:xfrm flipH="1" flipV="1">
            <a:off x="5192420" y="2201087"/>
            <a:ext cx="3051988" cy="219801"/>
          </a:xfrm>
          <a:prstGeom prst="straightConnector1">
            <a:avLst/>
          </a:prstGeom>
          <a:noFill/>
          <a:ln w="9528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48" name="Výseč 47"/>
          <p:cNvSpPr/>
          <p:nvPr/>
        </p:nvSpPr>
        <p:spPr>
          <a:xfrm rot="2696804">
            <a:off x="3012126" y="1741488"/>
            <a:ext cx="2952328" cy="2942969"/>
          </a:xfrm>
          <a:prstGeom prst="pie">
            <a:avLst>
              <a:gd name="adj1" fmla="val 10848420"/>
              <a:gd name="adj2" fmla="val 162364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9" name="TextovéPole 16"/>
          <p:cNvSpPr txBox="1"/>
          <p:nvPr/>
        </p:nvSpPr>
        <p:spPr>
          <a:xfrm>
            <a:off x="7258909" y="1801663"/>
            <a:ext cx="1322798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Úhel </a:t>
            </a:r>
            <a:r>
              <a:rPr lang="cs-CZ" dirty="0" smtClean="0">
                <a:solidFill>
                  <a:srgbClr val="000000"/>
                </a:solidFill>
                <a:latin typeface="Calibri"/>
              </a:rPr>
              <a:t>odrazu</a:t>
            </a:r>
            <a:endParaRPr lang="cs-CZ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0" name="TextovéPole 7"/>
          <p:cNvSpPr txBox="1"/>
          <p:nvPr/>
        </p:nvSpPr>
        <p:spPr>
          <a:xfrm>
            <a:off x="6639201" y="1270945"/>
            <a:ext cx="1966629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Odražený  </a:t>
            </a: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paprsek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ovéPole 9"/>
              <p:cNvSpPr txBox="1"/>
              <p:nvPr/>
            </p:nvSpPr>
            <p:spPr>
              <a:xfrm>
                <a:off x="4572000" y="1952943"/>
                <a:ext cx="52931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mtClean="0">
                          <a:latin typeface="Cambria Math"/>
                        </a:rPr>
                        <m:t>∝</m:t>
                      </m:r>
                      <m:r>
                        <a:rPr lang="cs-CZ" b="0" i="0" smtClean="0">
                          <a:latin typeface="Cambria Math"/>
                        </a:rPr>
                        <m:t>´</m:t>
                      </m:r>
                    </m:oMath>
                  </m:oMathPara>
                </a14:m>
                <a:endParaRPr lang="cs-CZ" sz="3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51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52943"/>
                <a:ext cx="529311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ovéPole 52"/>
          <p:cNvSpPr txBox="1"/>
          <p:nvPr/>
        </p:nvSpPr>
        <p:spPr>
          <a:xfrm>
            <a:off x="304805" y="3933056"/>
            <a:ext cx="8587675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ZÁKON ODRAZU: </a:t>
            </a:r>
          </a:p>
          <a:p>
            <a:pPr algn="ctr"/>
            <a:r>
              <a:rPr lang="cs-CZ" sz="2400" dirty="0" smtClean="0"/>
              <a:t>Úhel odrazu se rovná úhlu dopadu. Odražený paprsek leží  v rovině dopadu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8987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 animBg="1"/>
      <p:bldP spid="16" grpId="0"/>
      <p:bldP spid="48" grpId="0" animBg="1"/>
      <p:bldP spid="49" grpId="0"/>
      <p:bldP spid="50" grpId="0"/>
      <p:bldP spid="51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5416"/>
            <a:ext cx="9144000" cy="82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4"/>
          <p:cNvCxnSpPr/>
          <p:nvPr/>
        </p:nvCxnSpPr>
        <p:spPr>
          <a:xfrm flipV="1">
            <a:off x="251520" y="5085184"/>
            <a:ext cx="7992888" cy="72008"/>
          </a:xfrm>
          <a:prstGeom prst="line">
            <a:avLst/>
          </a:prstGeom>
          <a:ln w="5715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Nadpis 5"/>
          <p:cNvSpPr>
            <a:spLocks noGrp="1"/>
          </p:cNvSpPr>
          <p:nvPr>
            <p:ph type="title" idx="4294967295"/>
          </p:nvPr>
        </p:nvSpPr>
        <p:spPr>
          <a:xfrm>
            <a:off x="29405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Odraz svazku rovnoběžných paprsků                    na rovinném zrcadle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20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cs-CZ" dirty="0" smtClean="0"/>
              <a:t>ROZPTYL SVĚTLA</a:t>
            </a:r>
            <a:endParaRPr lang="cs-CZ" dirty="0"/>
          </a:p>
        </p:txBody>
      </p:sp>
      <p:sp>
        <p:nvSpPr>
          <p:cNvPr id="5" name="Volný tvar 4"/>
          <p:cNvSpPr/>
          <p:nvPr/>
        </p:nvSpPr>
        <p:spPr>
          <a:xfrm>
            <a:off x="1041991" y="3921690"/>
            <a:ext cx="7389656" cy="575882"/>
          </a:xfrm>
          <a:custGeom>
            <a:avLst/>
            <a:gdLst>
              <a:gd name="connsiteX0" fmla="*/ 0 w 7389656"/>
              <a:gd name="connsiteY0" fmla="*/ 299436 h 575882"/>
              <a:gd name="connsiteX1" fmla="*/ 74428 w 7389656"/>
              <a:gd name="connsiteY1" fmla="*/ 267538 h 575882"/>
              <a:gd name="connsiteX2" fmla="*/ 116958 w 7389656"/>
              <a:gd name="connsiteY2" fmla="*/ 256905 h 575882"/>
              <a:gd name="connsiteX3" fmla="*/ 148856 w 7389656"/>
              <a:gd name="connsiteY3" fmla="*/ 235640 h 575882"/>
              <a:gd name="connsiteX4" fmla="*/ 180753 w 7389656"/>
              <a:gd name="connsiteY4" fmla="*/ 225008 h 575882"/>
              <a:gd name="connsiteX5" fmla="*/ 233916 w 7389656"/>
              <a:gd name="connsiteY5" fmla="*/ 203743 h 575882"/>
              <a:gd name="connsiteX6" fmla="*/ 318976 w 7389656"/>
              <a:gd name="connsiteY6" fmla="*/ 182477 h 575882"/>
              <a:gd name="connsiteX7" fmla="*/ 404037 w 7389656"/>
              <a:gd name="connsiteY7" fmla="*/ 150580 h 575882"/>
              <a:gd name="connsiteX8" fmla="*/ 467832 w 7389656"/>
              <a:gd name="connsiteY8" fmla="*/ 129315 h 575882"/>
              <a:gd name="connsiteX9" fmla="*/ 510362 w 7389656"/>
              <a:gd name="connsiteY9" fmla="*/ 118682 h 575882"/>
              <a:gd name="connsiteX10" fmla="*/ 563525 w 7389656"/>
              <a:gd name="connsiteY10" fmla="*/ 97417 h 575882"/>
              <a:gd name="connsiteX11" fmla="*/ 659218 w 7389656"/>
              <a:gd name="connsiteY11" fmla="*/ 76152 h 575882"/>
              <a:gd name="connsiteX12" fmla="*/ 808074 w 7389656"/>
              <a:gd name="connsiteY12" fmla="*/ 86784 h 575882"/>
              <a:gd name="connsiteX13" fmla="*/ 839972 w 7389656"/>
              <a:gd name="connsiteY13" fmla="*/ 97417 h 575882"/>
              <a:gd name="connsiteX14" fmla="*/ 893135 w 7389656"/>
              <a:gd name="connsiteY14" fmla="*/ 118682 h 575882"/>
              <a:gd name="connsiteX15" fmla="*/ 946297 w 7389656"/>
              <a:gd name="connsiteY15" fmla="*/ 129315 h 575882"/>
              <a:gd name="connsiteX16" fmla="*/ 988828 w 7389656"/>
              <a:gd name="connsiteY16" fmla="*/ 150580 h 575882"/>
              <a:gd name="connsiteX17" fmla="*/ 1031358 w 7389656"/>
              <a:gd name="connsiteY17" fmla="*/ 193110 h 575882"/>
              <a:gd name="connsiteX18" fmla="*/ 1095153 w 7389656"/>
              <a:gd name="connsiteY18" fmla="*/ 225008 h 575882"/>
              <a:gd name="connsiteX19" fmla="*/ 1137683 w 7389656"/>
              <a:gd name="connsiteY19" fmla="*/ 288803 h 575882"/>
              <a:gd name="connsiteX20" fmla="*/ 1180214 w 7389656"/>
              <a:gd name="connsiteY20" fmla="*/ 363231 h 575882"/>
              <a:gd name="connsiteX21" fmla="*/ 1222744 w 7389656"/>
              <a:gd name="connsiteY21" fmla="*/ 395129 h 575882"/>
              <a:gd name="connsiteX22" fmla="*/ 1254642 w 7389656"/>
              <a:gd name="connsiteY22" fmla="*/ 405761 h 575882"/>
              <a:gd name="connsiteX23" fmla="*/ 1339702 w 7389656"/>
              <a:gd name="connsiteY23" fmla="*/ 427026 h 575882"/>
              <a:gd name="connsiteX24" fmla="*/ 1573618 w 7389656"/>
              <a:gd name="connsiteY24" fmla="*/ 416394 h 575882"/>
              <a:gd name="connsiteX25" fmla="*/ 1605516 w 7389656"/>
              <a:gd name="connsiteY25" fmla="*/ 395129 h 575882"/>
              <a:gd name="connsiteX26" fmla="*/ 1648046 w 7389656"/>
              <a:gd name="connsiteY26" fmla="*/ 373863 h 575882"/>
              <a:gd name="connsiteX27" fmla="*/ 1679944 w 7389656"/>
              <a:gd name="connsiteY27" fmla="*/ 352598 h 575882"/>
              <a:gd name="connsiteX28" fmla="*/ 1754372 w 7389656"/>
              <a:gd name="connsiteY28" fmla="*/ 320701 h 575882"/>
              <a:gd name="connsiteX29" fmla="*/ 1786269 w 7389656"/>
              <a:gd name="connsiteY29" fmla="*/ 299436 h 575882"/>
              <a:gd name="connsiteX30" fmla="*/ 2052083 w 7389656"/>
              <a:gd name="connsiteY30" fmla="*/ 299436 h 575882"/>
              <a:gd name="connsiteX31" fmla="*/ 2083981 w 7389656"/>
              <a:gd name="connsiteY31" fmla="*/ 310068 h 575882"/>
              <a:gd name="connsiteX32" fmla="*/ 2456121 w 7389656"/>
              <a:gd name="connsiteY32" fmla="*/ 331333 h 575882"/>
              <a:gd name="connsiteX33" fmla="*/ 2477386 w 7389656"/>
              <a:gd name="connsiteY33" fmla="*/ 288803 h 575882"/>
              <a:gd name="connsiteX34" fmla="*/ 2551814 w 7389656"/>
              <a:gd name="connsiteY34" fmla="*/ 235640 h 575882"/>
              <a:gd name="connsiteX35" fmla="*/ 2626242 w 7389656"/>
              <a:gd name="connsiteY35" fmla="*/ 161212 h 575882"/>
              <a:gd name="connsiteX36" fmla="*/ 2806995 w 7389656"/>
              <a:gd name="connsiteY36" fmla="*/ 182477 h 575882"/>
              <a:gd name="connsiteX37" fmla="*/ 2892056 w 7389656"/>
              <a:gd name="connsiteY37" fmla="*/ 203743 h 575882"/>
              <a:gd name="connsiteX38" fmla="*/ 3296093 w 7389656"/>
              <a:gd name="connsiteY38" fmla="*/ 193110 h 575882"/>
              <a:gd name="connsiteX39" fmla="*/ 3317358 w 7389656"/>
              <a:gd name="connsiteY39" fmla="*/ 129315 h 575882"/>
              <a:gd name="connsiteX40" fmla="*/ 3370521 w 7389656"/>
              <a:gd name="connsiteY40" fmla="*/ 108050 h 575882"/>
              <a:gd name="connsiteX41" fmla="*/ 3423683 w 7389656"/>
              <a:gd name="connsiteY41" fmla="*/ 76152 h 575882"/>
              <a:gd name="connsiteX42" fmla="*/ 3476846 w 7389656"/>
              <a:gd name="connsiteY42" fmla="*/ 54887 h 575882"/>
              <a:gd name="connsiteX43" fmla="*/ 3530009 w 7389656"/>
              <a:gd name="connsiteY43" fmla="*/ 22989 h 575882"/>
              <a:gd name="connsiteX44" fmla="*/ 3572539 w 7389656"/>
              <a:gd name="connsiteY44" fmla="*/ 1724 h 575882"/>
              <a:gd name="connsiteX45" fmla="*/ 3763925 w 7389656"/>
              <a:gd name="connsiteY45" fmla="*/ 12357 h 575882"/>
              <a:gd name="connsiteX46" fmla="*/ 3774558 w 7389656"/>
              <a:gd name="connsiteY46" fmla="*/ 76152 h 575882"/>
              <a:gd name="connsiteX47" fmla="*/ 3785190 w 7389656"/>
              <a:gd name="connsiteY47" fmla="*/ 118682 h 575882"/>
              <a:gd name="connsiteX48" fmla="*/ 3827721 w 7389656"/>
              <a:gd name="connsiteY48" fmla="*/ 214375 h 575882"/>
              <a:gd name="connsiteX49" fmla="*/ 3838353 w 7389656"/>
              <a:gd name="connsiteY49" fmla="*/ 246273 h 575882"/>
              <a:gd name="connsiteX50" fmla="*/ 3902149 w 7389656"/>
              <a:gd name="connsiteY50" fmla="*/ 310068 h 575882"/>
              <a:gd name="connsiteX51" fmla="*/ 3987209 w 7389656"/>
              <a:gd name="connsiteY51" fmla="*/ 331333 h 575882"/>
              <a:gd name="connsiteX52" fmla="*/ 4040372 w 7389656"/>
              <a:gd name="connsiteY52" fmla="*/ 341966 h 575882"/>
              <a:gd name="connsiteX53" fmla="*/ 4072269 w 7389656"/>
              <a:gd name="connsiteY53" fmla="*/ 352598 h 575882"/>
              <a:gd name="connsiteX54" fmla="*/ 4114800 w 7389656"/>
              <a:gd name="connsiteY54" fmla="*/ 363231 h 575882"/>
              <a:gd name="connsiteX55" fmla="*/ 4146697 w 7389656"/>
              <a:gd name="connsiteY55" fmla="*/ 373863 h 575882"/>
              <a:gd name="connsiteX56" fmla="*/ 4455042 w 7389656"/>
              <a:gd name="connsiteY56" fmla="*/ 395129 h 575882"/>
              <a:gd name="connsiteX57" fmla="*/ 4529469 w 7389656"/>
              <a:gd name="connsiteY57" fmla="*/ 405761 h 575882"/>
              <a:gd name="connsiteX58" fmla="*/ 4614530 w 7389656"/>
              <a:gd name="connsiteY58" fmla="*/ 427026 h 575882"/>
              <a:gd name="connsiteX59" fmla="*/ 4720856 w 7389656"/>
              <a:gd name="connsiteY59" fmla="*/ 437659 h 575882"/>
              <a:gd name="connsiteX60" fmla="*/ 4795283 w 7389656"/>
              <a:gd name="connsiteY60" fmla="*/ 448291 h 575882"/>
              <a:gd name="connsiteX61" fmla="*/ 4890976 w 7389656"/>
              <a:gd name="connsiteY61" fmla="*/ 458924 h 575882"/>
              <a:gd name="connsiteX62" fmla="*/ 4922874 w 7389656"/>
              <a:gd name="connsiteY62" fmla="*/ 469557 h 575882"/>
              <a:gd name="connsiteX63" fmla="*/ 4944139 w 7389656"/>
              <a:gd name="connsiteY63" fmla="*/ 501454 h 575882"/>
              <a:gd name="connsiteX64" fmla="*/ 4954772 w 7389656"/>
              <a:gd name="connsiteY64" fmla="*/ 458924 h 575882"/>
              <a:gd name="connsiteX65" fmla="*/ 4986669 w 7389656"/>
              <a:gd name="connsiteY65" fmla="*/ 427026 h 575882"/>
              <a:gd name="connsiteX66" fmla="*/ 4997302 w 7389656"/>
              <a:gd name="connsiteY66" fmla="*/ 373863 h 575882"/>
              <a:gd name="connsiteX67" fmla="*/ 5050465 w 7389656"/>
              <a:gd name="connsiteY67" fmla="*/ 363231 h 575882"/>
              <a:gd name="connsiteX68" fmla="*/ 5114260 w 7389656"/>
              <a:gd name="connsiteY68" fmla="*/ 320701 h 575882"/>
              <a:gd name="connsiteX69" fmla="*/ 5263116 w 7389656"/>
              <a:gd name="connsiteY69" fmla="*/ 299436 h 575882"/>
              <a:gd name="connsiteX70" fmla="*/ 5624623 w 7389656"/>
              <a:gd name="connsiteY70" fmla="*/ 310068 h 575882"/>
              <a:gd name="connsiteX71" fmla="*/ 5667153 w 7389656"/>
              <a:gd name="connsiteY71" fmla="*/ 331333 h 575882"/>
              <a:gd name="connsiteX72" fmla="*/ 5699051 w 7389656"/>
              <a:gd name="connsiteY72" fmla="*/ 341966 h 575882"/>
              <a:gd name="connsiteX73" fmla="*/ 5730949 w 7389656"/>
              <a:gd name="connsiteY73" fmla="*/ 373863 h 575882"/>
              <a:gd name="connsiteX74" fmla="*/ 5762846 w 7389656"/>
              <a:gd name="connsiteY74" fmla="*/ 395129 h 575882"/>
              <a:gd name="connsiteX75" fmla="*/ 5794744 w 7389656"/>
              <a:gd name="connsiteY75" fmla="*/ 437659 h 575882"/>
              <a:gd name="connsiteX76" fmla="*/ 5858539 w 7389656"/>
              <a:gd name="connsiteY76" fmla="*/ 480189 h 575882"/>
              <a:gd name="connsiteX77" fmla="*/ 5890437 w 7389656"/>
              <a:gd name="connsiteY77" fmla="*/ 501454 h 575882"/>
              <a:gd name="connsiteX78" fmla="*/ 5996762 w 7389656"/>
              <a:gd name="connsiteY78" fmla="*/ 533352 h 575882"/>
              <a:gd name="connsiteX79" fmla="*/ 6113721 w 7389656"/>
              <a:gd name="connsiteY79" fmla="*/ 554617 h 575882"/>
              <a:gd name="connsiteX80" fmla="*/ 6177516 w 7389656"/>
              <a:gd name="connsiteY80" fmla="*/ 575882 h 575882"/>
              <a:gd name="connsiteX81" fmla="*/ 6400800 w 7389656"/>
              <a:gd name="connsiteY81" fmla="*/ 565250 h 575882"/>
              <a:gd name="connsiteX82" fmla="*/ 6475228 w 7389656"/>
              <a:gd name="connsiteY82" fmla="*/ 522719 h 575882"/>
              <a:gd name="connsiteX83" fmla="*/ 6570921 w 7389656"/>
              <a:gd name="connsiteY83" fmla="*/ 469557 h 575882"/>
              <a:gd name="connsiteX84" fmla="*/ 6602818 w 7389656"/>
              <a:gd name="connsiteY84" fmla="*/ 458924 h 575882"/>
              <a:gd name="connsiteX85" fmla="*/ 6751674 w 7389656"/>
              <a:gd name="connsiteY85" fmla="*/ 501454 h 575882"/>
              <a:gd name="connsiteX86" fmla="*/ 6794204 w 7389656"/>
              <a:gd name="connsiteY86" fmla="*/ 522719 h 575882"/>
              <a:gd name="connsiteX87" fmla="*/ 6858000 w 7389656"/>
              <a:gd name="connsiteY87" fmla="*/ 543984 h 575882"/>
              <a:gd name="connsiteX88" fmla="*/ 7049386 w 7389656"/>
              <a:gd name="connsiteY88" fmla="*/ 522719 h 575882"/>
              <a:gd name="connsiteX89" fmla="*/ 7123814 w 7389656"/>
              <a:gd name="connsiteY89" fmla="*/ 501454 h 575882"/>
              <a:gd name="connsiteX90" fmla="*/ 7187609 w 7389656"/>
              <a:gd name="connsiteY90" fmla="*/ 490822 h 575882"/>
              <a:gd name="connsiteX91" fmla="*/ 7293935 w 7389656"/>
              <a:gd name="connsiteY91" fmla="*/ 469557 h 575882"/>
              <a:gd name="connsiteX92" fmla="*/ 7378995 w 7389656"/>
              <a:gd name="connsiteY92" fmla="*/ 480189 h 575882"/>
              <a:gd name="connsiteX93" fmla="*/ 7389628 w 7389656"/>
              <a:gd name="connsiteY93" fmla="*/ 522719 h 575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7389656" h="575882">
                <a:moveTo>
                  <a:pt x="0" y="299436"/>
                </a:moveTo>
                <a:cubicBezTo>
                  <a:pt x="24809" y="288803"/>
                  <a:pt x="49061" y="276762"/>
                  <a:pt x="74428" y="267538"/>
                </a:cubicBezTo>
                <a:cubicBezTo>
                  <a:pt x="88161" y="262544"/>
                  <a:pt x="103527" y="262661"/>
                  <a:pt x="116958" y="256905"/>
                </a:cubicBezTo>
                <a:cubicBezTo>
                  <a:pt x="128704" y="251871"/>
                  <a:pt x="137426" y="241355"/>
                  <a:pt x="148856" y="235640"/>
                </a:cubicBezTo>
                <a:cubicBezTo>
                  <a:pt x="158880" y="230628"/>
                  <a:pt x="170259" y="228943"/>
                  <a:pt x="180753" y="225008"/>
                </a:cubicBezTo>
                <a:cubicBezTo>
                  <a:pt x="198624" y="218307"/>
                  <a:pt x="215674" y="209356"/>
                  <a:pt x="233916" y="203743"/>
                </a:cubicBezTo>
                <a:cubicBezTo>
                  <a:pt x="261850" y="195148"/>
                  <a:pt x="318976" y="182477"/>
                  <a:pt x="318976" y="182477"/>
                </a:cubicBezTo>
                <a:cubicBezTo>
                  <a:pt x="374487" y="145470"/>
                  <a:pt x="326214" y="171804"/>
                  <a:pt x="404037" y="150580"/>
                </a:cubicBezTo>
                <a:cubicBezTo>
                  <a:pt x="425662" y="144682"/>
                  <a:pt x="446086" y="134752"/>
                  <a:pt x="467832" y="129315"/>
                </a:cubicBezTo>
                <a:cubicBezTo>
                  <a:pt x="482009" y="125771"/>
                  <a:pt x="496499" y="123303"/>
                  <a:pt x="510362" y="118682"/>
                </a:cubicBezTo>
                <a:cubicBezTo>
                  <a:pt x="528469" y="112646"/>
                  <a:pt x="545418" y="103453"/>
                  <a:pt x="563525" y="97417"/>
                </a:cubicBezTo>
                <a:cubicBezTo>
                  <a:pt x="586053" y="89908"/>
                  <a:pt x="638144" y="80367"/>
                  <a:pt x="659218" y="76152"/>
                </a:cubicBezTo>
                <a:cubicBezTo>
                  <a:pt x="708837" y="79696"/>
                  <a:pt x="758670" y="80972"/>
                  <a:pt x="808074" y="86784"/>
                </a:cubicBezTo>
                <a:cubicBezTo>
                  <a:pt x="819205" y="88094"/>
                  <a:pt x="829478" y="93482"/>
                  <a:pt x="839972" y="97417"/>
                </a:cubicBezTo>
                <a:cubicBezTo>
                  <a:pt x="857843" y="104119"/>
                  <a:pt x="874854" y="113198"/>
                  <a:pt x="893135" y="118682"/>
                </a:cubicBezTo>
                <a:cubicBezTo>
                  <a:pt x="910444" y="123875"/>
                  <a:pt x="928576" y="125771"/>
                  <a:pt x="946297" y="129315"/>
                </a:cubicBezTo>
                <a:cubicBezTo>
                  <a:pt x="960474" y="136403"/>
                  <a:pt x="976148" y="141070"/>
                  <a:pt x="988828" y="150580"/>
                </a:cubicBezTo>
                <a:cubicBezTo>
                  <a:pt x="1004867" y="162609"/>
                  <a:pt x="1016136" y="180062"/>
                  <a:pt x="1031358" y="193110"/>
                </a:cubicBezTo>
                <a:cubicBezTo>
                  <a:pt x="1057590" y="215594"/>
                  <a:pt x="1064281" y="214717"/>
                  <a:pt x="1095153" y="225008"/>
                </a:cubicBezTo>
                <a:cubicBezTo>
                  <a:pt x="1109330" y="246273"/>
                  <a:pt x="1126253" y="265944"/>
                  <a:pt x="1137683" y="288803"/>
                </a:cubicBezTo>
                <a:cubicBezTo>
                  <a:pt x="1146021" y="305479"/>
                  <a:pt x="1165187" y="348204"/>
                  <a:pt x="1180214" y="363231"/>
                </a:cubicBezTo>
                <a:cubicBezTo>
                  <a:pt x="1192744" y="375762"/>
                  <a:pt x="1207358" y="386337"/>
                  <a:pt x="1222744" y="395129"/>
                </a:cubicBezTo>
                <a:cubicBezTo>
                  <a:pt x="1232475" y="400690"/>
                  <a:pt x="1243829" y="402812"/>
                  <a:pt x="1254642" y="405761"/>
                </a:cubicBezTo>
                <a:cubicBezTo>
                  <a:pt x="1282838" y="413451"/>
                  <a:pt x="1339702" y="427026"/>
                  <a:pt x="1339702" y="427026"/>
                </a:cubicBezTo>
                <a:cubicBezTo>
                  <a:pt x="1417674" y="423482"/>
                  <a:pt x="1496121" y="425693"/>
                  <a:pt x="1573618" y="416394"/>
                </a:cubicBezTo>
                <a:cubicBezTo>
                  <a:pt x="1586306" y="414871"/>
                  <a:pt x="1594421" y="401469"/>
                  <a:pt x="1605516" y="395129"/>
                </a:cubicBezTo>
                <a:cubicBezTo>
                  <a:pt x="1619278" y="387265"/>
                  <a:pt x="1634284" y="381727"/>
                  <a:pt x="1648046" y="373863"/>
                </a:cubicBezTo>
                <a:cubicBezTo>
                  <a:pt x="1659141" y="367523"/>
                  <a:pt x="1668849" y="358938"/>
                  <a:pt x="1679944" y="352598"/>
                </a:cubicBezTo>
                <a:cubicBezTo>
                  <a:pt x="1716734" y="331575"/>
                  <a:pt x="1718584" y="332629"/>
                  <a:pt x="1754372" y="320701"/>
                </a:cubicBezTo>
                <a:cubicBezTo>
                  <a:pt x="1765004" y="313613"/>
                  <a:pt x="1773941" y="302798"/>
                  <a:pt x="1786269" y="299436"/>
                </a:cubicBezTo>
                <a:cubicBezTo>
                  <a:pt x="1866636" y="277517"/>
                  <a:pt x="1979218" y="295150"/>
                  <a:pt x="2052083" y="299436"/>
                </a:cubicBezTo>
                <a:cubicBezTo>
                  <a:pt x="2062716" y="302980"/>
                  <a:pt x="2073108" y="307350"/>
                  <a:pt x="2083981" y="310068"/>
                </a:cubicBezTo>
                <a:cubicBezTo>
                  <a:pt x="2205128" y="340354"/>
                  <a:pt x="2332973" y="327228"/>
                  <a:pt x="2456121" y="331333"/>
                </a:cubicBezTo>
                <a:cubicBezTo>
                  <a:pt x="2463209" y="317156"/>
                  <a:pt x="2466178" y="300011"/>
                  <a:pt x="2477386" y="288803"/>
                </a:cubicBezTo>
                <a:cubicBezTo>
                  <a:pt x="2585893" y="180296"/>
                  <a:pt x="2458875" y="355133"/>
                  <a:pt x="2551814" y="235640"/>
                </a:cubicBezTo>
                <a:cubicBezTo>
                  <a:pt x="2611529" y="158863"/>
                  <a:pt x="2565288" y="181531"/>
                  <a:pt x="2626242" y="161212"/>
                </a:cubicBezTo>
                <a:cubicBezTo>
                  <a:pt x="2686493" y="168300"/>
                  <a:pt x="2747090" y="172892"/>
                  <a:pt x="2806995" y="182477"/>
                </a:cubicBezTo>
                <a:cubicBezTo>
                  <a:pt x="2835854" y="187095"/>
                  <a:pt x="2892056" y="203743"/>
                  <a:pt x="2892056" y="203743"/>
                </a:cubicBezTo>
                <a:cubicBezTo>
                  <a:pt x="3026735" y="200199"/>
                  <a:pt x="3163384" y="216334"/>
                  <a:pt x="3296093" y="193110"/>
                </a:cubicBezTo>
                <a:cubicBezTo>
                  <a:pt x="3318173" y="189246"/>
                  <a:pt x="3302597" y="146184"/>
                  <a:pt x="3317358" y="129315"/>
                </a:cubicBezTo>
                <a:cubicBezTo>
                  <a:pt x="3329926" y="114951"/>
                  <a:pt x="3353450" y="116586"/>
                  <a:pt x="3370521" y="108050"/>
                </a:cubicBezTo>
                <a:cubicBezTo>
                  <a:pt x="3389005" y="98808"/>
                  <a:pt x="3405199" y="85394"/>
                  <a:pt x="3423683" y="76152"/>
                </a:cubicBezTo>
                <a:cubicBezTo>
                  <a:pt x="3440754" y="67616"/>
                  <a:pt x="3459775" y="63423"/>
                  <a:pt x="3476846" y="54887"/>
                </a:cubicBezTo>
                <a:cubicBezTo>
                  <a:pt x="3495330" y="45645"/>
                  <a:pt x="3511944" y="33025"/>
                  <a:pt x="3530009" y="22989"/>
                </a:cubicBezTo>
                <a:cubicBezTo>
                  <a:pt x="3543864" y="15292"/>
                  <a:pt x="3558362" y="8812"/>
                  <a:pt x="3572539" y="1724"/>
                </a:cubicBezTo>
                <a:cubicBezTo>
                  <a:pt x="3636334" y="5268"/>
                  <a:pt x="3703971" y="-9731"/>
                  <a:pt x="3763925" y="12357"/>
                </a:cubicBezTo>
                <a:cubicBezTo>
                  <a:pt x="3784154" y="19810"/>
                  <a:pt x="3770330" y="55012"/>
                  <a:pt x="3774558" y="76152"/>
                </a:cubicBezTo>
                <a:cubicBezTo>
                  <a:pt x="3777424" y="90481"/>
                  <a:pt x="3780569" y="104819"/>
                  <a:pt x="3785190" y="118682"/>
                </a:cubicBezTo>
                <a:cubicBezTo>
                  <a:pt x="3809921" y="192873"/>
                  <a:pt x="3799932" y="149532"/>
                  <a:pt x="3827721" y="214375"/>
                </a:cubicBezTo>
                <a:cubicBezTo>
                  <a:pt x="3832136" y="224677"/>
                  <a:pt x="3831472" y="237426"/>
                  <a:pt x="3838353" y="246273"/>
                </a:cubicBezTo>
                <a:cubicBezTo>
                  <a:pt x="3856816" y="270012"/>
                  <a:pt x="3872973" y="302774"/>
                  <a:pt x="3902149" y="310068"/>
                </a:cubicBezTo>
                <a:lnTo>
                  <a:pt x="3987209" y="331333"/>
                </a:lnTo>
                <a:cubicBezTo>
                  <a:pt x="4004818" y="335397"/>
                  <a:pt x="4022840" y="337583"/>
                  <a:pt x="4040372" y="341966"/>
                </a:cubicBezTo>
                <a:cubicBezTo>
                  <a:pt x="4051245" y="344684"/>
                  <a:pt x="4061493" y="349519"/>
                  <a:pt x="4072269" y="352598"/>
                </a:cubicBezTo>
                <a:cubicBezTo>
                  <a:pt x="4086320" y="356613"/>
                  <a:pt x="4100749" y="359216"/>
                  <a:pt x="4114800" y="363231"/>
                </a:cubicBezTo>
                <a:cubicBezTo>
                  <a:pt x="4125576" y="366310"/>
                  <a:pt x="4135707" y="371665"/>
                  <a:pt x="4146697" y="373863"/>
                </a:cubicBezTo>
                <a:cubicBezTo>
                  <a:pt x="4242309" y="392985"/>
                  <a:pt x="4370764" y="391298"/>
                  <a:pt x="4455042" y="395129"/>
                </a:cubicBezTo>
                <a:cubicBezTo>
                  <a:pt x="4479851" y="398673"/>
                  <a:pt x="4504895" y="400846"/>
                  <a:pt x="4529469" y="405761"/>
                </a:cubicBezTo>
                <a:cubicBezTo>
                  <a:pt x="4558128" y="411493"/>
                  <a:pt x="4585701" y="422221"/>
                  <a:pt x="4614530" y="427026"/>
                </a:cubicBezTo>
                <a:cubicBezTo>
                  <a:pt x="4649664" y="432882"/>
                  <a:pt x="4685481" y="433497"/>
                  <a:pt x="4720856" y="437659"/>
                </a:cubicBezTo>
                <a:cubicBezTo>
                  <a:pt x="4745745" y="440587"/>
                  <a:pt x="4770416" y="445183"/>
                  <a:pt x="4795283" y="448291"/>
                </a:cubicBezTo>
                <a:cubicBezTo>
                  <a:pt x="4827129" y="452272"/>
                  <a:pt x="4859078" y="455380"/>
                  <a:pt x="4890976" y="458924"/>
                </a:cubicBezTo>
                <a:cubicBezTo>
                  <a:pt x="4901609" y="462468"/>
                  <a:pt x="4914122" y="462556"/>
                  <a:pt x="4922874" y="469557"/>
                </a:cubicBezTo>
                <a:cubicBezTo>
                  <a:pt x="4932852" y="477540"/>
                  <a:pt x="4932016" y="505495"/>
                  <a:pt x="4944139" y="501454"/>
                </a:cubicBezTo>
                <a:cubicBezTo>
                  <a:pt x="4958002" y="496833"/>
                  <a:pt x="4947522" y="471612"/>
                  <a:pt x="4954772" y="458924"/>
                </a:cubicBezTo>
                <a:cubicBezTo>
                  <a:pt x="4962232" y="445869"/>
                  <a:pt x="4976037" y="437659"/>
                  <a:pt x="4986669" y="427026"/>
                </a:cubicBezTo>
                <a:cubicBezTo>
                  <a:pt x="4990213" y="409305"/>
                  <a:pt x="4984523" y="386642"/>
                  <a:pt x="4997302" y="373863"/>
                </a:cubicBezTo>
                <a:cubicBezTo>
                  <a:pt x="5010081" y="361084"/>
                  <a:pt x="5034013" y="370709"/>
                  <a:pt x="5050465" y="363231"/>
                </a:cubicBezTo>
                <a:cubicBezTo>
                  <a:pt x="5073732" y="352655"/>
                  <a:pt x="5089050" y="324903"/>
                  <a:pt x="5114260" y="320701"/>
                </a:cubicBezTo>
                <a:cubicBezTo>
                  <a:pt x="5206241" y="305370"/>
                  <a:pt x="5156664" y="312742"/>
                  <a:pt x="5263116" y="299436"/>
                </a:cubicBezTo>
                <a:cubicBezTo>
                  <a:pt x="5383618" y="302980"/>
                  <a:pt x="5504442" y="300580"/>
                  <a:pt x="5624623" y="310068"/>
                </a:cubicBezTo>
                <a:cubicBezTo>
                  <a:pt x="5640424" y="311315"/>
                  <a:pt x="5652585" y="325089"/>
                  <a:pt x="5667153" y="331333"/>
                </a:cubicBezTo>
                <a:cubicBezTo>
                  <a:pt x="5677455" y="335748"/>
                  <a:pt x="5688418" y="338422"/>
                  <a:pt x="5699051" y="341966"/>
                </a:cubicBezTo>
                <a:cubicBezTo>
                  <a:pt x="5709684" y="352598"/>
                  <a:pt x="5719398" y="364237"/>
                  <a:pt x="5730949" y="373863"/>
                </a:cubicBezTo>
                <a:cubicBezTo>
                  <a:pt x="5740766" y="382044"/>
                  <a:pt x="5753810" y="386093"/>
                  <a:pt x="5762846" y="395129"/>
                </a:cubicBezTo>
                <a:cubicBezTo>
                  <a:pt x="5775376" y="407660"/>
                  <a:pt x="5781499" y="425886"/>
                  <a:pt x="5794744" y="437659"/>
                </a:cubicBezTo>
                <a:cubicBezTo>
                  <a:pt x="5813846" y="454638"/>
                  <a:pt x="5837274" y="466012"/>
                  <a:pt x="5858539" y="480189"/>
                </a:cubicBezTo>
                <a:cubicBezTo>
                  <a:pt x="5869172" y="487277"/>
                  <a:pt x="5878572" y="496708"/>
                  <a:pt x="5890437" y="501454"/>
                </a:cubicBezTo>
                <a:cubicBezTo>
                  <a:pt x="5954049" y="526898"/>
                  <a:pt x="5930878" y="521373"/>
                  <a:pt x="5996762" y="533352"/>
                </a:cubicBezTo>
                <a:cubicBezTo>
                  <a:pt x="6021093" y="537776"/>
                  <a:pt x="6087444" y="547450"/>
                  <a:pt x="6113721" y="554617"/>
                </a:cubicBezTo>
                <a:cubicBezTo>
                  <a:pt x="6135346" y="560515"/>
                  <a:pt x="6177516" y="575882"/>
                  <a:pt x="6177516" y="575882"/>
                </a:cubicBezTo>
                <a:cubicBezTo>
                  <a:pt x="6251944" y="572338"/>
                  <a:pt x="6326779" y="573791"/>
                  <a:pt x="6400800" y="565250"/>
                </a:cubicBezTo>
                <a:cubicBezTo>
                  <a:pt x="6465150" y="557825"/>
                  <a:pt x="6439478" y="548254"/>
                  <a:pt x="6475228" y="522719"/>
                </a:cubicBezTo>
                <a:cubicBezTo>
                  <a:pt x="6495396" y="508314"/>
                  <a:pt x="6545637" y="480393"/>
                  <a:pt x="6570921" y="469557"/>
                </a:cubicBezTo>
                <a:cubicBezTo>
                  <a:pt x="6581222" y="465142"/>
                  <a:pt x="6592186" y="462468"/>
                  <a:pt x="6602818" y="458924"/>
                </a:cubicBezTo>
                <a:cubicBezTo>
                  <a:pt x="6781515" y="491414"/>
                  <a:pt x="6670950" y="455326"/>
                  <a:pt x="6751674" y="501454"/>
                </a:cubicBezTo>
                <a:cubicBezTo>
                  <a:pt x="6765436" y="509318"/>
                  <a:pt x="6779488" y="516833"/>
                  <a:pt x="6794204" y="522719"/>
                </a:cubicBezTo>
                <a:cubicBezTo>
                  <a:pt x="6815016" y="531044"/>
                  <a:pt x="6858000" y="543984"/>
                  <a:pt x="6858000" y="543984"/>
                </a:cubicBezTo>
                <a:cubicBezTo>
                  <a:pt x="6921795" y="536896"/>
                  <a:pt x="6985787" y="531391"/>
                  <a:pt x="7049386" y="522719"/>
                </a:cubicBezTo>
                <a:cubicBezTo>
                  <a:pt x="7109334" y="514544"/>
                  <a:pt x="7073033" y="512739"/>
                  <a:pt x="7123814" y="501454"/>
                </a:cubicBezTo>
                <a:cubicBezTo>
                  <a:pt x="7144859" y="496777"/>
                  <a:pt x="7166344" y="494366"/>
                  <a:pt x="7187609" y="490822"/>
                </a:cubicBezTo>
                <a:cubicBezTo>
                  <a:pt x="7226892" y="477727"/>
                  <a:pt x="7245061" y="469557"/>
                  <a:pt x="7293935" y="469557"/>
                </a:cubicBezTo>
                <a:cubicBezTo>
                  <a:pt x="7322509" y="469557"/>
                  <a:pt x="7350642" y="476645"/>
                  <a:pt x="7378995" y="480189"/>
                </a:cubicBezTo>
                <a:cubicBezTo>
                  <a:pt x="7390749" y="515449"/>
                  <a:pt x="7389628" y="500879"/>
                  <a:pt x="7389628" y="52271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>
            <a:endCxn id="5" idx="24"/>
          </p:cNvCxnSpPr>
          <p:nvPr/>
        </p:nvCxnSpPr>
        <p:spPr>
          <a:xfrm>
            <a:off x="899592" y="2060848"/>
            <a:ext cx="1716017" cy="2277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5370442" y="2213248"/>
            <a:ext cx="1716017" cy="2277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1910000" y="1824255"/>
            <a:ext cx="1716017" cy="2277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4352575" y="1975740"/>
            <a:ext cx="1716017" cy="2277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1509192" y="1998801"/>
            <a:ext cx="1716017" cy="2277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2636558" y="1772816"/>
            <a:ext cx="1716017" cy="2277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07904" y="2056999"/>
            <a:ext cx="1716017" cy="2277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5" idx="24"/>
          </p:cNvCxnSpPr>
          <p:nvPr/>
        </p:nvCxnSpPr>
        <p:spPr>
          <a:xfrm flipH="1" flipV="1">
            <a:off x="1979712" y="1628800"/>
            <a:ext cx="635897" cy="27092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3225209" y="1628800"/>
            <a:ext cx="1706831" cy="26029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5" idx="35"/>
          </p:cNvCxnSpPr>
          <p:nvPr/>
        </p:nvCxnSpPr>
        <p:spPr>
          <a:xfrm flipV="1">
            <a:off x="3668233" y="1772816"/>
            <a:ext cx="111679" cy="2310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5" idx="39"/>
          </p:cNvCxnSpPr>
          <p:nvPr/>
        </p:nvCxnSpPr>
        <p:spPr>
          <a:xfrm flipH="1" flipV="1">
            <a:off x="4352575" y="1628800"/>
            <a:ext cx="6774" cy="24222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5370442" y="1975740"/>
            <a:ext cx="1937862" cy="23584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5" idx="67"/>
          </p:cNvCxnSpPr>
          <p:nvPr/>
        </p:nvCxnSpPr>
        <p:spPr>
          <a:xfrm flipV="1">
            <a:off x="6092456" y="1975740"/>
            <a:ext cx="423760" cy="23091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5" idx="78"/>
          </p:cNvCxnSpPr>
          <p:nvPr/>
        </p:nvCxnSpPr>
        <p:spPr>
          <a:xfrm flipV="1">
            <a:off x="7038753" y="2636912"/>
            <a:ext cx="1925735" cy="1818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290387" y="5013176"/>
            <a:ext cx="87129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Dochází k němu u nerovných povrchů, na matném skle,  na drobných částečkách prachu ve vzduchu, na kapkách vody v mracích,                         na stěnách budov atd.</a:t>
            </a:r>
          </a:p>
          <a:p>
            <a:r>
              <a:rPr lang="cs-CZ" sz="2400" dirty="0" smtClean="0"/>
              <a:t>Velký význam má rozptyl světla při osvětlení pracovních ploch.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256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>
            <a:noAutofit/>
          </a:bodyPr>
          <a:lstStyle/>
          <a:p>
            <a:r>
              <a:rPr lang="cs-CZ" sz="8000" dirty="0" smtClean="0"/>
              <a:t>Opakování</a:t>
            </a: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307163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4">
            <a:hlinkClick r:id="" action="ppaction://hlinkshowjump?jump=lastslide"/>
          </p:cNvPr>
          <p:cNvCxnSpPr/>
          <p:nvPr/>
        </p:nvCxnSpPr>
        <p:spPr>
          <a:xfrm>
            <a:off x="0" y="4293096"/>
            <a:ext cx="9144000" cy="0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>
            <a:hlinkClick r:id="" action="ppaction://hlinkshowjump?jump=nextslide"/>
          </p:cNvPr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9528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>
            <a:hlinkClick r:id="" action="ppaction://hlinkshowjump?jump=lastslide"/>
          </p:cNvPr>
          <p:cNvCxnSpPr/>
          <p:nvPr/>
        </p:nvCxnSpPr>
        <p:spPr>
          <a:xfrm>
            <a:off x="2233851" y="1988843"/>
            <a:ext cx="2268252" cy="2304252"/>
          </a:xfrm>
          <a:prstGeom prst="straightConnector1">
            <a:avLst/>
          </a:prstGeom>
          <a:noFill/>
          <a:ln w="38103">
            <a:solidFill>
              <a:srgbClr val="F69240"/>
            </a:solidFill>
            <a:prstDash val="solid"/>
            <a:tailEnd type="arrow"/>
          </a:ln>
        </p:spPr>
      </p:cxnSp>
      <p:sp>
        <p:nvSpPr>
          <p:cNvPr id="8" name="TextovéPole 6"/>
          <p:cNvSpPr txBox="1"/>
          <p:nvPr/>
        </p:nvSpPr>
        <p:spPr>
          <a:xfrm>
            <a:off x="6516215" y="3875269"/>
            <a:ext cx="1066318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 smtClean="0">
                <a:solidFill>
                  <a:srgbClr val="000000"/>
                </a:solidFill>
                <a:latin typeface="Calibri"/>
              </a:rPr>
              <a:t>ZRCADLO</a:t>
            </a:r>
            <a:endParaRPr lang="cs-CZ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extovéPole 7"/>
          <p:cNvSpPr txBox="1"/>
          <p:nvPr/>
        </p:nvSpPr>
        <p:spPr>
          <a:xfrm>
            <a:off x="467541" y="2420888"/>
            <a:ext cx="1964833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Dopadající </a:t>
            </a: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paprsek</a:t>
            </a:r>
          </a:p>
        </p:txBody>
      </p:sp>
      <p:cxnSp>
        <p:nvCxnSpPr>
          <p:cNvPr id="21" name="Přímá spojnice se šipkou 8">
            <a:hlinkClick r:id="" action="ppaction://hlinkshowjump?jump=lastslide"/>
          </p:cNvPr>
          <p:cNvCxnSpPr/>
          <p:nvPr/>
        </p:nvCxnSpPr>
        <p:spPr>
          <a:xfrm flipV="1">
            <a:off x="4452690" y="2060850"/>
            <a:ext cx="2351558" cy="2232245"/>
          </a:xfrm>
          <a:prstGeom prst="straightConnector1">
            <a:avLst/>
          </a:prstGeom>
          <a:noFill/>
          <a:ln w="38103">
            <a:solidFill>
              <a:srgbClr val="F69240"/>
            </a:solidFill>
            <a:prstDash val="solid"/>
            <a:tailEnd type="arrow"/>
          </a:ln>
        </p:spPr>
      </p:cxnSp>
      <p:sp>
        <p:nvSpPr>
          <p:cNvPr id="48" name="Výseč 47">
            <a:hlinkClick r:id="" action="ppaction://hlinkshowjump?jump=lastslide"/>
          </p:cNvPr>
          <p:cNvSpPr/>
          <p:nvPr/>
        </p:nvSpPr>
        <p:spPr>
          <a:xfrm rot="2696804">
            <a:off x="3012126" y="2825545"/>
            <a:ext cx="2952328" cy="2942969"/>
          </a:xfrm>
          <a:prstGeom prst="pie">
            <a:avLst>
              <a:gd name="adj1" fmla="val 10848420"/>
              <a:gd name="adj2" fmla="val 1349802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0" name="TextovéPole 7"/>
          <p:cNvSpPr txBox="1"/>
          <p:nvPr/>
        </p:nvSpPr>
        <p:spPr>
          <a:xfrm>
            <a:off x="6639201" y="2351067"/>
            <a:ext cx="1966629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Odražený  </a:t>
            </a: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paprsek</a:t>
            </a:r>
          </a:p>
        </p:txBody>
      </p:sp>
      <p:sp>
        <p:nvSpPr>
          <p:cNvPr id="18" name="Výseč 17">
            <a:hlinkClick r:id="" action="ppaction://hlinkshowjump?jump=lastslide"/>
          </p:cNvPr>
          <p:cNvSpPr/>
          <p:nvPr/>
        </p:nvSpPr>
        <p:spPr>
          <a:xfrm rot="2696804">
            <a:off x="2995131" y="2823117"/>
            <a:ext cx="2945836" cy="2943890"/>
          </a:xfrm>
          <a:prstGeom prst="pie">
            <a:avLst>
              <a:gd name="adj1" fmla="val 13576640"/>
              <a:gd name="adj2" fmla="val 1625965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" name="Výseč 18">
            <a:hlinkClick r:id="" action="ppaction://hlinkshowjump?jump=lastslide"/>
          </p:cNvPr>
          <p:cNvSpPr/>
          <p:nvPr/>
        </p:nvSpPr>
        <p:spPr>
          <a:xfrm>
            <a:off x="2993940" y="2816186"/>
            <a:ext cx="2984327" cy="2952328"/>
          </a:xfrm>
          <a:prstGeom prst="pie">
            <a:avLst>
              <a:gd name="adj1" fmla="val 10775105"/>
              <a:gd name="adj2" fmla="val 1349802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Výseč 19">
            <a:hlinkClick r:id="" action="ppaction://hlinkshowjump?jump=lastslide"/>
          </p:cNvPr>
          <p:cNvSpPr/>
          <p:nvPr/>
        </p:nvSpPr>
        <p:spPr>
          <a:xfrm rot="5400000">
            <a:off x="2989261" y="2820865"/>
            <a:ext cx="2952328" cy="2942969"/>
          </a:xfrm>
          <a:prstGeom prst="pie">
            <a:avLst>
              <a:gd name="adj1" fmla="val 13576640"/>
              <a:gd name="adj2" fmla="val 162364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3" name="TextovéPole 16"/>
          <p:cNvSpPr txBox="1"/>
          <p:nvPr/>
        </p:nvSpPr>
        <p:spPr>
          <a:xfrm>
            <a:off x="132955" y="620688"/>
            <a:ext cx="4201791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Klepni perem na kolmici dopadu</a:t>
            </a:r>
            <a:endParaRPr lang="cs-CZ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292080" y="851520"/>
            <a:ext cx="1172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Opakování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4297029"/>
            <a:ext cx="9144000" cy="25609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35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4">
            <a:hlinkClick r:id="" action="ppaction://hlinkshowjump?jump=lastslide"/>
          </p:cNvPr>
          <p:cNvCxnSpPr/>
          <p:nvPr/>
        </p:nvCxnSpPr>
        <p:spPr>
          <a:xfrm>
            <a:off x="0" y="4293096"/>
            <a:ext cx="9144000" cy="0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>
            <a:hlinkClick r:id="" action="ppaction://hlinkshowjump?jump=lastslide"/>
          </p:cNvPr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38100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>
            <a:hlinkClick r:id="" action="ppaction://hlinkshowjump?jump=lastslide"/>
          </p:cNvPr>
          <p:cNvCxnSpPr/>
          <p:nvPr/>
        </p:nvCxnSpPr>
        <p:spPr>
          <a:xfrm>
            <a:off x="2233851" y="1988843"/>
            <a:ext cx="2268252" cy="2304252"/>
          </a:xfrm>
          <a:prstGeom prst="straightConnector1">
            <a:avLst/>
          </a:prstGeom>
          <a:noFill/>
          <a:ln w="38103">
            <a:solidFill>
              <a:srgbClr val="F69240"/>
            </a:solidFill>
            <a:prstDash val="solid"/>
            <a:tailEnd type="arrow"/>
          </a:ln>
        </p:spPr>
      </p:cxnSp>
      <p:sp>
        <p:nvSpPr>
          <p:cNvPr id="8" name="TextovéPole 6"/>
          <p:cNvSpPr txBox="1"/>
          <p:nvPr/>
        </p:nvSpPr>
        <p:spPr>
          <a:xfrm>
            <a:off x="6516215" y="3875269"/>
            <a:ext cx="1066318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 smtClean="0">
                <a:solidFill>
                  <a:srgbClr val="000000"/>
                </a:solidFill>
                <a:latin typeface="Calibri"/>
              </a:rPr>
              <a:t>ZRCADLO</a:t>
            </a:r>
            <a:endParaRPr lang="cs-CZ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extovéPole 7"/>
          <p:cNvSpPr txBox="1"/>
          <p:nvPr/>
        </p:nvSpPr>
        <p:spPr>
          <a:xfrm>
            <a:off x="467541" y="2420888"/>
            <a:ext cx="1964833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Dopadající </a:t>
            </a: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paprsek</a:t>
            </a:r>
          </a:p>
        </p:txBody>
      </p:sp>
      <p:cxnSp>
        <p:nvCxnSpPr>
          <p:cNvPr id="21" name="Přímá spojnice se šipkou 8">
            <a:hlinkClick r:id="" action="ppaction://hlinkshowjump?jump=lastslide"/>
          </p:cNvPr>
          <p:cNvCxnSpPr/>
          <p:nvPr/>
        </p:nvCxnSpPr>
        <p:spPr>
          <a:xfrm flipV="1">
            <a:off x="4452690" y="2060850"/>
            <a:ext cx="2351558" cy="2232245"/>
          </a:xfrm>
          <a:prstGeom prst="straightConnector1">
            <a:avLst/>
          </a:prstGeom>
          <a:noFill/>
          <a:ln w="38103">
            <a:solidFill>
              <a:srgbClr val="F69240"/>
            </a:solidFill>
            <a:prstDash val="solid"/>
            <a:tailEnd type="arrow"/>
          </a:ln>
        </p:spPr>
      </p:cxnSp>
      <p:sp>
        <p:nvSpPr>
          <p:cNvPr id="48" name="Výseč 47">
            <a:hlinkClick r:id="" action="ppaction://hlinkshowjump?jump=nextslide"/>
          </p:cNvPr>
          <p:cNvSpPr/>
          <p:nvPr/>
        </p:nvSpPr>
        <p:spPr>
          <a:xfrm rot="2696804">
            <a:off x="3012126" y="2825545"/>
            <a:ext cx="2952328" cy="2942969"/>
          </a:xfrm>
          <a:prstGeom prst="pie">
            <a:avLst>
              <a:gd name="adj1" fmla="val 10848420"/>
              <a:gd name="adj2" fmla="val 1349802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0" name="TextovéPole 7"/>
          <p:cNvSpPr txBox="1"/>
          <p:nvPr/>
        </p:nvSpPr>
        <p:spPr>
          <a:xfrm>
            <a:off x="6639201" y="2351067"/>
            <a:ext cx="1966629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Odražený  </a:t>
            </a: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paprsek</a:t>
            </a:r>
          </a:p>
        </p:txBody>
      </p:sp>
      <p:sp>
        <p:nvSpPr>
          <p:cNvPr id="18" name="Výseč 17">
            <a:hlinkClick r:id="" action="ppaction://hlinkshowjump?jump=lastslide"/>
          </p:cNvPr>
          <p:cNvSpPr/>
          <p:nvPr/>
        </p:nvSpPr>
        <p:spPr>
          <a:xfrm rot="2696804">
            <a:off x="2989262" y="2821610"/>
            <a:ext cx="2952328" cy="2942969"/>
          </a:xfrm>
          <a:prstGeom prst="pie">
            <a:avLst>
              <a:gd name="adj1" fmla="val 13576640"/>
              <a:gd name="adj2" fmla="val 162364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" name="Výseč 18">
            <a:hlinkClick r:id="" action="ppaction://hlinkshowjump?jump=lastslide"/>
          </p:cNvPr>
          <p:cNvSpPr/>
          <p:nvPr/>
        </p:nvSpPr>
        <p:spPr>
          <a:xfrm>
            <a:off x="2993940" y="2816186"/>
            <a:ext cx="2984327" cy="2952328"/>
          </a:xfrm>
          <a:prstGeom prst="pie">
            <a:avLst>
              <a:gd name="adj1" fmla="val 10848420"/>
              <a:gd name="adj2" fmla="val 1349802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Výseč 19">
            <a:hlinkClick r:id="" action="ppaction://hlinkshowjump?jump=lastslide"/>
          </p:cNvPr>
          <p:cNvSpPr/>
          <p:nvPr/>
        </p:nvSpPr>
        <p:spPr>
          <a:xfrm rot="5400000">
            <a:off x="2989261" y="2820865"/>
            <a:ext cx="2952328" cy="2942969"/>
          </a:xfrm>
          <a:prstGeom prst="pie">
            <a:avLst>
              <a:gd name="adj1" fmla="val 13576640"/>
              <a:gd name="adj2" fmla="val 162364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3" name="TextovéPole 16"/>
          <p:cNvSpPr txBox="1"/>
          <p:nvPr/>
        </p:nvSpPr>
        <p:spPr>
          <a:xfrm>
            <a:off x="132955" y="620688"/>
            <a:ext cx="3872342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Klepni perem na úhel dopadu</a:t>
            </a:r>
            <a:endParaRPr lang="cs-CZ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0" y="4297029"/>
            <a:ext cx="9144000" cy="25609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70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246</Words>
  <Application>Microsoft Office PowerPoint</Application>
  <PresentationFormat>Předvádění na obrazovce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Wingdings</vt:lpstr>
      <vt:lpstr>Motiv systému Office</vt:lpstr>
      <vt:lpstr>Prezentace aplikace PowerPoint</vt:lpstr>
      <vt:lpstr>ODRAZ SVĚTLA ZÁKON ODRAZU SVĚTLA</vt:lpstr>
      <vt:lpstr>ZRCADLA</vt:lpstr>
      <vt:lpstr>Prezentace aplikace PowerPoint</vt:lpstr>
      <vt:lpstr>Odraz svazku rovnoběžných paprsků                    na rovinném zrcadle</vt:lpstr>
      <vt:lpstr>ROZPTYL SVĚTLA</vt:lpstr>
      <vt:lpstr>Opakování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ODRAZ SVĚTLA</dc:title>
  <dc:creator>Radek</dc:creator>
  <cp:lastModifiedBy>lektor</cp:lastModifiedBy>
  <cp:revision>31</cp:revision>
  <dcterms:created xsi:type="dcterms:W3CDTF">2013-05-22T16:36:51Z</dcterms:created>
  <dcterms:modified xsi:type="dcterms:W3CDTF">2021-05-05T06:32:06Z</dcterms:modified>
</cp:coreProperties>
</file>