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9" r:id="rId2"/>
    <p:sldId id="329" r:id="rId3"/>
    <p:sldId id="334" r:id="rId4"/>
    <p:sldId id="335" r:id="rId5"/>
    <p:sldId id="336" r:id="rId6"/>
    <p:sldId id="337" r:id="rId7"/>
    <p:sldId id="319" r:id="rId8"/>
    <p:sldId id="332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45" autoAdjust="0"/>
  </p:normalViewPr>
  <p:slideViewPr>
    <p:cSldViewPr>
      <p:cViewPr varScale="1">
        <p:scale>
          <a:sx n="74" d="100"/>
          <a:sy n="74" d="100"/>
        </p:scale>
        <p:origin x="11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98A5D7-21CD-4D10-A112-24F189150B45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66A06E7-139E-4925-B821-3D33166AA24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png"/><Relationship Id="rId7" Type="http://schemas.openxmlformats.org/officeDocument/2006/relationships/image" Target="../media/image3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19.png"/><Relationship Id="rId2" Type="http://schemas.openxmlformats.org/officeDocument/2006/relationships/image" Target="../media/image3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9.png"/><Relationship Id="rId15" Type="http://schemas.openxmlformats.org/officeDocument/2006/relationships/image" Target="../media/image6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6.png"/><Relationship Id="rId3" Type="http://schemas.openxmlformats.org/officeDocument/2006/relationships/image" Target="../media/image23.png"/><Relationship Id="rId21" Type="http://schemas.openxmlformats.org/officeDocument/2006/relationships/image" Target="../media/image39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5.png"/><Relationship Id="rId2" Type="http://schemas.openxmlformats.org/officeDocument/2006/relationships/image" Target="../media/image4.jpe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3.jpeg"/><Relationship Id="rId15" Type="http://schemas.openxmlformats.org/officeDocument/2006/relationships/image" Target="../media/image33.png"/><Relationship Id="rId10" Type="http://schemas.openxmlformats.org/officeDocument/2006/relationships/image" Target="../media/image5.jpeg"/><Relationship Id="rId19" Type="http://schemas.openxmlformats.org/officeDocument/2006/relationships/image" Target="../media/image37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Relationship Id="rId14" Type="http://schemas.openxmlformats.org/officeDocument/2006/relationships/image" Target="../media/image21.png"/><Relationship Id="rId22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22.png"/><Relationship Id="rId7" Type="http://schemas.openxmlformats.org/officeDocument/2006/relationships/image" Target="../media/image5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58416" y="202265"/>
            <a:ext cx="8527119" cy="922479"/>
          </a:xfrm>
          <a:prstGeom prst="roundRect">
            <a:avLst>
              <a:gd name="adj" fmla="val 24231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94284" y="1412776"/>
            <a:ext cx="8609307" cy="5184575"/>
          </a:xfrm>
          <a:prstGeom prst="roundRect">
            <a:avLst>
              <a:gd name="adj" fmla="val 9748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/>
        </p:nvSpPr>
        <p:spPr>
          <a:xfrm>
            <a:off x="2771800" y="3421"/>
            <a:ext cx="4248472" cy="8516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Tření a třecí síla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28800"/>
            <a:ext cx="818704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977900"/>
            <a:ext cx="9144000" cy="588010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0" y="2340539"/>
            <a:ext cx="9143999" cy="1296144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0" y="-1"/>
            <a:ext cx="9144000" cy="2060849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7" name="Zástupný symbol pro obsah 2"/>
          <p:cNvSpPr>
            <a:spLocks noGrp="1"/>
          </p:cNvSpPr>
          <p:nvPr/>
        </p:nvSpPr>
        <p:spPr>
          <a:xfrm>
            <a:off x="95867" y="194444"/>
            <a:ext cx="2108019" cy="56829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Třecí síla: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-1" y="3789040"/>
            <a:ext cx="9144000" cy="263691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0" name="Zástupný symbol pro obsah 2"/>
          <p:cNvSpPr>
            <a:spLocks noGrp="1"/>
          </p:cNvSpPr>
          <p:nvPr/>
        </p:nvSpPr>
        <p:spPr>
          <a:xfrm>
            <a:off x="133661" y="2628571"/>
            <a:ext cx="4582355" cy="63973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Jednotka třecí síly: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ástupný symbol pro obsah 2"/>
              <p:cNvSpPr>
                <a:spLocks noGrp="1"/>
              </p:cNvSpPr>
              <p:nvPr/>
            </p:nvSpPr>
            <p:spPr>
              <a:xfrm>
                <a:off x="3563888" y="2634756"/>
                <a:ext cx="4363314" cy="78370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1 </m:t>
                    </m:r>
                    <m:r>
                      <a:rPr lang="cs-CZ" sz="2800" b="0" i="1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cs-CZ" sz="2800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(1 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𝑛𝑒𝑤𝑡𝑜𝑛</m:t>
                    </m:r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)  </m:t>
                    </m:r>
                  </m:oMath>
                </a14:m>
                <a:endParaRPr lang="cs-CZ" sz="2800" dirty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634756"/>
                <a:ext cx="4363314" cy="7837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Zástupný symbol pro obsah 2"/>
          <p:cNvSpPr>
            <a:spLocks noGrp="1"/>
          </p:cNvSpPr>
          <p:nvPr/>
        </p:nvSpPr>
        <p:spPr>
          <a:xfrm>
            <a:off x="146111" y="4179379"/>
            <a:ext cx="3100727" cy="63973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Další jednotky :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ástupný symbol pro obsah 2"/>
              <p:cNvSpPr>
                <a:spLocks noGrp="1"/>
              </p:cNvSpPr>
              <p:nvPr/>
            </p:nvSpPr>
            <p:spPr>
              <a:xfrm>
                <a:off x="2838250" y="4179379"/>
                <a:ext cx="6479523" cy="1461296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1 </m:t>
                      </m:r>
                      <m:r>
                        <a:rPr lang="cs-CZ" sz="2800" b="0" i="1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𝑚𝑖𝑙𝑖𝑛𝑒𝑤𝑡𝑜𝑛</m:t>
                      </m:r>
                      <m:r>
                        <a:rPr lang="cs-CZ" sz="2800" b="0" i="1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1 </m:t>
                      </m:r>
                      <m:r>
                        <a:rPr lang="cs-CZ" sz="2800" b="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𝑚𝑁</m:t>
                      </m:r>
                      <m:r>
                        <a:rPr lang="cs-CZ" sz="280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0,0</m:t>
                      </m:r>
                      <m:r>
                        <a:rPr lang="cs-CZ" sz="280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0</m:t>
                      </m:r>
                      <m:r>
                        <a:rPr lang="cs-CZ" sz="2800" b="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80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cs-CZ" sz="2800" b="0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sz="2800" dirty="0" smtClean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1 </m:t>
                    </m:r>
                    <m:r>
                      <a:rPr lang="cs-CZ" sz="2800" i="1" dirty="0" err="1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𝑘𝑖𝑙𝑜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𝑛𝑒𝑤𝑡𝑜𝑛</m:t>
                    </m:r>
                  </m:oMath>
                </a14:m>
                <a:r>
                  <a:rPr lang="cs-CZ" sz="2800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1 </m:t>
                    </m:r>
                    <m:r>
                      <a:rPr lang="cs-CZ" sz="2800" i="1" dirty="0" err="1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𝑘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𝑁</m:t>
                    </m:r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 1000 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𝑁</m:t>
                    </m:r>
                  </m:oMath>
                </a14:m>
                <a:endParaRPr lang="cs-CZ" sz="2800" b="0" i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1</m:t>
                    </m:r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𝑚𝑒𝑔𝑎𝑛𝑒𝑤𝑡𝑜𝑛</m:t>
                    </m:r>
                  </m:oMath>
                </a14:m>
                <a:r>
                  <a:rPr lang="cs-CZ" sz="2800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1</m:t>
                    </m:r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cs-CZ" sz="2800" i="1" dirty="0" err="1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𝑀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𝑁</m:t>
                    </m:r>
                    <m:r>
                      <a:rPr lang="cs-CZ" sz="280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 1 000 000 </m:t>
                    </m:r>
                    <m:r>
                      <a:rPr lang="cs-CZ" sz="2800" b="0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𝑁</m:t>
                    </m:r>
                  </m:oMath>
                </a14:m>
                <a:endParaRPr lang="cs-CZ" sz="2800" dirty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250" y="4179379"/>
                <a:ext cx="6479523" cy="1461296"/>
              </a:xfrm>
              <a:prstGeom prst="rect">
                <a:avLst/>
              </a:prstGeom>
              <a:blipFill rotWithShape="1">
                <a:blip r:embed="rId3"/>
                <a:stretch>
                  <a:fillRect b="-1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ástupný symbol pro obsah 2"/>
          <p:cNvSpPr>
            <a:spLocks noGrp="1"/>
          </p:cNvSpPr>
          <p:nvPr/>
        </p:nvSpPr>
        <p:spPr>
          <a:xfrm>
            <a:off x="1790467" y="670682"/>
            <a:ext cx="5025880" cy="49734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má směr proti pohybu tělesa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Zástupný symbol pro obsah 2"/>
          <p:cNvSpPr>
            <a:spLocks noGrp="1"/>
          </p:cNvSpPr>
          <p:nvPr/>
        </p:nvSpPr>
        <p:spPr>
          <a:xfrm>
            <a:off x="1778883" y="186412"/>
            <a:ext cx="7300168" cy="56829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 působí ve stykové ploše tělesa s podložkou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ástupný symbol pro obsah 2"/>
              <p:cNvSpPr>
                <a:spLocks noGrp="1"/>
              </p:cNvSpPr>
              <p:nvPr/>
            </p:nvSpPr>
            <p:spPr>
              <a:xfrm>
                <a:off x="1864349" y="1180352"/>
                <a:ext cx="5025880" cy="49734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800" dirty="0" smtClean="0">
                    <a:solidFill>
                      <a:schemeClr val="bg1">
                        <a:lumMod val="95000"/>
                        <a:lumOff val="5000"/>
                      </a:schemeClr>
                    </a:solidFill>
                  </a:rPr>
                  <a:t>- značíme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solidFill>
                              <a:schemeClr val="bg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solidFill>
                              <a:schemeClr val="bg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sz="2800" b="0" i="1" smtClean="0">
                            <a:solidFill>
                              <a:schemeClr val="bg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cs-CZ" sz="2800" dirty="0">
                  <a:solidFill>
                    <a:schemeClr val="bg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349" y="1180352"/>
                <a:ext cx="5025880" cy="497344"/>
              </a:xfrm>
              <a:prstGeom prst="rect">
                <a:avLst/>
              </a:prstGeom>
              <a:blipFill rotWithShape="1">
                <a:blip r:embed="rId7"/>
                <a:stretch>
                  <a:fillRect l="-2549" t="-12346" b="-395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pravce\AppData\Local\Microsoft\Windows\Temporary Internet Files\Content.IE5\0BASIBLT\MC900440428CA0H9RCU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229" y="1378224"/>
            <a:ext cx="1937516" cy="204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57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  <p:bldP spid="18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" y="977900"/>
            <a:ext cx="9144000" cy="588010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8059" y="1124744"/>
            <a:ext cx="4593828" cy="2660207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" y="3789040"/>
            <a:ext cx="4593828" cy="305343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4611887" y="977900"/>
            <a:ext cx="4532114" cy="280705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4621139" y="3789040"/>
            <a:ext cx="4532114" cy="306896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00726" y="1191022"/>
            <a:ext cx="4428493" cy="2449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24870" y="3228902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738218" y="2725057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364846" y="3228902"/>
            <a:ext cx="36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rot="10800000" flipH="1">
            <a:off x="2818337" y="2963765"/>
            <a:ext cx="36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ástupný symbol pro obsah 2"/>
              <p:cNvSpPr>
                <a:spLocks noGrp="1"/>
              </p:cNvSpPr>
              <p:nvPr/>
            </p:nvSpPr>
            <p:spPr>
              <a:xfrm>
                <a:off x="1244423" y="2534927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423" y="2534927"/>
                <a:ext cx="600843" cy="576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Zástupný symbol pro obsah 2"/>
              <p:cNvSpPr>
                <a:spLocks noGrp="1"/>
              </p:cNvSpPr>
              <p:nvPr/>
            </p:nvSpPr>
            <p:spPr>
              <a:xfrm>
                <a:off x="2818336" y="2387701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336" y="2387701"/>
                <a:ext cx="600843" cy="576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délník 20"/>
          <p:cNvSpPr/>
          <p:nvPr/>
        </p:nvSpPr>
        <p:spPr>
          <a:xfrm>
            <a:off x="4684721" y="1124744"/>
            <a:ext cx="4351776" cy="251619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708864" y="3233974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317363" y="2730129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 flipH="1">
            <a:off x="5597363" y="3226294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rot="10800000" flipH="1">
            <a:off x="7394885" y="2968837"/>
            <a:ext cx="72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ástupný symbol pro obsah 2"/>
              <p:cNvSpPr>
                <a:spLocks noGrp="1"/>
              </p:cNvSpPr>
              <p:nvPr/>
            </p:nvSpPr>
            <p:spPr>
              <a:xfrm>
                <a:off x="5753761" y="2650230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761" y="2650230"/>
                <a:ext cx="600843" cy="5760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ástupný symbol pro obsah 2"/>
              <p:cNvSpPr>
                <a:spLocks noGrp="1"/>
              </p:cNvSpPr>
              <p:nvPr/>
            </p:nvSpPr>
            <p:spPr>
              <a:xfrm>
                <a:off x="7424582" y="2417156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582" y="2417156"/>
                <a:ext cx="600843" cy="5760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bdélník 27"/>
          <p:cNvSpPr/>
          <p:nvPr/>
        </p:nvSpPr>
        <p:spPr>
          <a:xfrm>
            <a:off x="6317363" y="2226073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4700172" y="3917950"/>
            <a:ext cx="4351776" cy="28638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4779654" y="6360564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6388153" y="5856719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se šipkou 31"/>
          <p:cNvCxnSpPr/>
          <p:nvPr/>
        </p:nvCxnSpPr>
        <p:spPr>
          <a:xfrm flipH="1">
            <a:off x="4948153" y="6352884"/>
            <a:ext cx="144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rot="10800000" flipH="1">
            <a:off x="7479920" y="6095427"/>
            <a:ext cx="14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ástupný symbol pro obsah 2"/>
              <p:cNvSpPr>
                <a:spLocks noGrp="1"/>
              </p:cNvSpPr>
              <p:nvPr/>
            </p:nvSpPr>
            <p:spPr>
              <a:xfrm>
                <a:off x="5508677" y="5836934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677" y="5836934"/>
                <a:ext cx="600843" cy="5760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ástupný symbol pro obsah 2"/>
              <p:cNvSpPr>
                <a:spLocks noGrp="1"/>
              </p:cNvSpPr>
              <p:nvPr/>
            </p:nvSpPr>
            <p:spPr>
              <a:xfrm>
                <a:off x="7806584" y="5561072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584" y="5561072"/>
                <a:ext cx="600843" cy="5760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bdélník 35"/>
          <p:cNvSpPr/>
          <p:nvPr/>
        </p:nvSpPr>
        <p:spPr>
          <a:xfrm>
            <a:off x="6388153" y="5352663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91296" y="3917950"/>
            <a:ext cx="4437922" cy="28811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134077" y="6392490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1742576" y="5888645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 flipH="1">
            <a:off x="662576" y="6392701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rot="10800000" flipH="1">
            <a:off x="2822696" y="6127353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Zástupný symbol pro obsah 2"/>
              <p:cNvSpPr>
                <a:spLocks noGrp="1"/>
              </p:cNvSpPr>
              <p:nvPr/>
            </p:nvSpPr>
            <p:spPr>
              <a:xfrm>
                <a:off x="1178974" y="5808746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974" y="5808746"/>
                <a:ext cx="600843" cy="5760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ástupný symbol pro obsah 2"/>
              <p:cNvSpPr>
                <a:spLocks noGrp="1"/>
              </p:cNvSpPr>
              <p:nvPr/>
            </p:nvSpPr>
            <p:spPr>
              <a:xfrm>
                <a:off x="3137394" y="5597686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394" y="5597686"/>
                <a:ext cx="600843" cy="57606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bdélník 43"/>
          <p:cNvSpPr/>
          <p:nvPr/>
        </p:nvSpPr>
        <p:spPr>
          <a:xfrm>
            <a:off x="1742576" y="5384589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1743483" y="4880533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6388153" y="4846236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délník 46"/>
          <p:cNvSpPr/>
          <p:nvPr/>
        </p:nvSpPr>
        <p:spPr>
          <a:xfrm>
            <a:off x="6388153" y="4333362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6887196" y="4342902"/>
            <a:ext cx="0" cy="2019522"/>
          </a:xfrm>
          <a:prstGeom prst="straightConnector1">
            <a:avLst/>
          </a:prstGeom>
          <a:ln w="6350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 flipH="1">
            <a:off x="2223529" y="4891948"/>
            <a:ext cx="907" cy="1512168"/>
          </a:xfrm>
          <a:prstGeom prst="straightConnector1">
            <a:avLst/>
          </a:prstGeom>
          <a:ln w="6350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endCxn id="22" idx="0"/>
          </p:cNvCxnSpPr>
          <p:nvPr/>
        </p:nvCxnSpPr>
        <p:spPr>
          <a:xfrm>
            <a:off x="6832541" y="2226073"/>
            <a:ext cx="1" cy="1007901"/>
          </a:xfrm>
          <a:prstGeom prst="straightConnector1">
            <a:avLst/>
          </a:prstGeom>
          <a:ln w="63500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1" idx="0"/>
          </p:cNvCxnSpPr>
          <p:nvPr/>
        </p:nvCxnSpPr>
        <p:spPr>
          <a:xfrm>
            <a:off x="2245184" y="2735574"/>
            <a:ext cx="3364" cy="493328"/>
          </a:xfrm>
          <a:prstGeom prst="straightConnector1">
            <a:avLst/>
          </a:prstGeom>
          <a:ln w="63500">
            <a:solidFill>
              <a:srgbClr val="0070C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Zástupný symbol pro obsah 2"/>
              <p:cNvSpPr>
                <a:spLocks noGrp="1"/>
              </p:cNvSpPr>
              <p:nvPr/>
            </p:nvSpPr>
            <p:spPr>
              <a:xfrm>
                <a:off x="1924014" y="2166815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𝒕𝒍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1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14" y="2166815"/>
                <a:ext cx="600843" cy="57606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Zástupný symbol pro obsah 2"/>
              <p:cNvSpPr>
                <a:spLocks noGrp="1"/>
              </p:cNvSpPr>
              <p:nvPr/>
            </p:nvSpPr>
            <p:spPr>
              <a:xfrm>
                <a:off x="6586774" y="1527212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𝒕𝒍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774" y="1527212"/>
                <a:ext cx="600843" cy="57606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Zástupný symbol pro obsah 2"/>
              <p:cNvSpPr>
                <a:spLocks noGrp="1"/>
              </p:cNvSpPr>
              <p:nvPr/>
            </p:nvSpPr>
            <p:spPr>
              <a:xfrm>
                <a:off x="1923107" y="4227942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𝒕𝒍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107" y="4227942"/>
                <a:ext cx="600843" cy="57606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ástupný symbol pro obsah 2"/>
              <p:cNvSpPr>
                <a:spLocks noGrp="1"/>
              </p:cNvSpPr>
              <p:nvPr/>
            </p:nvSpPr>
            <p:spPr>
              <a:xfrm>
                <a:off x="6627791" y="3792663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𝒕𝒍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791" y="3792663"/>
                <a:ext cx="600843" cy="57606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ástupný symbol pro obsah 2"/>
              <p:cNvSpPr>
                <a:spLocks noGrp="1"/>
              </p:cNvSpPr>
              <p:nvPr/>
            </p:nvSpPr>
            <p:spPr>
              <a:xfrm>
                <a:off x="122544" y="1522339"/>
                <a:ext cx="3090227" cy="38125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𝑡𝑙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0070C0"/>
                    </a:solidFill>
                  </a:rPr>
                  <a:t> . . . tlaková síla</a:t>
                </a:r>
                <a:endParaRPr lang="cs-CZ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44" y="1522339"/>
                <a:ext cx="3090227" cy="381254"/>
              </a:xfrm>
              <a:prstGeom prst="rect">
                <a:avLst/>
              </a:prstGeom>
              <a:blipFill rotWithShape="1">
                <a:blip r:embed="rId15"/>
                <a:stretch>
                  <a:fillRect l="-394" t="-11290" b="-596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Zástupný symbol pro obsah 2"/>
              <p:cNvSpPr>
                <a:spLocks noGrp="1"/>
              </p:cNvSpPr>
              <p:nvPr/>
            </p:nvSpPr>
            <p:spPr>
              <a:xfrm>
                <a:off x="194986" y="1903593"/>
                <a:ext cx="3921588" cy="38962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. . . třecí síla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86" y="1903593"/>
                <a:ext cx="3921588" cy="389620"/>
              </a:xfrm>
              <a:prstGeom prst="rect">
                <a:avLst/>
              </a:prstGeom>
              <a:blipFill rotWithShape="1">
                <a:blip r:embed="rId16"/>
                <a:stretch>
                  <a:fillRect l="-467" t="-10938" b="-54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Zástupný symbol pro obsah 2"/>
              <p:cNvSpPr>
                <a:spLocks noGrp="1"/>
              </p:cNvSpPr>
              <p:nvPr/>
            </p:nvSpPr>
            <p:spPr>
              <a:xfrm>
                <a:off x="120168" y="1175972"/>
                <a:ext cx="4467486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bg1"/>
                        </a:solidFill>
                        <a:latin typeface="Cambria Math"/>
                      </a:rPr>
                      <m:t>F</m:t>
                    </m:r>
                  </m:oMath>
                </a14:m>
                <a:r>
                  <a:rPr lang="cs-CZ" dirty="0" smtClean="0">
                    <a:solidFill>
                      <a:schemeClr val="bg1"/>
                    </a:solidFill>
                  </a:rPr>
                  <a:t> . . . . síla ve směru pohybu</a:t>
                </a:r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68" y="1175972"/>
                <a:ext cx="4467486" cy="402468"/>
              </a:xfrm>
              <a:prstGeom prst="rect">
                <a:avLst/>
              </a:prstGeom>
              <a:blipFill rotWithShape="1">
                <a:blip r:embed="rId17"/>
                <a:stretch>
                  <a:fillRect l="-409" t="-10606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aoblený obdélník 1"/>
          <p:cNvSpPr/>
          <p:nvPr/>
        </p:nvSpPr>
        <p:spPr>
          <a:xfrm>
            <a:off x="1" y="33164"/>
            <a:ext cx="9143999" cy="109158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/>
        </p:nvSpPr>
        <p:spPr>
          <a:xfrm>
            <a:off x="135394" y="110902"/>
            <a:ext cx="8856986" cy="10801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je přímo úměrná tlakové síle, kterou působí těleso kolmo na podložku.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6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33164"/>
            <a:ext cx="9143999" cy="109158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/>
        </p:nvSpPr>
        <p:spPr>
          <a:xfrm>
            <a:off x="143507" y="188640"/>
            <a:ext cx="8856986" cy="10801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závisí na drsnosti povrchu.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" y="977900"/>
            <a:ext cx="9144000" cy="588010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8059" y="1124744"/>
            <a:ext cx="4593828" cy="2660207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1" y="3789040"/>
            <a:ext cx="4593828" cy="305343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611887" y="1124744"/>
            <a:ext cx="4532114" cy="2660208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4621139" y="3789040"/>
            <a:ext cx="4532114" cy="306896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00726" y="1191022"/>
            <a:ext cx="4428493" cy="2449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91295" y="2968837"/>
            <a:ext cx="4247355" cy="3600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804643" y="2464992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1431271" y="2968837"/>
            <a:ext cx="36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rot="10800000" flipH="1">
            <a:off x="2884762" y="2703700"/>
            <a:ext cx="36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ástupný symbol pro obsah 2"/>
              <p:cNvSpPr>
                <a:spLocks noGrp="1"/>
              </p:cNvSpPr>
              <p:nvPr/>
            </p:nvSpPr>
            <p:spPr>
              <a:xfrm>
                <a:off x="1310848" y="2274862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848" y="2274862"/>
                <a:ext cx="600843" cy="576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ástupný symbol pro obsah 2"/>
              <p:cNvSpPr>
                <a:spLocks noGrp="1"/>
              </p:cNvSpPr>
              <p:nvPr/>
            </p:nvSpPr>
            <p:spPr>
              <a:xfrm>
                <a:off x="2836973" y="1898603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973" y="1898603"/>
                <a:ext cx="600843" cy="576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4684721" y="1276452"/>
            <a:ext cx="4351776" cy="23644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763518" y="2966531"/>
            <a:ext cx="4247355" cy="3600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372017" y="2462686"/>
            <a:ext cx="1080120" cy="504056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5652017" y="2958851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rot="10800000" flipH="1">
            <a:off x="7449539" y="2701394"/>
            <a:ext cx="72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Zástupný symbol pro obsah 2"/>
              <p:cNvSpPr>
                <a:spLocks noGrp="1"/>
              </p:cNvSpPr>
              <p:nvPr/>
            </p:nvSpPr>
            <p:spPr>
              <a:xfrm>
                <a:off x="5808415" y="2382787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415" y="2382787"/>
                <a:ext cx="600843" cy="5760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ástupný symbol pro obsah 2"/>
              <p:cNvSpPr>
                <a:spLocks noGrp="1"/>
              </p:cNvSpPr>
              <p:nvPr/>
            </p:nvSpPr>
            <p:spPr>
              <a:xfrm>
                <a:off x="7479236" y="2149713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236" y="2149713"/>
                <a:ext cx="600843" cy="5760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délník 23"/>
          <p:cNvSpPr/>
          <p:nvPr/>
        </p:nvSpPr>
        <p:spPr>
          <a:xfrm>
            <a:off x="4700172" y="3917950"/>
            <a:ext cx="4351776" cy="28638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745098" y="5596961"/>
            <a:ext cx="4247355" cy="36004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353597" y="5093116"/>
            <a:ext cx="1080120" cy="504056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4913597" y="5589281"/>
            <a:ext cx="144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rot="10800000" flipH="1">
            <a:off x="7445364" y="5331824"/>
            <a:ext cx="144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ástupný symbol pro obsah 2"/>
              <p:cNvSpPr>
                <a:spLocks noGrp="1"/>
              </p:cNvSpPr>
              <p:nvPr/>
            </p:nvSpPr>
            <p:spPr>
              <a:xfrm>
                <a:off x="5474121" y="5073331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121" y="5073331"/>
                <a:ext cx="600843" cy="5760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ástupný symbol pro obsah 2"/>
              <p:cNvSpPr>
                <a:spLocks noGrp="1"/>
              </p:cNvSpPr>
              <p:nvPr/>
            </p:nvSpPr>
            <p:spPr>
              <a:xfrm>
                <a:off x="7772028" y="4797469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028" y="4797469"/>
                <a:ext cx="600843" cy="5760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bdélník 31"/>
          <p:cNvSpPr/>
          <p:nvPr/>
        </p:nvSpPr>
        <p:spPr>
          <a:xfrm>
            <a:off x="91296" y="3917950"/>
            <a:ext cx="4437922" cy="28811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158958" y="5566789"/>
            <a:ext cx="4247355" cy="360040"/>
          </a:xfrm>
          <a:prstGeom prst="rect">
            <a:avLst/>
          </a:prstGeom>
          <a:blipFill>
            <a:blip r:embed="rId10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1767457" y="5062944"/>
            <a:ext cx="1080120" cy="504056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H="1">
            <a:off x="687457" y="5567000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rot="10800000" flipH="1">
            <a:off x="2847577" y="5301652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ástupný symbol pro obsah 2"/>
              <p:cNvSpPr>
                <a:spLocks noGrp="1"/>
              </p:cNvSpPr>
              <p:nvPr/>
            </p:nvSpPr>
            <p:spPr>
              <a:xfrm>
                <a:off x="1203855" y="4983045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855" y="4983045"/>
                <a:ext cx="600843" cy="57606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ástupný symbol pro obsah 2"/>
              <p:cNvSpPr>
                <a:spLocks noGrp="1"/>
              </p:cNvSpPr>
              <p:nvPr/>
            </p:nvSpPr>
            <p:spPr>
              <a:xfrm>
                <a:off x="3162275" y="4771985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275" y="4771985"/>
                <a:ext cx="600843" cy="57606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Zástupný symbol pro obsah 2"/>
              <p:cNvSpPr>
                <a:spLocks noGrp="1"/>
              </p:cNvSpPr>
              <p:nvPr/>
            </p:nvSpPr>
            <p:spPr>
              <a:xfrm>
                <a:off x="122762" y="1525377"/>
                <a:ext cx="3921588" cy="38962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. . . třecí síla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62" y="1525377"/>
                <a:ext cx="3921588" cy="389620"/>
              </a:xfrm>
              <a:prstGeom prst="rect">
                <a:avLst/>
              </a:prstGeom>
              <a:blipFill rotWithShape="1">
                <a:blip r:embed="rId13"/>
                <a:stretch>
                  <a:fillRect l="-311" t="-10938" b="-54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ástupný symbol pro obsah 2"/>
              <p:cNvSpPr>
                <a:spLocks noGrp="1"/>
              </p:cNvSpPr>
              <p:nvPr/>
            </p:nvSpPr>
            <p:spPr>
              <a:xfrm>
                <a:off x="71538" y="1124744"/>
                <a:ext cx="4467486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bg1"/>
                        </a:solidFill>
                        <a:latin typeface="Cambria Math"/>
                      </a:rPr>
                      <m:t>F</m:t>
                    </m:r>
                  </m:oMath>
                </a14:m>
                <a:r>
                  <a:rPr lang="cs-CZ" dirty="0" smtClean="0">
                    <a:solidFill>
                      <a:schemeClr val="bg1"/>
                    </a:solidFill>
                  </a:rPr>
                  <a:t> . . . . síla ve směru pohybu</a:t>
                </a:r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8" y="1124744"/>
                <a:ext cx="4467486" cy="402468"/>
              </a:xfrm>
              <a:prstGeom prst="rect">
                <a:avLst/>
              </a:prstGeom>
              <a:blipFill rotWithShape="1">
                <a:blip r:embed="rId14"/>
                <a:stretch>
                  <a:fillRect l="-409" t="-10606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ástupný symbol pro obsah 2"/>
              <p:cNvSpPr>
                <a:spLocks noGrp="1"/>
              </p:cNvSpPr>
              <p:nvPr/>
            </p:nvSpPr>
            <p:spPr>
              <a:xfrm>
                <a:off x="1896883" y="2945317"/>
                <a:ext cx="614397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led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883" y="2945317"/>
                <a:ext cx="614397" cy="402468"/>
              </a:xfrm>
              <a:prstGeom prst="rect">
                <a:avLst/>
              </a:prstGeom>
              <a:blipFill rotWithShape="1">
                <a:blip r:embed="rId15"/>
                <a:stretch>
                  <a:fillRect l="-1980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Zástupný symbol pro obsah 2"/>
              <p:cNvSpPr>
                <a:spLocks noGrp="1"/>
              </p:cNvSpPr>
              <p:nvPr/>
            </p:nvSpPr>
            <p:spPr>
              <a:xfrm>
                <a:off x="6353597" y="5559109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d</m:t>
                      </m:r>
                      <m: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evo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597" y="5559109"/>
                <a:ext cx="1589542" cy="402468"/>
              </a:xfrm>
              <a:prstGeom prst="rect">
                <a:avLst/>
              </a:prstGeom>
              <a:blipFill rotWithShape="1">
                <a:blip r:embed="rId16"/>
                <a:stretch>
                  <a:fillRect l="-766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Zástupný symbol pro obsah 2"/>
              <p:cNvSpPr>
                <a:spLocks noGrp="1"/>
              </p:cNvSpPr>
              <p:nvPr/>
            </p:nvSpPr>
            <p:spPr>
              <a:xfrm>
                <a:off x="6419502" y="2500160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d</m:t>
                      </m:r>
                      <m: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evo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502" y="2500160"/>
                <a:ext cx="1589542" cy="402468"/>
              </a:xfrm>
              <a:prstGeom prst="rect">
                <a:avLst/>
              </a:prstGeom>
              <a:blipFill rotWithShape="1">
                <a:blip r:embed="rId17"/>
                <a:stretch>
                  <a:fillRect l="-766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Zástupný symbol pro obsah 2"/>
              <p:cNvSpPr>
                <a:spLocks noGrp="1"/>
              </p:cNvSpPr>
              <p:nvPr/>
            </p:nvSpPr>
            <p:spPr>
              <a:xfrm>
                <a:off x="6372017" y="5130590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d</m:t>
                      </m:r>
                      <m: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evo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017" y="5130590"/>
                <a:ext cx="1589542" cy="402468"/>
              </a:xfrm>
              <a:prstGeom prst="rect">
                <a:avLst/>
              </a:prstGeom>
              <a:blipFill rotWithShape="1">
                <a:blip r:embed="rId18"/>
                <a:stretch>
                  <a:fillRect l="-766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Zástupný symbol pro obsah 2"/>
              <p:cNvSpPr>
                <a:spLocks noGrp="1"/>
              </p:cNvSpPr>
              <p:nvPr/>
            </p:nvSpPr>
            <p:spPr>
              <a:xfrm>
                <a:off x="1917953" y="2487987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led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953" y="2487987"/>
                <a:ext cx="1589542" cy="402468"/>
              </a:xfrm>
              <a:prstGeom prst="rect">
                <a:avLst/>
              </a:prstGeom>
              <a:blipFill rotWithShape="1">
                <a:blip r:embed="rId19"/>
                <a:stretch>
                  <a:fillRect l="-1154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Zástupný symbol pro obsah 2"/>
              <p:cNvSpPr>
                <a:spLocks noGrp="1"/>
              </p:cNvSpPr>
              <p:nvPr/>
            </p:nvSpPr>
            <p:spPr>
              <a:xfrm>
                <a:off x="1791271" y="5085501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d</m:t>
                      </m:r>
                      <m: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ř</m:t>
                      </m:r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evo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1271" y="5085501"/>
                <a:ext cx="1589542" cy="402468"/>
              </a:xfrm>
              <a:prstGeom prst="rect">
                <a:avLst/>
              </a:prstGeom>
              <a:blipFill rotWithShape="1">
                <a:blip r:embed="rId20"/>
                <a:stretch>
                  <a:fillRect l="-1149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Zástupný symbol pro obsah 2"/>
              <p:cNvSpPr>
                <a:spLocks noGrp="1"/>
              </p:cNvSpPr>
              <p:nvPr/>
            </p:nvSpPr>
            <p:spPr>
              <a:xfrm>
                <a:off x="1716509" y="5487969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mramor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509" y="5487969"/>
                <a:ext cx="1589542" cy="402468"/>
              </a:xfrm>
              <a:prstGeom prst="rect">
                <a:avLst/>
              </a:prstGeom>
              <a:blipFill rotWithShape="1">
                <a:blip r:embed="rId2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Zástupný symbol pro obsah 2"/>
              <p:cNvSpPr>
                <a:spLocks noGrp="1"/>
              </p:cNvSpPr>
              <p:nvPr/>
            </p:nvSpPr>
            <p:spPr>
              <a:xfrm>
                <a:off x="6482907" y="2945317"/>
                <a:ext cx="1589542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led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907" y="2945317"/>
                <a:ext cx="1589542" cy="402468"/>
              </a:xfrm>
              <a:prstGeom prst="rect">
                <a:avLst/>
              </a:prstGeom>
              <a:blipFill rotWithShape="1">
                <a:blip r:embed="rId22"/>
                <a:stretch>
                  <a:fillRect l="-766" b="-1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07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4" grpId="0"/>
      <p:bldP spid="15" grpId="0"/>
      <p:bldP spid="16" grpId="0" animBg="1"/>
      <p:bldP spid="17" grpId="0" animBg="1"/>
      <p:bldP spid="18" grpId="0" animBg="1"/>
      <p:bldP spid="21" grpId="0"/>
      <p:bldP spid="22" grpId="0"/>
      <p:bldP spid="24" grpId="0" animBg="1"/>
      <p:bldP spid="25" grpId="0" animBg="1"/>
      <p:bldP spid="26" grpId="0" animBg="1"/>
      <p:bldP spid="29" grpId="0"/>
      <p:bldP spid="30" grpId="0"/>
      <p:bldP spid="32" grpId="0" animBg="1"/>
      <p:bldP spid="33" grpId="0" animBg="1"/>
      <p:bldP spid="34" grpId="0" animBg="1"/>
      <p:bldP spid="37" grpId="0"/>
      <p:bldP spid="3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" y="33164"/>
            <a:ext cx="9143999" cy="101957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/>
        </p:nvSpPr>
        <p:spPr>
          <a:xfrm>
            <a:off x="143506" y="188640"/>
            <a:ext cx="9181021" cy="10801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nezávisí na obsahu stykových ploch.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Zaoblený obdélník 46"/>
          <p:cNvSpPr/>
          <p:nvPr/>
        </p:nvSpPr>
        <p:spPr>
          <a:xfrm>
            <a:off x="18059" y="1124744"/>
            <a:ext cx="3962633" cy="2660207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8" name="Zaoblený obdélník 47"/>
          <p:cNvSpPr/>
          <p:nvPr/>
        </p:nvSpPr>
        <p:spPr>
          <a:xfrm>
            <a:off x="1" y="3789040"/>
            <a:ext cx="3980691" cy="305343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9" name="Zaoblený obdélník 48"/>
          <p:cNvSpPr/>
          <p:nvPr/>
        </p:nvSpPr>
        <p:spPr>
          <a:xfrm>
            <a:off x="3980692" y="1124744"/>
            <a:ext cx="5163309" cy="2660208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50" name="Zaoblený obdélník 49"/>
          <p:cNvSpPr/>
          <p:nvPr/>
        </p:nvSpPr>
        <p:spPr>
          <a:xfrm>
            <a:off x="3980692" y="3789040"/>
            <a:ext cx="5172561" cy="306896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51" name="Obdélník 50"/>
          <p:cNvSpPr/>
          <p:nvPr/>
        </p:nvSpPr>
        <p:spPr>
          <a:xfrm>
            <a:off x="100727" y="1191022"/>
            <a:ext cx="3751194" cy="2449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124871" y="3228902"/>
            <a:ext cx="3583033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4067944" y="1276452"/>
            <a:ext cx="4968553" cy="23644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délník 58"/>
          <p:cNvSpPr/>
          <p:nvPr/>
        </p:nvSpPr>
        <p:spPr>
          <a:xfrm>
            <a:off x="4067944" y="3233974"/>
            <a:ext cx="488827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5507942" y="2736000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1" name="Přímá spojnice se šipkou 60"/>
          <p:cNvCxnSpPr/>
          <p:nvPr/>
        </p:nvCxnSpPr>
        <p:spPr>
          <a:xfrm flipH="1">
            <a:off x="4764772" y="3214088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/>
          <p:nvPr/>
        </p:nvCxnSpPr>
        <p:spPr>
          <a:xfrm rot="10800000" flipH="1">
            <a:off x="7668182" y="3004036"/>
            <a:ext cx="72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Zástupný symbol pro obsah 2"/>
              <p:cNvSpPr>
                <a:spLocks noGrp="1"/>
              </p:cNvSpPr>
              <p:nvPr/>
            </p:nvSpPr>
            <p:spPr>
              <a:xfrm>
                <a:off x="4907099" y="2625289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099" y="2625289"/>
                <a:ext cx="600843" cy="576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Zástupný symbol pro obsah 2"/>
              <p:cNvSpPr>
                <a:spLocks noGrp="1"/>
              </p:cNvSpPr>
              <p:nvPr/>
            </p:nvSpPr>
            <p:spPr>
              <a:xfrm>
                <a:off x="8107005" y="2454847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005" y="2454847"/>
                <a:ext cx="600843" cy="576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bdélník 64"/>
          <p:cNvSpPr/>
          <p:nvPr/>
        </p:nvSpPr>
        <p:spPr>
          <a:xfrm>
            <a:off x="6588062" y="2736000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bdélník 65"/>
          <p:cNvSpPr/>
          <p:nvPr/>
        </p:nvSpPr>
        <p:spPr>
          <a:xfrm>
            <a:off x="4067944" y="3917950"/>
            <a:ext cx="4984004" cy="28638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délník 66"/>
          <p:cNvSpPr/>
          <p:nvPr/>
        </p:nvSpPr>
        <p:spPr>
          <a:xfrm>
            <a:off x="4067944" y="6172193"/>
            <a:ext cx="495906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bdélník 73"/>
          <p:cNvSpPr/>
          <p:nvPr/>
        </p:nvSpPr>
        <p:spPr>
          <a:xfrm>
            <a:off x="91296" y="3917950"/>
            <a:ext cx="3760625" cy="28811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bdélník 74"/>
          <p:cNvSpPr/>
          <p:nvPr/>
        </p:nvSpPr>
        <p:spPr>
          <a:xfrm>
            <a:off x="124871" y="6170374"/>
            <a:ext cx="3573826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bdélník 75"/>
          <p:cNvSpPr/>
          <p:nvPr/>
        </p:nvSpPr>
        <p:spPr>
          <a:xfrm>
            <a:off x="1300066" y="5674209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7" name="Přímá spojnice se šipkou 76"/>
          <p:cNvCxnSpPr/>
          <p:nvPr/>
        </p:nvCxnSpPr>
        <p:spPr>
          <a:xfrm flipH="1">
            <a:off x="220066" y="6178265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rot="10800000" flipH="1">
            <a:off x="2380186" y="5912917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Zástupný symbol pro obsah 2"/>
              <p:cNvSpPr>
                <a:spLocks noGrp="1"/>
              </p:cNvSpPr>
              <p:nvPr/>
            </p:nvSpPr>
            <p:spPr>
              <a:xfrm>
                <a:off x="736464" y="5594310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64" y="5594310"/>
                <a:ext cx="600843" cy="5760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Zástupný symbol pro obsah 2"/>
              <p:cNvSpPr>
                <a:spLocks noGrp="1"/>
              </p:cNvSpPr>
              <p:nvPr/>
            </p:nvSpPr>
            <p:spPr>
              <a:xfrm>
                <a:off x="2694884" y="5383250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884" y="5383250"/>
                <a:ext cx="600843" cy="5760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Obdélník 80"/>
          <p:cNvSpPr/>
          <p:nvPr/>
        </p:nvSpPr>
        <p:spPr>
          <a:xfrm>
            <a:off x="1300066" y="5170153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bdélník 81"/>
          <p:cNvSpPr/>
          <p:nvPr/>
        </p:nvSpPr>
        <p:spPr>
          <a:xfrm>
            <a:off x="1300973" y="4666097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Zástupný symbol pro obsah 2"/>
              <p:cNvSpPr>
                <a:spLocks noGrp="1"/>
              </p:cNvSpPr>
              <p:nvPr/>
            </p:nvSpPr>
            <p:spPr>
              <a:xfrm>
                <a:off x="59104" y="1527212"/>
                <a:ext cx="3921588" cy="38962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. . třecí síla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4" y="1527212"/>
                <a:ext cx="3921588" cy="389620"/>
              </a:xfrm>
              <a:prstGeom prst="rect">
                <a:avLst/>
              </a:prstGeom>
              <a:blipFill rotWithShape="1">
                <a:blip r:embed="rId7"/>
                <a:stretch>
                  <a:fillRect l="-467" t="-11111" b="-57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Zástupný symbol pro obsah 2"/>
              <p:cNvSpPr>
                <a:spLocks noGrp="1"/>
              </p:cNvSpPr>
              <p:nvPr/>
            </p:nvSpPr>
            <p:spPr>
              <a:xfrm>
                <a:off x="71538" y="1124744"/>
                <a:ext cx="4467486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bg1"/>
                        </a:solidFill>
                        <a:latin typeface="Cambria Math"/>
                      </a:rPr>
                      <m:t>F</m:t>
                    </m:r>
                  </m:oMath>
                </a14:m>
                <a:r>
                  <a:rPr lang="cs-CZ" dirty="0" smtClean="0">
                    <a:solidFill>
                      <a:schemeClr val="bg1"/>
                    </a:solidFill>
                  </a:rPr>
                  <a:t> . .  síla ve směru pohybu</a:t>
                </a:r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8" y="1124744"/>
                <a:ext cx="4467486" cy="402468"/>
              </a:xfrm>
              <a:prstGeom prst="rect">
                <a:avLst/>
              </a:prstGeom>
              <a:blipFill rotWithShape="1">
                <a:blip r:embed="rId8"/>
                <a:stretch>
                  <a:fillRect l="-409" t="-10606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Obdélník 95"/>
          <p:cNvSpPr/>
          <p:nvPr/>
        </p:nvSpPr>
        <p:spPr>
          <a:xfrm>
            <a:off x="1300066" y="2716251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7" name="Přímá spojnice se šipkou 96"/>
          <p:cNvCxnSpPr/>
          <p:nvPr/>
        </p:nvCxnSpPr>
        <p:spPr>
          <a:xfrm flipH="1">
            <a:off x="580066" y="3212416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 rot="10800000" flipH="1">
            <a:off x="2377588" y="2954959"/>
            <a:ext cx="72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Zástupný symbol pro obsah 2"/>
              <p:cNvSpPr>
                <a:spLocks noGrp="1"/>
              </p:cNvSpPr>
              <p:nvPr/>
            </p:nvSpPr>
            <p:spPr>
              <a:xfrm>
                <a:off x="736464" y="2636352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64" y="2636352"/>
                <a:ext cx="600843" cy="5760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Zástupný symbol pro obsah 2"/>
              <p:cNvSpPr>
                <a:spLocks noGrp="1"/>
              </p:cNvSpPr>
              <p:nvPr/>
            </p:nvSpPr>
            <p:spPr>
              <a:xfrm>
                <a:off x="2407285" y="2403278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285" y="2403278"/>
                <a:ext cx="600843" cy="57606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Obdélník 100"/>
          <p:cNvSpPr/>
          <p:nvPr/>
        </p:nvSpPr>
        <p:spPr>
          <a:xfrm>
            <a:off x="1300066" y="2212195"/>
            <a:ext cx="1080120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bdélník 101"/>
          <p:cNvSpPr/>
          <p:nvPr/>
        </p:nvSpPr>
        <p:spPr>
          <a:xfrm>
            <a:off x="5134884" y="5643629"/>
            <a:ext cx="949284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/>
          <p:nvPr/>
        </p:nvCxnSpPr>
        <p:spPr>
          <a:xfrm flipH="1">
            <a:off x="4054884" y="6143456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/>
          <p:nvPr/>
        </p:nvCxnSpPr>
        <p:spPr>
          <a:xfrm rot="10800000" flipH="1">
            <a:off x="7904395" y="5895657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Zástupný symbol pro obsah 2"/>
              <p:cNvSpPr>
                <a:spLocks noGrp="1"/>
              </p:cNvSpPr>
              <p:nvPr/>
            </p:nvSpPr>
            <p:spPr>
              <a:xfrm>
                <a:off x="4270860" y="5371010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5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860" y="5371010"/>
                <a:ext cx="600843" cy="57606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Zástupný symbol pro obsah 2"/>
              <p:cNvSpPr>
                <a:spLocks noGrp="1"/>
              </p:cNvSpPr>
              <p:nvPr/>
            </p:nvSpPr>
            <p:spPr>
              <a:xfrm>
                <a:off x="8043526" y="5386177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6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526" y="5386177"/>
                <a:ext cx="600843" cy="57606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Obdélník 106"/>
          <p:cNvSpPr/>
          <p:nvPr/>
        </p:nvSpPr>
        <p:spPr>
          <a:xfrm>
            <a:off x="6084168" y="5643629"/>
            <a:ext cx="936104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bdélník 107"/>
          <p:cNvSpPr/>
          <p:nvPr/>
        </p:nvSpPr>
        <p:spPr>
          <a:xfrm>
            <a:off x="7026885" y="5643629"/>
            <a:ext cx="857483" cy="5040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01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1" grpId="0" animBg="1"/>
      <p:bldP spid="52" grpId="0" animBg="1"/>
      <p:bldP spid="58" grpId="0" animBg="1"/>
      <p:bldP spid="59" grpId="0" animBg="1"/>
      <p:bldP spid="60" grpId="0" animBg="1"/>
      <p:bldP spid="63" grpId="0"/>
      <p:bldP spid="64" grpId="0"/>
      <p:bldP spid="65" grpId="0" animBg="1"/>
      <p:bldP spid="66" grpId="0" animBg="1"/>
      <p:bldP spid="67" grpId="0" animBg="1"/>
      <p:bldP spid="74" grpId="0" animBg="1"/>
      <p:bldP spid="75" grpId="0" animBg="1"/>
      <p:bldP spid="76" grpId="0" animBg="1"/>
      <p:bldP spid="79" grpId="0"/>
      <p:bldP spid="80" grpId="0"/>
      <p:bldP spid="81" grpId="0" animBg="1"/>
      <p:bldP spid="82" grpId="0" animBg="1"/>
      <p:bldP spid="94" grpId="0"/>
      <p:bldP spid="95" grpId="0"/>
      <p:bldP spid="96" grpId="0" animBg="1"/>
      <p:bldP spid="99" grpId="0"/>
      <p:bldP spid="100" grpId="0"/>
      <p:bldP spid="101" grpId="0" animBg="1"/>
      <p:bldP spid="102" grpId="0" animBg="1"/>
      <p:bldP spid="105" grpId="0"/>
      <p:bldP spid="106" grpId="0"/>
      <p:bldP spid="107" grpId="0" animBg="1"/>
      <p:bldP spid="1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-17419" y="4638498"/>
            <a:ext cx="9143999" cy="2030861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/>
        </p:nvSpPr>
        <p:spPr>
          <a:xfrm>
            <a:off x="126087" y="4941168"/>
            <a:ext cx="8316925" cy="10801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Klidová třecí síla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je při stejných podmínkách v okamžiku uvedení do pohybu větší než třecí síla při pohybu.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-2602" y="0"/>
            <a:ext cx="9143999" cy="1470148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40904" y="222300"/>
            <a:ext cx="8316925" cy="108012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Tření lze podstatně zmenšit, když smýkání nahradíme valením.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-16271" y="1470149"/>
            <a:ext cx="4593828" cy="316835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577557" y="1470148"/>
            <a:ext cx="4532114" cy="3168351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88900" h="1270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3731" y="1614164"/>
            <a:ext cx="4428493" cy="29511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42252" y="3703288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455397" y="3019245"/>
            <a:ext cx="1753914" cy="6842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375397" y="3700680"/>
            <a:ext cx="108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rot="10800000" flipH="1">
            <a:off x="3209311" y="3318436"/>
            <a:ext cx="108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ástupný symbol pro obsah 2"/>
              <p:cNvSpPr>
                <a:spLocks noGrp="1"/>
              </p:cNvSpPr>
              <p:nvPr/>
            </p:nvSpPr>
            <p:spPr>
              <a:xfrm>
                <a:off x="781385" y="3019245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85" y="3019245"/>
                <a:ext cx="600843" cy="576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ástupný symbol pro obsah 2"/>
              <p:cNvSpPr>
                <a:spLocks noGrp="1"/>
              </p:cNvSpPr>
              <p:nvPr/>
            </p:nvSpPr>
            <p:spPr>
              <a:xfrm>
                <a:off x="3448888" y="2628451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888" y="2628451"/>
                <a:ext cx="600843" cy="576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bdélník 14"/>
          <p:cNvSpPr/>
          <p:nvPr/>
        </p:nvSpPr>
        <p:spPr>
          <a:xfrm>
            <a:off x="4667726" y="1614164"/>
            <a:ext cx="4351776" cy="295113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726246" y="3708360"/>
            <a:ext cx="4247355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ástupný symbol pro obsah 2"/>
              <p:cNvSpPr>
                <a:spLocks noGrp="1"/>
              </p:cNvSpPr>
              <p:nvPr/>
            </p:nvSpPr>
            <p:spPr>
              <a:xfrm>
                <a:off x="129361" y="2061956"/>
                <a:ext cx="3921588" cy="38962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 . . . třecí síla</a:t>
                </a: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1" y="2061956"/>
                <a:ext cx="3921588" cy="389620"/>
              </a:xfrm>
              <a:prstGeom prst="rect">
                <a:avLst/>
              </a:prstGeom>
              <a:blipFill rotWithShape="1">
                <a:blip r:embed="rId5"/>
                <a:stretch>
                  <a:fillRect l="-311" t="-10938" b="-54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ástupný symbol pro obsah 2"/>
              <p:cNvSpPr>
                <a:spLocks noGrp="1"/>
              </p:cNvSpPr>
              <p:nvPr/>
            </p:nvSpPr>
            <p:spPr>
              <a:xfrm>
                <a:off x="90299" y="1646640"/>
                <a:ext cx="4467486" cy="402468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solidFill>
                          <a:schemeClr val="bg1"/>
                        </a:solidFill>
                        <a:latin typeface="Cambria Math"/>
                      </a:rPr>
                      <m:t>F</m:t>
                    </m:r>
                  </m:oMath>
                </a14:m>
                <a:r>
                  <a:rPr lang="cs-CZ" dirty="0" smtClean="0">
                    <a:solidFill>
                      <a:schemeClr val="bg1"/>
                    </a:solidFill>
                  </a:rPr>
                  <a:t> . . . . síla ve směru pohybu</a:t>
                </a:r>
                <a:endParaRPr lang="cs-CZ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9" y="1646640"/>
                <a:ext cx="4467486" cy="402468"/>
              </a:xfrm>
              <a:prstGeom prst="rect">
                <a:avLst/>
              </a:prstGeom>
              <a:blipFill rotWithShape="1">
                <a:blip r:embed="rId6"/>
                <a:stretch>
                  <a:fillRect l="-409" t="-10606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rstenec 30"/>
          <p:cNvSpPr/>
          <p:nvPr/>
        </p:nvSpPr>
        <p:spPr>
          <a:xfrm>
            <a:off x="6056301" y="3423194"/>
            <a:ext cx="299601" cy="299601"/>
          </a:xfrm>
          <a:prstGeom prst="donut">
            <a:avLst>
              <a:gd name="adj" fmla="val 3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5972966" y="2738805"/>
            <a:ext cx="1753914" cy="6842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Prstenec 32"/>
          <p:cNvSpPr/>
          <p:nvPr/>
        </p:nvSpPr>
        <p:spPr>
          <a:xfrm>
            <a:off x="6473122" y="3423194"/>
            <a:ext cx="299601" cy="299601"/>
          </a:xfrm>
          <a:prstGeom prst="donut">
            <a:avLst>
              <a:gd name="adj" fmla="val 3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Prstenec 33"/>
          <p:cNvSpPr/>
          <p:nvPr/>
        </p:nvSpPr>
        <p:spPr>
          <a:xfrm>
            <a:off x="6884301" y="3423194"/>
            <a:ext cx="299601" cy="299601"/>
          </a:xfrm>
          <a:prstGeom prst="donut">
            <a:avLst>
              <a:gd name="adj" fmla="val 3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Prstenec 34"/>
          <p:cNvSpPr/>
          <p:nvPr/>
        </p:nvSpPr>
        <p:spPr>
          <a:xfrm>
            <a:off x="7284269" y="3423194"/>
            <a:ext cx="299601" cy="299601"/>
          </a:xfrm>
          <a:prstGeom prst="donut">
            <a:avLst>
              <a:gd name="adj" fmla="val 395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 rot="10800000" flipH="1">
            <a:off x="7726880" y="3067284"/>
            <a:ext cx="3600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5612966" y="3423194"/>
            <a:ext cx="36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ástupný symbol pro obsah 2"/>
              <p:cNvSpPr>
                <a:spLocks noGrp="1"/>
              </p:cNvSpPr>
              <p:nvPr/>
            </p:nvSpPr>
            <p:spPr>
              <a:xfrm>
                <a:off x="7875594" y="2431181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594" y="2431181"/>
                <a:ext cx="600843" cy="5760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ástupný symbol pro obsah 2"/>
              <p:cNvSpPr>
                <a:spLocks noGrp="1"/>
              </p:cNvSpPr>
              <p:nvPr/>
            </p:nvSpPr>
            <p:spPr>
              <a:xfrm>
                <a:off x="5372123" y="2844924"/>
                <a:ext cx="600843" cy="5760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23" y="2844924"/>
                <a:ext cx="600843" cy="5760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03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 animBg="1"/>
      <p:bldP spid="10" grpId="0" animBg="1"/>
      <p:bldP spid="13" grpId="0"/>
      <p:bldP spid="14" grpId="0"/>
      <p:bldP spid="15" grpId="0" animBg="1"/>
      <p:bldP spid="16" grpId="0" animBg="1"/>
      <p:bldP spid="28" grpId="0"/>
      <p:bldP spid="29" grpId="0"/>
      <p:bldP spid="31" grpId="0" animBg="1"/>
      <p:bldP spid="32" grpId="0" animBg="1"/>
      <p:bldP spid="33" grpId="0" animBg="1"/>
      <p:bldP spid="34" grpId="0" animBg="1"/>
      <p:bldP spid="35" grpId="0" animBg="1"/>
      <p:bldP spid="38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5664" y="2099498"/>
            <a:ext cx="9099096" cy="1411875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-31200" y="844168"/>
            <a:ext cx="9099097" cy="648072"/>
          </a:xfrm>
          <a:prstGeom prst="roundRect">
            <a:avLst>
              <a:gd name="adj" fmla="val 2478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9" name="Zástupný symbol pro obsah 2"/>
          <p:cNvSpPr>
            <a:spLocks noGrp="1"/>
          </p:cNvSpPr>
          <p:nvPr/>
        </p:nvSpPr>
        <p:spPr>
          <a:xfrm>
            <a:off x="140921" y="908152"/>
            <a:ext cx="8704837" cy="45436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1) Jaký má směr třecí síla?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-26132" y="1474584"/>
            <a:ext cx="9170132" cy="624914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8" name="Zaoblený obdélník 47"/>
          <p:cNvSpPr/>
          <p:nvPr/>
        </p:nvSpPr>
        <p:spPr>
          <a:xfrm>
            <a:off x="-11355" y="53942"/>
            <a:ext cx="9133135" cy="723121"/>
          </a:xfrm>
          <a:prstGeom prst="roundRect">
            <a:avLst>
              <a:gd name="adj" fmla="val 2478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49" name="Zástupný symbol pro obsah 2"/>
          <p:cNvSpPr>
            <a:spLocks noGrp="1"/>
          </p:cNvSpPr>
          <p:nvPr/>
        </p:nvSpPr>
        <p:spPr>
          <a:xfrm>
            <a:off x="180610" y="127470"/>
            <a:ext cx="2687329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Otázky a úlohy:</a:t>
            </a:r>
          </a:p>
        </p:txBody>
      </p:sp>
      <p:sp>
        <p:nvSpPr>
          <p:cNvPr id="28" name="Zástupný symbol pro obsah 2"/>
          <p:cNvSpPr>
            <a:spLocks noGrp="1"/>
          </p:cNvSpPr>
          <p:nvPr/>
        </p:nvSpPr>
        <p:spPr>
          <a:xfrm>
            <a:off x="167786" y="1610880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2) Kde působí třecí síla?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30" name="Zástupný symbol pro obsah 2"/>
          <p:cNvSpPr>
            <a:spLocks noGrp="1"/>
          </p:cNvSpPr>
          <p:nvPr/>
        </p:nvSpPr>
        <p:spPr>
          <a:xfrm>
            <a:off x="164090" y="2193437"/>
            <a:ext cx="8685613" cy="131793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3) Automobil jede stálou rychlostí po přímé vodorovné silnici. Přitom na něj působí tahová síla motoru 1 250 N. Jaká celková brzdná síla ( třecí a odporová) síla působí na automobil?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-19844" y="3560281"/>
            <a:ext cx="9141624" cy="98749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2" name="Zástupný symbol pro obsah 2"/>
          <p:cNvSpPr>
            <a:spLocks noGrp="1"/>
          </p:cNvSpPr>
          <p:nvPr/>
        </p:nvSpPr>
        <p:spPr>
          <a:xfrm>
            <a:off x="144246" y="3634824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4) Jak spolu souvisí tlaková síla působící na podložku </a:t>
            </a:r>
            <a:b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 třecí síla?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5664" y="4561339"/>
            <a:ext cx="9141624" cy="634504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6" name="Zástupný symbol pro obsah 2"/>
          <p:cNvSpPr>
            <a:spLocks noGrp="1"/>
          </p:cNvSpPr>
          <p:nvPr/>
        </p:nvSpPr>
        <p:spPr>
          <a:xfrm>
            <a:off x="169754" y="4635882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5) Závisí velikost třecí síly na drsnosti povrchu?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664" y="5271988"/>
            <a:ext cx="9141624" cy="701824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8" name="Zástupný symbol pro obsah 2"/>
          <p:cNvSpPr>
            <a:spLocks noGrp="1"/>
          </p:cNvSpPr>
          <p:nvPr/>
        </p:nvSpPr>
        <p:spPr>
          <a:xfrm>
            <a:off x="169754" y="5346531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6) Závisí velikost třecí síly na obsahu stykových ploch?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-31200" y="6043161"/>
            <a:ext cx="9141624" cy="701824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0" name="Zástupný symbol pro obsah 2"/>
          <p:cNvSpPr>
            <a:spLocks noGrp="1"/>
          </p:cNvSpPr>
          <p:nvPr/>
        </p:nvSpPr>
        <p:spPr>
          <a:xfrm>
            <a:off x="132890" y="6117704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7) Jak lze zmenšit tření?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39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9" grpId="0"/>
      <p:bldP spid="28" grpId="0"/>
      <p:bldP spid="30" grpId="0"/>
      <p:bldP spid="12" grpId="0"/>
      <p:bldP spid="16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10864" y="1"/>
            <a:ext cx="9133135" cy="764704"/>
          </a:xfrm>
          <a:prstGeom prst="roundRect">
            <a:avLst>
              <a:gd name="adj" fmla="val 2478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9685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/>
        </p:nvSpPr>
        <p:spPr>
          <a:xfrm>
            <a:off x="240289" y="134921"/>
            <a:ext cx="2687329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Řešení: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0" y="2350084"/>
            <a:ext cx="9099096" cy="761002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10864" y="710985"/>
            <a:ext cx="9136424" cy="727536"/>
          </a:xfrm>
          <a:prstGeom prst="roundRect">
            <a:avLst>
              <a:gd name="adj" fmla="val 2478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3" name="Zástupný symbol pro obsah 2"/>
          <p:cNvSpPr>
            <a:spLocks noGrp="1"/>
          </p:cNvSpPr>
          <p:nvPr/>
        </p:nvSpPr>
        <p:spPr>
          <a:xfrm>
            <a:off x="150804" y="864873"/>
            <a:ext cx="8704837" cy="65152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1) Působí proti pohybu.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10864" y="1492240"/>
            <a:ext cx="9109496" cy="802288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2" name="Zástupný symbol pro obsah 2"/>
          <p:cNvSpPr>
            <a:spLocks noGrp="1"/>
          </p:cNvSpPr>
          <p:nvPr/>
        </p:nvSpPr>
        <p:spPr>
          <a:xfrm>
            <a:off x="204782" y="1628536"/>
            <a:ext cx="8495847" cy="66599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2) Působí ve stykové ploše tělesa s podložkou.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23" name="Zástupný symbol pro obsah 2"/>
          <p:cNvSpPr>
            <a:spLocks noGrp="1"/>
          </p:cNvSpPr>
          <p:nvPr/>
        </p:nvSpPr>
        <p:spPr>
          <a:xfrm>
            <a:off x="102340" y="2452118"/>
            <a:ext cx="8685613" cy="65896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3) Celková brzdná síla 1250 N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-21264" y="3156610"/>
            <a:ext cx="9141624" cy="98749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5" name="Zástupný symbol pro obsah 2"/>
          <p:cNvSpPr>
            <a:spLocks noGrp="1"/>
          </p:cNvSpPr>
          <p:nvPr/>
        </p:nvSpPr>
        <p:spPr>
          <a:xfrm>
            <a:off x="142826" y="3231153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cs-CZ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je přímo úměrná tlakové síle, kterou působí těleso kolmo na podložku.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cs typeface="Calibri" pitchFamily="34" charset="0"/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-45787" y="4178752"/>
            <a:ext cx="9141624" cy="758731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7" name="Zástupný symbol pro obsah 2"/>
          <p:cNvSpPr>
            <a:spLocks noGrp="1"/>
          </p:cNvSpPr>
          <p:nvPr/>
        </p:nvSpPr>
        <p:spPr>
          <a:xfrm>
            <a:off x="118303" y="4313808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cs-CZ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závisí na drsnosti povrchu.</a:t>
            </a:r>
          </a:p>
        </p:txBody>
      </p:sp>
      <p:sp>
        <p:nvSpPr>
          <p:cNvPr id="28" name="Zaoblený obdélník 27"/>
          <p:cNvSpPr/>
          <p:nvPr/>
        </p:nvSpPr>
        <p:spPr>
          <a:xfrm>
            <a:off x="-42528" y="4976902"/>
            <a:ext cx="9141624" cy="822886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29" name="Zástupný symbol pro obsah 2"/>
          <p:cNvSpPr>
            <a:spLocks noGrp="1"/>
          </p:cNvSpPr>
          <p:nvPr/>
        </p:nvSpPr>
        <p:spPr>
          <a:xfrm>
            <a:off x="132890" y="5128929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cs-CZ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Velikost třecí síly 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nezávisí na obsahu stykových ploch.</a:t>
            </a:r>
          </a:p>
        </p:txBody>
      </p:sp>
      <p:sp>
        <p:nvSpPr>
          <p:cNvPr id="30" name="Zaoblený obdélník 29"/>
          <p:cNvSpPr/>
          <p:nvPr/>
        </p:nvSpPr>
        <p:spPr>
          <a:xfrm>
            <a:off x="6619" y="5868720"/>
            <a:ext cx="9141624" cy="989280"/>
          </a:xfrm>
          <a:prstGeom prst="roundRect">
            <a:avLst>
              <a:gd name="adj" fmla="val 0"/>
            </a:avLst>
          </a:prstGeom>
          <a:ln w="295275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101600" h="3048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31" name="Zástupný symbol pro obsah 2"/>
          <p:cNvSpPr>
            <a:spLocks noGrp="1"/>
          </p:cNvSpPr>
          <p:nvPr/>
        </p:nvSpPr>
        <p:spPr>
          <a:xfrm>
            <a:off x="170709" y="5943263"/>
            <a:ext cx="8495847" cy="48861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cs-CZ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Tření lze 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podstatně zmenšit, když smýkání nahradíme valením.</a:t>
            </a:r>
          </a:p>
        </p:txBody>
      </p:sp>
      <p:pic>
        <p:nvPicPr>
          <p:cNvPr id="1026" name="Picture 2" descr="C:\Users\spravce\AppData\Local\Microsoft\Windows\Temporary Internet Files\Content.IE5\0BASIBLT\MC900440424[7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417" y="111604"/>
            <a:ext cx="1827212" cy="150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0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22" grpId="0"/>
      <p:bldP spid="23" grpId="0"/>
      <p:bldP spid="25" grpId="0"/>
      <p:bldP spid="27" grpId="0"/>
      <p:bldP spid="29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" y="1124743"/>
            <a:ext cx="83884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1000" dirty="0"/>
              <a:t>KOLÁŘOVÁ, Růžena; BOHUNĚK, Jiří. </a:t>
            </a:r>
            <a:r>
              <a:rPr lang="cs-CZ" sz="1000" i="1" dirty="0"/>
              <a:t>Fyzika pro 7. ročník</a:t>
            </a:r>
            <a:r>
              <a:rPr lang="cs-CZ" sz="1000" dirty="0"/>
              <a:t>. Havlíčkův Brod: Prometheus, 2004, ISBN 80-7196-265-1</a:t>
            </a:r>
            <a:r>
              <a:rPr lang="cs-CZ" sz="1000" dirty="0" smtClean="0"/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000" dirty="0"/>
              <a:t>Galerie klipart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000"/>
              <a:t>Vlastní tvorba</a:t>
            </a:r>
          </a:p>
          <a:p>
            <a:r>
              <a:rPr lang="cs-CZ" sz="1000" smtClean="0"/>
              <a:t> </a:t>
            </a:r>
            <a:endParaRPr lang="cs-CZ" sz="1000" dirty="0"/>
          </a:p>
          <a:p>
            <a:endParaRPr lang="cs-CZ" sz="10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215062"/>
            <a:ext cx="2634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Použité zdroje: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749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2201</TotalTime>
  <Words>378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Franklin Gothic Book</vt:lpstr>
      <vt:lpstr>Wingdings</vt:lpstr>
      <vt:lpstr>Wingdings 2</vt:lpstr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Libina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ZŠ Libina</dc:creator>
  <cp:lastModifiedBy>20A8.Tomas.Kuba</cp:lastModifiedBy>
  <cp:revision>310</cp:revision>
  <dcterms:created xsi:type="dcterms:W3CDTF">2012-04-23T18:25:05Z</dcterms:created>
  <dcterms:modified xsi:type="dcterms:W3CDTF">2021-02-02T22:45:07Z</dcterms:modified>
</cp:coreProperties>
</file>