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8" r:id="rId2"/>
    <p:sldId id="256" r:id="rId3"/>
    <p:sldId id="261" r:id="rId4"/>
    <p:sldId id="257" r:id="rId5"/>
    <p:sldId id="258" r:id="rId6"/>
    <p:sldId id="260" r:id="rId7"/>
    <p:sldId id="259" r:id="rId8"/>
    <p:sldId id="262" r:id="rId9"/>
    <p:sldId id="263" r:id="rId10"/>
    <p:sldId id="266" r:id="rId11"/>
    <p:sldId id="267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12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8" autoAdjust="0"/>
    <p:restoredTop sz="86348" autoAdjust="0"/>
  </p:normalViewPr>
  <p:slideViewPr>
    <p:cSldViewPr>
      <p:cViewPr varScale="1">
        <p:scale>
          <a:sx n="76" d="100"/>
          <a:sy n="76" d="100"/>
        </p:scale>
        <p:origin x="1085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1E041-823C-41A9-A3C2-600AFAD3A34E}" type="datetimeFigureOut">
              <a:rPr lang="cs-CZ"/>
              <a:pPr>
                <a:defRPr/>
              </a:pPr>
              <a:t>23.02.2021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3BAED-7880-4DF1-905A-E8C853E80A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6A8BC-EB3F-4FE0-8B80-6662F9EE26CC}" type="datetimeFigureOut">
              <a:rPr lang="cs-CZ"/>
              <a:pPr>
                <a:defRPr/>
              </a:pPr>
              <a:t>23.02.2021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71F04-BC5A-40BF-939B-ED7D3CEB25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0E7D6-A296-4E43-98B2-F02AB2CD4700}" type="datetimeFigureOut">
              <a:rPr lang="cs-CZ"/>
              <a:pPr>
                <a:defRPr/>
              </a:pPr>
              <a:t>23.02.2021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A5AAA-D5FE-471C-9A59-7767155AFC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2AF7D-5C44-4150-BDC4-BBBDD7746A04}" type="datetimeFigureOut">
              <a:rPr lang="cs-CZ"/>
              <a:pPr>
                <a:defRPr/>
              </a:pPr>
              <a:t>23.02.2021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8B49F-B3DD-4453-B1ED-633F455E23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066DD-CDCC-4DBD-8460-45F8604A0CA5}" type="datetimeFigureOut">
              <a:rPr lang="cs-CZ"/>
              <a:pPr>
                <a:defRPr/>
              </a:pPr>
              <a:t>23.02.2021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F720D-9393-4446-8A6A-95470B1FBA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B4CE6-7D12-4240-9470-171983AC746A}" type="datetimeFigureOut">
              <a:rPr lang="cs-CZ"/>
              <a:pPr>
                <a:defRPr/>
              </a:pPr>
              <a:t>23.02.2021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B32F7-1987-4684-BF9E-C28752D80D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6B10C-2220-4739-AFAC-05788853A46C}" type="datetimeFigureOut">
              <a:rPr lang="cs-CZ"/>
              <a:pPr>
                <a:defRPr/>
              </a:pPr>
              <a:t>23.02.2021</a:t>
            </a:fld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B2B7A-4CC0-4EBC-9BBC-55FBFB773C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8149E-07B1-4FE5-AD60-908942E633E5}" type="datetimeFigureOut">
              <a:rPr lang="cs-CZ"/>
              <a:pPr>
                <a:defRPr/>
              </a:pPr>
              <a:t>23.02.2021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3664A-FDC1-42D2-8B4E-FEE5435149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C6B4E-C43F-4E8B-8EC3-91F9C1DAF9E1}" type="datetimeFigureOut">
              <a:rPr lang="cs-CZ"/>
              <a:pPr>
                <a:defRPr/>
              </a:pPr>
              <a:t>23.02.2021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0F42C-501F-46A4-9218-E5E2068C6B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715A1-D848-4DB0-AB53-833653FCD7D5}" type="datetimeFigureOut">
              <a:rPr lang="cs-CZ"/>
              <a:pPr>
                <a:defRPr/>
              </a:pPr>
              <a:t>23.02.2021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8D7E6-55CF-4B6A-99A3-C304224BAF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A95D8-9599-4338-8394-E62BEA9A481D}" type="datetimeFigureOut">
              <a:rPr lang="cs-CZ"/>
              <a:pPr>
                <a:defRPr/>
              </a:pPr>
              <a:t>23.02.2021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C3CB9-6B9A-43C0-9EEF-ADABC2F00C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755EB62-C474-4C82-A223-1EF93FCD3FBF}" type="datetimeFigureOut">
              <a:rPr lang="cs-CZ"/>
              <a:pPr>
                <a:defRPr/>
              </a:pPr>
              <a:t>23.02.2021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298E964-8AA9-4C1A-A79F-DD9B9F620A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  <p:sldLayoutId id="2147483694" r:id="rId2"/>
    <p:sldLayoutId id="2147483696" r:id="rId3"/>
    <p:sldLayoutId id="2147483693" r:id="rId4"/>
    <p:sldLayoutId id="2147483692" r:id="rId5"/>
    <p:sldLayoutId id="2147483691" r:id="rId6"/>
    <p:sldLayoutId id="2147483690" r:id="rId7"/>
    <p:sldLayoutId id="2147483689" r:id="rId8"/>
    <p:sldLayoutId id="2147483688" r:id="rId9"/>
    <p:sldLayoutId id="2147483687" r:id="rId10"/>
    <p:sldLayoutId id="214748368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Fyzika 23.2. 2021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6525" indent="0">
              <a:buNone/>
            </a:pPr>
            <a:r>
              <a:rPr lang="cs-CZ" dirty="0" smtClean="0"/>
              <a:t>Ahoj sedmičko, posílám vám práci na úterní hodinu. Projděte si prezentaci a vypočítejte si pár příkladů do sešitu. Zápis vám pošlu na čtvrteční hodinu a také vám pošlu na tuto hodinu práci, protože </a:t>
            </a:r>
            <a:r>
              <a:rPr lang="cs-CZ" dirty="0" err="1" smtClean="0"/>
              <a:t>onlinehodina</a:t>
            </a:r>
            <a:r>
              <a:rPr lang="cs-CZ" dirty="0" smtClean="0"/>
              <a:t> nebude. Jsem u lékaře.</a:t>
            </a:r>
          </a:p>
          <a:p>
            <a:pPr marL="136525" indent="0">
              <a:buNone/>
            </a:pPr>
            <a:r>
              <a:rPr lang="cs-CZ" dirty="0" smtClean="0"/>
              <a:t>Děkuji </a:t>
            </a:r>
            <a:r>
              <a:rPr lang="cs-CZ" smtClean="0"/>
              <a:t>za pochopení </a:t>
            </a:r>
            <a:r>
              <a:rPr lang="cs-CZ" smtClean="0">
                <a:sym typeface="Wingdings" panose="05000000000000000000" pitchFamily="2" charset="2"/>
              </a:rPr>
              <a:t>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2396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0825" y="404813"/>
            <a:ext cx="8504238" cy="5694362"/>
          </a:xfrm>
        </p:spPr>
        <p:txBody>
          <a:bodyPr/>
          <a:lstStyle/>
          <a:p>
            <a:pPr marL="44450" indent="0" eaLnBrk="1" hangingPunct="1">
              <a:buFont typeface="Wingdings 2" pitchFamily="18" charset="2"/>
              <a:buNone/>
            </a:pPr>
            <a:r>
              <a:rPr lang="cs-CZ" sz="2400" smtClean="0"/>
              <a:t>Použitá literatura :</a:t>
            </a:r>
          </a:p>
          <a:p>
            <a:pPr marL="44450" indent="0" eaLnBrk="1" hangingPunct="1">
              <a:buFont typeface="Wingdings 2" pitchFamily="18" charset="2"/>
              <a:buNone/>
            </a:pPr>
            <a:endParaRPr lang="cs-CZ" sz="2400" smtClean="0"/>
          </a:p>
          <a:p>
            <a:pPr marL="44450" indent="0" eaLnBrk="1" hangingPunct="1">
              <a:buFont typeface="Wingdings 2" pitchFamily="18" charset="2"/>
              <a:buNone/>
            </a:pPr>
            <a:r>
              <a:rPr lang="cs-CZ" sz="2400" smtClean="0"/>
              <a:t>TESAŘ, Jiří; JÁCHYM, František. </a:t>
            </a:r>
            <a:r>
              <a:rPr lang="cs-CZ" sz="2400" i="1" smtClean="0"/>
              <a:t>Fyzika 3 pro ZŠ : Světelné jevy, Mechanické vlastnosti látek</a:t>
            </a:r>
            <a:r>
              <a:rPr lang="cs-CZ" sz="2400" smtClean="0"/>
              <a:t>. 1. vydání. Praha : SPN, 2009. 120 s. ISBN 978-80-7235-414-6.</a:t>
            </a:r>
          </a:p>
          <a:p>
            <a:pPr marL="44450" indent="0" eaLnBrk="1" hangingPunct="1">
              <a:buFont typeface="Wingdings 2" pitchFamily="18" charset="2"/>
              <a:buNone/>
            </a:pPr>
            <a:endParaRPr lang="cs-CZ" sz="2400" smtClean="0"/>
          </a:p>
          <a:p>
            <a:pPr marL="44450" indent="0" eaLnBrk="1" hangingPunct="1">
              <a:buFont typeface="Wingdings 2" pitchFamily="18" charset="2"/>
              <a:buNone/>
            </a:pPr>
            <a:r>
              <a:rPr lang="cs-CZ" sz="2400" i="1" smtClean="0"/>
              <a:t>Www.techmania.cz : Fyzika v pozadí</a:t>
            </a:r>
            <a:r>
              <a:rPr lang="cs-CZ" sz="2400" smtClean="0"/>
              <a:t> [online]. 2008. 2008 [cit. 2011-09-12]. Edutorium. Dostupné z WWW: &lt;techmania.cz&gt;.</a:t>
            </a:r>
          </a:p>
          <a:p>
            <a:pPr marL="44450" indent="0" eaLnBrk="1" hangingPunct="1">
              <a:buFont typeface="Wingdings 2" pitchFamily="18" charset="2"/>
              <a:buNone/>
            </a:pP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cs-CZ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57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smtClean="0"/>
              <a:t>https://encrypted-tbn2.google.com/images?q=tbn:ANd9GcQuH8fcmJkz_Ii7Hajhf4mrxuqo_Wv850YZvAmqg7jBhNuCw22f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http://www.google.cz/search?hl=cs&amp;tbm=isch&amp;tbs=simg:CAQSZRpjCxCo1NgEGgIIAQwLELCMpwgaPAo6CAESFJ0ElwT8A5UEvgPyA5oDlgTzA54EGiDVaZaAZ4V_1VdamhlN2icBiiHV1fZvvYT_1JWDjvjNmZfgwLEI6u_1ggaCgoICAESBKeRWr0M&amp;sa=X&amp;ei=ZgbWT_qtDKKh4gT8-bS-Aw&amp;ved=0CBAQwg4&amp;biw=800&amp;bih=528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http://www.google.cz/search?hl=cs&amp;tbm=isch&amp;tbs=simg:CAQSYRpfCxCo1NgEGgIIAQwLELCMpwgaOAo2CAESEI4BkAG2AaYDT2lQaJcBjwEaINik94VbZPtkyXT8-5TSsbbZps_1feg2HVtZPh8psxoaFDAsQjq7-CBoKCggIARIEw_1Bn5Qw&amp;sa=X&amp;ei=2QbWT6zJMOja4QTPuZjIAw&amp;ved=0CBAQwg4&amp;biw=800&amp;bih=528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https://encrypted-tbn1.google.com/images?q=tbn:ANd9GcSBRNUtAIKBrBKX3ul2e3tC_Ht2MBubYQlGZ70s0rtDO9ZUG3xCMw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0"/>
            <a:ext cx="8686800" cy="177281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7200" dirty="0">
                <a:solidFill>
                  <a:srgbClr val="FFC000"/>
                </a:solidFill>
                <a:effectLst/>
                <a:latin typeface="+mn-lt"/>
              </a:rPr>
              <a:t>Pascalův zákon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71500" y="2133600"/>
            <a:ext cx="8001000" cy="2087563"/>
          </a:xfrm>
        </p:spPr>
        <p:txBody>
          <a:bodyPr/>
          <a:lstStyle/>
          <a:p>
            <a:pPr eaLnBrk="1" hangingPunct="1"/>
            <a:r>
              <a:rPr lang="cs-CZ" sz="6000" b="1" smtClean="0">
                <a:solidFill>
                  <a:srgbClr val="FFFF00"/>
                </a:solidFill>
              </a:rPr>
              <a:t>Hydraulické zařízení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16238" y="3213100"/>
            <a:ext cx="3321050" cy="347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6000" dirty="0" smtClean="0">
                <a:solidFill>
                  <a:srgbClr val="FFC000"/>
                </a:solidFill>
              </a:rPr>
              <a:t>Umíš odpovědět</a:t>
            </a:r>
            <a:endParaRPr lang="cs-CZ" sz="60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557338"/>
            <a:ext cx="9036050" cy="5184775"/>
          </a:xfrm>
        </p:spPr>
        <p:txBody>
          <a:bodyPr/>
          <a:lstStyle/>
          <a:p>
            <a:pPr marL="136525" indent="0" algn="ctr" eaLnBrk="1" hangingPunct="1">
              <a:buFont typeface="Wingdings 2" pitchFamily="18" charset="2"/>
              <a:buNone/>
            </a:pPr>
            <a:r>
              <a:rPr lang="cs-CZ" sz="10000" smtClean="0">
                <a:solidFill>
                  <a:srgbClr val="FFC000"/>
                </a:solidFill>
              </a:rPr>
              <a:t>?</a:t>
            </a:r>
          </a:p>
          <a:p>
            <a:pPr marL="136525" indent="0" eaLnBrk="1" hangingPunct="1">
              <a:buFont typeface="Wingdings 2" pitchFamily="18" charset="2"/>
              <a:buNone/>
            </a:pPr>
            <a:r>
              <a:rPr lang="cs-CZ" sz="4000" b="1" smtClean="0">
                <a:solidFill>
                  <a:srgbClr val="FFFF00"/>
                </a:solidFill>
              </a:rPr>
              <a:t>Jak vytvořit v kapalině tlak</a:t>
            </a:r>
          </a:p>
          <a:p>
            <a:pPr marL="136525" indent="0" eaLnBrk="1" hangingPunct="1">
              <a:buFont typeface="Wingdings 2" pitchFamily="18" charset="2"/>
              <a:buNone/>
            </a:pPr>
            <a:r>
              <a:rPr lang="cs-CZ" sz="4000" b="1" smtClean="0">
                <a:solidFill>
                  <a:srgbClr val="FFFF00"/>
                </a:solidFill>
              </a:rPr>
              <a:t>Co vzniká v hydraulickém zařízení</a:t>
            </a:r>
          </a:p>
          <a:p>
            <a:pPr marL="136525" indent="0" eaLnBrk="1" hangingPunct="1">
              <a:buFont typeface="Wingdings 2" pitchFamily="18" charset="2"/>
              <a:buNone/>
            </a:pPr>
            <a:r>
              <a:rPr lang="cs-CZ" sz="4000" b="1" smtClean="0">
                <a:solidFill>
                  <a:srgbClr val="FFFF00"/>
                </a:solidFill>
              </a:rPr>
              <a:t>Kde se využívá hydraulické zařízení</a:t>
            </a:r>
          </a:p>
          <a:p>
            <a:pPr marL="136525" indent="0" eaLnBrk="1" hangingPunct="1">
              <a:buFont typeface="Wingdings 2" pitchFamily="18" charset="2"/>
              <a:buNone/>
            </a:pPr>
            <a:r>
              <a:rPr lang="cs-CZ" sz="4000" b="1" smtClean="0">
                <a:solidFill>
                  <a:srgbClr val="FFFF00"/>
                </a:solidFill>
              </a:rPr>
              <a:t>Je užitečné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180975" y="260350"/>
            <a:ext cx="9324975" cy="63373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cs-CZ" sz="4800" b="1" smtClean="0">
                <a:solidFill>
                  <a:srgbClr val="FFC000"/>
                </a:solidFill>
              </a:rPr>
              <a:t>Pascalův zákon </a:t>
            </a:r>
          </a:p>
          <a:p>
            <a:pPr algn="ctr" eaLnBrk="1" hangingPunct="1">
              <a:buFont typeface="Wingdings" pitchFamily="2" charset="2"/>
              <a:buNone/>
            </a:pPr>
            <a:endParaRPr lang="cs-CZ" sz="4800" b="1" smtClean="0">
              <a:solidFill>
                <a:srgbClr val="FFC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sz="3600" b="1" smtClean="0">
                <a:solidFill>
                  <a:srgbClr val="FFFF00"/>
                </a:solidFill>
              </a:rPr>
              <a:t>Působením vnější tlakové síly na kapalinu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3600" b="1" smtClean="0">
                <a:solidFill>
                  <a:srgbClr val="FFFF00"/>
                </a:solidFill>
              </a:rPr>
              <a:t>v uzavřené nádobě vzniká v kapalině tlak,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3600" b="1" smtClean="0">
                <a:solidFill>
                  <a:srgbClr val="FFFF00"/>
                </a:solidFill>
              </a:rPr>
              <a:t>který je v každém místě nádoby stejný.</a:t>
            </a:r>
          </a:p>
          <a:p>
            <a:pPr eaLnBrk="1" hangingPunct="1"/>
            <a:endParaRPr lang="cs-CZ" smtClean="0"/>
          </a:p>
        </p:txBody>
      </p:sp>
      <p:pic>
        <p:nvPicPr>
          <p:cNvPr id="7170" name="Picture 2" descr="C:\Users\ZSTREBON\AppData\Local\Microsoft\Windows\Temporary Internet Files\Content.IE5\9LIJR6PS\MC900290942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3733006" y="3907632"/>
            <a:ext cx="2116137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0" y="0"/>
            <a:ext cx="9036496" cy="6741368"/>
          </a:xfrm>
          <a:blipFill rotWithShape="1">
            <a:blip r:embed="rId2"/>
            <a:stretch>
              <a:fillRect l="-472" t="-2080"/>
            </a:stretch>
          </a:blipFill>
        </p:spPr>
        <p:txBody>
          <a:bodyPr>
            <a:norm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>
                <a:noFill/>
              </a:rPr>
              <a:t> 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67175" y="3213100"/>
            <a:ext cx="4681538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0" y="0"/>
            <a:ext cx="8964488" cy="6669360"/>
          </a:xfrm>
          <a:blipFill rotWithShape="1">
            <a:blip r:embed="rId2"/>
            <a:stretch>
              <a:fillRect l="-952" t="-2102" b="-1463"/>
            </a:stretch>
          </a:blipFill>
        </p:spPr>
        <p:txBody>
          <a:bodyPr>
            <a:norm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42113"/>
          </a:xfrm>
        </p:spPr>
        <p:txBody>
          <a:bodyPr>
            <a:normAutofit/>
          </a:bodyPr>
          <a:lstStyle/>
          <a:p>
            <a:pPr marL="137160" indent="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4800" b="1" dirty="0">
                <a:solidFill>
                  <a:srgbClr val="FFC000"/>
                </a:solidFill>
                <a:latin typeface="Arial" charset="0"/>
              </a:rPr>
              <a:t>Užití hydraulického </a:t>
            </a:r>
            <a:r>
              <a:rPr lang="cs-CZ" sz="4800" b="1" dirty="0" smtClean="0">
                <a:solidFill>
                  <a:srgbClr val="FFC000"/>
                </a:solidFill>
                <a:latin typeface="Arial" charset="0"/>
              </a:rPr>
              <a:t>zařízení</a:t>
            </a:r>
          </a:p>
          <a:p>
            <a:pPr marL="137160" indent="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cs-CZ" sz="4800" b="1" dirty="0" smtClean="0">
              <a:solidFill>
                <a:srgbClr val="FFC000"/>
              </a:solidFill>
              <a:latin typeface="Arial" charset="0"/>
            </a:endParaRPr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3200" dirty="0" smtClean="0">
                <a:solidFill>
                  <a:srgbClr val="FFFF00"/>
                </a:solidFill>
              </a:rPr>
              <a:t>hydraulický </a:t>
            </a:r>
            <a:r>
              <a:rPr lang="cs-CZ" sz="3200" dirty="0">
                <a:solidFill>
                  <a:srgbClr val="FFFF00"/>
                </a:solidFill>
              </a:rPr>
              <a:t>lis, </a:t>
            </a:r>
            <a:r>
              <a:rPr lang="cs-CZ" sz="3200" dirty="0" smtClean="0">
                <a:solidFill>
                  <a:srgbClr val="FFFF00"/>
                </a:solidFill>
              </a:rPr>
              <a:t>hydraulický </a:t>
            </a:r>
            <a:r>
              <a:rPr lang="cs-CZ" sz="3200" dirty="0">
                <a:solidFill>
                  <a:srgbClr val="FFFF00"/>
                </a:solidFill>
              </a:rPr>
              <a:t>zvedák / hever /, brzdy</a:t>
            </a:r>
            <a:r>
              <a:rPr lang="cs-CZ" sz="3200" dirty="0" smtClean="0">
                <a:solidFill>
                  <a:srgbClr val="FFFF00"/>
                </a:solidFill>
              </a:rPr>
              <a:t>, </a:t>
            </a:r>
            <a:r>
              <a:rPr lang="cs-CZ" sz="3200" dirty="0">
                <a:solidFill>
                  <a:srgbClr val="FFFF00"/>
                </a:solidFill>
              </a:rPr>
              <a:t>zubařské křeslo, vyklápění nákladu</a:t>
            </a:r>
            <a:r>
              <a:rPr lang="cs-CZ" sz="3200" dirty="0" smtClean="0">
                <a:solidFill>
                  <a:srgbClr val="FFFF00"/>
                </a:solidFill>
              </a:rPr>
              <a:t>, </a:t>
            </a:r>
            <a:r>
              <a:rPr lang="cs-CZ" sz="3200" dirty="0">
                <a:solidFill>
                  <a:srgbClr val="FFFF00"/>
                </a:solidFill>
              </a:rPr>
              <a:t>posilovače </a:t>
            </a:r>
            <a:r>
              <a:rPr lang="cs-CZ" sz="3200" dirty="0" smtClean="0">
                <a:solidFill>
                  <a:srgbClr val="FFFF00"/>
                </a:solidFill>
              </a:rPr>
              <a:t>řízení, stavební </a:t>
            </a:r>
            <a:r>
              <a:rPr lang="cs-CZ" sz="3200" dirty="0">
                <a:solidFill>
                  <a:srgbClr val="FFFF00"/>
                </a:solidFill>
              </a:rPr>
              <a:t>a zemědělské stroje</a:t>
            </a:r>
            <a:r>
              <a:rPr lang="cs-CZ" sz="3200" dirty="0" smtClean="0">
                <a:solidFill>
                  <a:srgbClr val="FFFF00"/>
                </a:solidFill>
              </a:rPr>
              <a:t>, hasičská technika</a:t>
            </a:r>
            <a:r>
              <a:rPr lang="cs-CZ" sz="3200" dirty="0">
                <a:solidFill>
                  <a:srgbClr val="FFFF00"/>
                </a:solidFill>
              </a:rPr>
              <a:t> </a:t>
            </a:r>
            <a:r>
              <a:rPr lang="cs-CZ" sz="3200" dirty="0" smtClean="0">
                <a:solidFill>
                  <a:srgbClr val="FFFF00"/>
                </a:solidFill>
              </a:rPr>
              <a:t>apod.</a:t>
            </a:r>
            <a:endParaRPr lang="cs-CZ" sz="3200" dirty="0">
              <a:solidFill>
                <a:srgbClr val="FFFF00"/>
              </a:solidFill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cs-CZ" sz="4000" dirty="0"/>
              <a:t> </a:t>
            </a:r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cs-CZ" sz="4400" dirty="0">
              <a:solidFill>
                <a:srgbClr val="FFC000"/>
              </a:solidFill>
            </a:endParaRPr>
          </a:p>
        </p:txBody>
      </p:sp>
      <p:pic>
        <p:nvPicPr>
          <p:cNvPr id="6146" name="Picture 2" descr="C:\Users\ZSTREBON\AppData\Local\Microsoft\Windows\Temporary Internet Files\Content.IE5\QXOMYNFP\MC900371388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0525" y="4292600"/>
            <a:ext cx="1655763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 descr="C:\Users\ZSTREBON\AppData\Local\Microsoft\Windows\Temporary Internet Files\Content.IE5\1ZU83S3S\MP900390174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82938" y="4375150"/>
            <a:ext cx="2333625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 descr="C:\Users\ZSTREBON\AppData\Local\Microsoft\Windows\Temporary Internet Files\Content.IE5\4ZR9VBDC\MP900216018[1]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84888" y="4375150"/>
            <a:ext cx="2459037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507288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800" dirty="0" smtClean="0">
                <a:solidFill>
                  <a:srgbClr val="FFC000"/>
                </a:solidFill>
                <a:effectLst/>
                <a:latin typeface="+mn-lt"/>
              </a:rPr>
              <a:t>Příklad</a:t>
            </a:r>
            <a:endParaRPr lang="cs-CZ" sz="4800" dirty="0">
              <a:solidFill>
                <a:srgbClr val="FFC000"/>
              </a:solidFill>
              <a:effectLst/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950" y="1700213"/>
            <a:ext cx="8578850" cy="5041900"/>
          </a:xfrm>
        </p:spPr>
        <p:txBody>
          <a:bodyPr>
            <a:normAutofit/>
          </a:bodyPr>
          <a:lstStyle/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Vypočítej velikost tlakové síly působící na větší </a:t>
            </a:r>
            <a:r>
              <a:rPr lang="cs-CZ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píst </a:t>
            </a:r>
            <a:r>
              <a:rPr lang="cs-CZ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obsahu plochy 800 </a:t>
            </a:r>
            <a:r>
              <a:rPr lang="cs-CZ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</a:t>
            </a:r>
            <a:r>
              <a:rPr lang="cs-CZ" sz="3600" b="1" baseline="30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působí-li na menší </a:t>
            </a:r>
            <a:r>
              <a:rPr lang="cs-CZ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píst </a:t>
            </a:r>
            <a:r>
              <a:rPr lang="cs-CZ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obsahu 0,2 </a:t>
            </a:r>
            <a:r>
              <a:rPr lang="cs-CZ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dm</a:t>
            </a:r>
            <a:r>
              <a:rPr lang="cs-CZ" sz="3600" b="1" baseline="30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tlaková síla 20 N ? </a:t>
            </a:r>
            <a:r>
              <a:rPr lang="cs-CZ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 velký tlak </a:t>
            </a:r>
            <a:r>
              <a:rPr lang="cs-CZ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kapalině vznikne ?</a:t>
            </a:r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cs-CZ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0"/>
            <a:ext cx="8579296" cy="836712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4400" dirty="0" smtClean="0">
                <a:solidFill>
                  <a:srgbClr val="FFC000"/>
                </a:solidFill>
                <a:effectLst/>
                <a:latin typeface="+mn-lt"/>
              </a:rPr>
              <a:t>Řešení</a:t>
            </a:r>
            <a:endParaRPr lang="cs-CZ" sz="4400" dirty="0">
              <a:solidFill>
                <a:srgbClr val="FFC000"/>
              </a:solidFill>
              <a:effectLst/>
              <a:latin typeface="+mn-lt"/>
            </a:endParaRPr>
          </a:p>
        </p:txBody>
      </p:sp>
      <p:sp>
        <p:nvSpPr>
          <p:cNvPr id="3" name="Zástupný symbol pro obsah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0" y="764704"/>
            <a:ext cx="9144000" cy="5976664"/>
          </a:xfrm>
          <a:blipFill rotWithShape="1">
            <a:blip r:embed="rId2"/>
            <a:stretch>
              <a:fillRect l="-133" t="-2141" b="-2752"/>
            </a:stretch>
          </a:blipFill>
        </p:spPr>
        <p:txBody>
          <a:bodyPr>
            <a:norm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266</TotalTime>
  <Words>208</Words>
  <Application>Microsoft Office PowerPoint</Application>
  <PresentationFormat>Předvádění na obrazovce (4:3)</PresentationFormat>
  <Paragraphs>35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Book Antiqua</vt:lpstr>
      <vt:lpstr>Lucida Sans</vt:lpstr>
      <vt:lpstr>Wingdings</vt:lpstr>
      <vt:lpstr>Wingdings 2</vt:lpstr>
      <vt:lpstr>Wingdings 3</vt:lpstr>
      <vt:lpstr>Vrchol</vt:lpstr>
      <vt:lpstr>Fyzika 23.2. 2021</vt:lpstr>
      <vt:lpstr>Pascalův zákon</vt:lpstr>
      <vt:lpstr>Umíš odpovědět</vt:lpstr>
      <vt:lpstr>Prezentace aplikace PowerPoint</vt:lpstr>
      <vt:lpstr>Prezentace aplikace PowerPoint</vt:lpstr>
      <vt:lpstr>Prezentace aplikace PowerPoint</vt:lpstr>
      <vt:lpstr>Prezentace aplikace PowerPoint</vt:lpstr>
      <vt:lpstr>Příklad</vt:lpstr>
      <vt:lpstr>Řešení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Pascalův zákon</dc:title>
  <dc:creator>ZSTREBON</dc:creator>
  <cp:lastModifiedBy>20A8.Tomas.Kuba</cp:lastModifiedBy>
  <cp:revision>27</cp:revision>
  <dcterms:created xsi:type="dcterms:W3CDTF">2011-09-12T17:33:55Z</dcterms:created>
  <dcterms:modified xsi:type="dcterms:W3CDTF">2021-02-23T10:49:18Z</dcterms:modified>
</cp:coreProperties>
</file>