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0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7F25-D8DF-440C-99EF-E8E198A0CA82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682D-4729-44C6-A60E-33753A2121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347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7F25-D8DF-440C-99EF-E8E198A0CA82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682D-4729-44C6-A60E-33753A2121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26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7F25-D8DF-440C-99EF-E8E198A0CA82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682D-4729-44C6-A60E-33753A2121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21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7F25-D8DF-440C-99EF-E8E198A0CA82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682D-4729-44C6-A60E-33753A2121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27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7F25-D8DF-440C-99EF-E8E198A0CA82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682D-4729-44C6-A60E-33753A2121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65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7F25-D8DF-440C-99EF-E8E198A0CA82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682D-4729-44C6-A60E-33753A2121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7F25-D8DF-440C-99EF-E8E198A0CA82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682D-4729-44C6-A60E-33753A2121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97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7F25-D8DF-440C-99EF-E8E198A0CA82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682D-4729-44C6-A60E-33753A2121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664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7F25-D8DF-440C-99EF-E8E198A0CA82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682D-4729-44C6-A60E-33753A2121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75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7F25-D8DF-440C-99EF-E8E198A0CA82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682D-4729-44C6-A60E-33753A2121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520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07F25-D8DF-440C-99EF-E8E198A0CA82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682D-4729-44C6-A60E-33753A2121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260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07F25-D8DF-440C-99EF-E8E198A0CA82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682D-4729-44C6-A60E-33753A2121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40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657732" y="476672"/>
            <a:ext cx="37828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Mechanika</a:t>
            </a:r>
            <a:endParaRPr lang="cs-CZ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259632" y="1400002"/>
            <a:ext cx="691276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500" dirty="0" smtClean="0"/>
              <a:t>Ahoj sedmáci, dnes dostanete prezentaci, která je celá o novém učivu. Prosím projděte si ji a společně si vše probereme na online hodině.</a:t>
            </a:r>
          </a:p>
          <a:p>
            <a:r>
              <a:rPr lang="cs-CZ" sz="4500" dirty="0" smtClean="0"/>
              <a:t>Hezký den</a:t>
            </a:r>
            <a:endParaRPr lang="cs-CZ" sz="4500" dirty="0"/>
          </a:p>
        </p:txBody>
      </p:sp>
    </p:spTree>
    <p:extLst>
      <p:ext uri="{BB962C8B-B14F-4D97-AF65-F5344CB8AC3E}">
        <p14:creationId xmlns:p14="http://schemas.microsoft.com/office/powerpoint/2010/main" val="380635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Počítejme</a:t>
            </a:r>
            <a:br>
              <a:rPr lang="cs-CZ" sz="3200" b="1" dirty="0" smtClean="0"/>
            </a:br>
            <a:r>
              <a:rPr lang="cs-CZ" sz="1400" b="1" i="1" dirty="0" smtClean="0"/>
              <a:t>Další správné výsledky hledej pod modrými rámečky</a:t>
            </a:r>
            <a:endParaRPr lang="cs-CZ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r>
                  <a:rPr lang="cs-CZ" sz="2000" b="1" dirty="0" smtClean="0"/>
                  <a:t>Jak velká vztlaková síla působí na těleso o objemu 0, 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 i="0" smtClean="0">
                            <a:latin typeface="Cambria Math"/>
                          </a:rPr>
                          <m:t>𝐦</m:t>
                        </m:r>
                      </m:e>
                      <m:sup>
                        <m:r>
                          <a:rPr lang="cs-CZ" sz="2000" b="1" i="0" smtClean="0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sz="2000" b="1" i="0" smtClean="0">
                        <a:latin typeface="Cambria Math"/>
                      </a:rPr>
                      <m:t>, </m:t>
                    </m:r>
                  </m:oMath>
                </a14:m>
                <a:r>
                  <a:rPr lang="cs-CZ" sz="2000" b="1" dirty="0" smtClean="0"/>
                  <a:t>je-li zcela ponořeno a) do </a:t>
                </a:r>
                <a:r>
                  <a:rPr lang="cs-CZ" sz="2000" b="1" dirty="0" smtClean="0">
                    <a:solidFill>
                      <a:srgbClr val="0070C0"/>
                    </a:solidFill>
                  </a:rPr>
                  <a:t>vody</a:t>
                </a:r>
                <a:r>
                  <a:rPr lang="cs-CZ" sz="2000" b="1" dirty="0" smtClean="0"/>
                  <a:t> o hustotě 1 000 kg/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 i="0" smtClean="0">
                            <a:latin typeface="Cambria Math"/>
                          </a:rPr>
                          <m:t>𝐦</m:t>
                        </m:r>
                      </m:e>
                      <m:sup>
                        <m:r>
                          <a:rPr lang="cs-CZ" sz="2000" b="1" i="0" smtClean="0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cs-CZ" sz="2000" b="1" dirty="0" smtClean="0"/>
              </a:p>
              <a:p>
                <a:pPr marL="0" indent="0">
                  <a:buNone/>
                </a:pPr>
                <a:r>
                  <a:rPr lang="cs-CZ" sz="2000" b="1" dirty="0" smtClean="0"/>
                  <a:t>                         b) do </a:t>
                </a:r>
                <a:r>
                  <a:rPr lang="cs-CZ" sz="2000" b="1" dirty="0" smtClean="0">
                    <a:solidFill>
                      <a:srgbClr val="00B050"/>
                    </a:solidFill>
                  </a:rPr>
                  <a:t>oleje </a:t>
                </a:r>
                <a:r>
                  <a:rPr lang="cs-CZ" sz="2000" b="1" dirty="0" smtClean="0"/>
                  <a:t>o hustotě 900 kg/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>
                            <a:latin typeface="Cambria Math"/>
                          </a:rPr>
                          <m:t>𝐦</m:t>
                        </m:r>
                      </m:e>
                      <m:sup>
                        <m:r>
                          <a:rPr lang="cs-CZ" sz="2000" b="1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cs-CZ" sz="2000" b="1" dirty="0" smtClean="0"/>
              </a:p>
              <a:p>
                <a:pPr marL="0" indent="0">
                  <a:buNone/>
                </a:pPr>
                <a:r>
                  <a:rPr lang="cs-CZ" sz="2000" b="1" dirty="0" smtClean="0"/>
                  <a:t>                         c) do </a:t>
                </a:r>
                <a:r>
                  <a:rPr lang="cs-CZ" sz="2000" b="1" dirty="0" smtClean="0">
                    <a:solidFill>
                      <a:srgbClr val="7030A0"/>
                    </a:solidFill>
                  </a:rPr>
                  <a:t>glycerolu </a:t>
                </a:r>
                <a:r>
                  <a:rPr lang="cs-CZ" sz="2000" b="1" dirty="0" smtClean="0"/>
                  <a:t>o hustotě 1 250 kg/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>
                            <a:latin typeface="Cambria Math"/>
                          </a:rPr>
                          <m:t>𝐦</m:t>
                        </m:r>
                      </m:e>
                      <m:sup>
                        <m:r>
                          <a:rPr lang="cs-CZ" sz="2000" b="1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cs-CZ" sz="2000" b="1" dirty="0" smtClean="0"/>
              </a:p>
              <a:p>
                <a:pPr marL="0" indent="0">
                  <a:buNone/>
                </a:pPr>
                <a:r>
                  <a:rPr lang="cs-CZ" sz="2000" b="1" dirty="0"/>
                  <a:t> </a:t>
                </a:r>
                <a:r>
                  <a:rPr lang="cs-CZ" sz="2000" b="1" dirty="0" smtClean="0"/>
                  <a:t>                        d) je-li </a:t>
                </a:r>
                <a:r>
                  <a:rPr lang="cs-CZ" sz="2000" b="1" dirty="0" smtClean="0">
                    <a:solidFill>
                      <a:srgbClr val="C00000"/>
                    </a:solidFill>
                  </a:rPr>
                  <a:t>ve vzduchu </a:t>
                </a:r>
                <a:r>
                  <a:rPr lang="cs-CZ" sz="2000" b="1" dirty="0" smtClean="0"/>
                  <a:t>o hustotě 1,3 </a:t>
                </a:r>
                <a:r>
                  <a:rPr lang="cs-CZ" sz="2000" b="1" dirty="0"/>
                  <a:t>kg/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>
                            <a:latin typeface="Cambria Math"/>
                          </a:rPr>
                          <m:t>𝐦</m:t>
                        </m:r>
                      </m:e>
                      <m:sup>
                        <m:r>
                          <a:rPr lang="cs-CZ" sz="2000" b="1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cs-CZ" sz="2000" b="1" dirty="0" smtClean="0"/>
                  <a:t>?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1" i="0" smtClean="0">
                            <a:latin typeface="Cambria Math"/>
                          </a:rPr>
                          <m:t>𝐅</m:t>
                        </m:r>
                      </m:e>
                      <m:sub>
                        <m:r>
                          <a:rPr lang="cs-CZ" sz="2000" b="1" i="0" smtClean="0">
                            <a:latin typeface="Cambria Math"/>
                          </a:rPr>
                          <m:t>𝐯𝐳</m:t>
                        </m:r>
                      </m:sub>
                    </m:sSub>
                  </m:oMath>
                </a14:m>
                <a:r>
                  <a:rPr lang="cs-CZ" sz="2000" b="1" dirty="0" smtClean="0">
                    <a:latin typeface="Cambria Math"/>
                  </a:rPr>
                  <a:t> = ?     V = </a:t>
                </a:r>
                <a:r>
                  <a:rPr lang="cs-CZ" sz="2000" b="1" dirty="0"/>
                  <a:t>0, 4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>
                            <a:latin typeface="Cambria Math"/>
                          </a:rPr>
                          <m:t>𝐦</m:t>
                        </m:r>
                      </m:e>
                      <m:sup>
                        <m:r>
                          <a:rPr lang="cs-CZ" sz="2000" b="1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cs-CZ" sz="2000" b="1" dirty="0" smtClean="0">
                    <a:latin typeface="Cambria Math"/>
                  </a:rPr>
                  <a:t>   </a:t>
                </a:r>
                <a:r>
                  <a:rPr lang="el-GR" sz="2000" b="1" dirty="0" smtClean="0">
                    <a:latin typeface="Cambria Math"/>
                  </a:rPr>
                  <a:t>ϱ</a:t>
                </a:r>
                <a:r>
                  <a:rPr lang="cs-CZ" sz="2000" b="1" dirty="0" smtClean="0">
                    <a:latin typeface="Cambria Math"/>
                  </a:rPr>
                  <a:t> </a:t>
                </a:r>
                <a:r>
                  <a:rPr lang="cs-CZ" sz="2000" b="1" i="1" dirty="0" smtClean="0">
                    <a:latin typeface="Cambria Math"/>
                  </a:rPr>
                  <a:t>/</a:t>
                </a:r>
                <a:r>
                  <a:rPr lang="cs-CZ" sz="1600" b="1" i="1" dirty="0" smtClean="0">
                    <a:latin typeface="Cambria Math"/>
                  </a:rPr>
                  <a:t>voda</a:t>
                </a:r>
                <a:r>
                  <a:rPr lang="cs-CZ" sz="2000" b="1" i="1" dirty="0" smtClean="0">
                    <a:latin typeface="Cambria Math"/>
                  </a:rPr>
                  <a:t>/  =  </a:t>
                </a:r>
                <a:r>
                  <a:rPr lang="cs-CZ" sz="2000" b="1" dirty="0" smtClean="0"/>
                  <a:t>1 </a:t>
                </a:r>
                <a:r>
                  <a:rPr lang="cs-CZ" sz="2000" b="1" dirty="0"/>
                  <a:t>000 kg/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>
                            <a:latin typeface="Cambria Math"/>
                          </a:rPr>
                          <m:t>𝐦</m:t>
                        </m:r>
                      </m:e>
                      <m:sup>
                        <m:r>
                          <a:rPr lang="cs-CZ" sz="2000" b="1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cs-CZ" sz="2000" b="1" i="1" dirty="0" smtClean="0">
                    <a:latin typeface="Cambria Math"/>
                  </a:rPr>
                  <a:t>  </a:t>
                </a:r>
                <a:r>
                  <a:rPr lang="el-GR" sz="2000" b="1" dirty="0" smtClean="0">
                    <a:latin typeface="Cambria Math"/>
                  </a:rPr>
                  <a:t>ϱ</a:t>
                </a:r>
                <a:r>
                  <a:rPr lang="cs-CZ" sz="2000" b="1" i="1" dirty="0" smtClean="0">
                    <a:latin typeface="Cambria Math"/>
                  </a:rPr>
                  <a:t>/</a:t>
                </a:r>
                <a:r>
                  <a:rPr lang="cs-CZ" sz="1600" b="1" i="1" dirty="0" smtClean="0">
                    <a:latin typeface="Cambria Math"/>
                  </a:rPr>
                  <a:t>olej</a:t>
                </a:r>
                <a:r>
                  <a:rPr lang="cs-CZ" sz="2000" b="1" i="1" dirty="0" smtClean="0">
                    <a:latin typeface="Cambria Math"/>
                  </a:rPr>
                  <a:t>/ </a:t>
                </a:r>
                <a:r>
                  <a:rPr lang="cs-CZ" sz="2000" b="1" dirty="0" smtClean="0">
                    <a:latin typeface="Cambria Math"/>
                  </a:rPr>
                  <a:t>=  </a:t>
                </a:r>
                <a:r>
                  <a:rPr lang="cs-CZ" sz="2000" b="1" dirty="0"/>
                  <a:t>900 kg/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>
                            <a:latin typeface="Cambria Math"/>
                          </a:rPr>
                          <m:t>𝐦</m:t>
                        </m:r>
                      </m:e>
                      <m:sup>
                        <m:r>
                          <a:rPr lang="cs-CZ" sz="2000" b="1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cs-CZ" sz="20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cs-CZ" sz="2000" b="1" i="1" dirty="0">
                    <a:latin typeface="Cambria Math"/>
                  </a:rPr>
                  <a:t> </a:t>
                </a:r>
                <a:r>
                  <a:rPr lang="cs-CZ" sz="2000" b="1" i="1" dirty="0" smtClean="0">
                    <a:latin typeface="Cambria Math"/>
                  </a:rPr>
                  <a:t>                                          </a:t>
                </a:r>
                <a:r>
                  <a:rPr lang="el-GR" sz="2000" b="1" dirty="0" smtClean="0">
                    <a:latin typeface="Cambria Math"/>
                  </a:rPr>
                  <a:t>ϱ</a:t>
                </a:r>
                <a:r>
                  <a:rPr lang="cs-CZ" sz="2000" b="1" dirty="0" smtClean="0">
                    <a:latin typeface="Cambria Math"/>
                  </a:rPr>
                  <a:t>/</a:t>
                </a:r>
                <a:r>
                  <a:rPr lang="cs-CZ" sz="1600" b="1" i="1" dirty="0" smtClean="0">
                    <a:latin typeface="Cambria Math"/>
                  </a:rPr>
                  <a:t>glycerol</a:t>
                </a:r>
                <a:r>
                  <a:rPr lang="cs-CZ" sz="2000" b="1" dirty="0" smtClean="0">
                    <a:latin typeface="Cambria Math"/>
                  </a:rPr>
                  <a:t>/ = </a:t>
                </a:r>
                <a:r>
                  <a:rPr lang="cs-CZ" sz="2000" b="1" dirty="0"/>
                  <a:t>1 250 kg/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>
                            <a:latin typeface="Cambria Math"/>
                          </a:rPr>
                          <m:t>𝐦</m:t>
                        </m:r>
                      </m:e>
                      <m:sup>
                        <m:r>
                          <a:rPr lang="cs-CZ" sz="2000" b="1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l-GR" sz="2000" b="1" dirty="0">
                    <a:latin typeface="Cambria Math"/>
                  </a:rPr>
                  <a:t> </a:t>
                </a:r>
                <a:r>
                  <a:rPr lang="cs-CZ" sz="2000" b="1" dirty="0" smtClean="0">
                    <a:latin typeface="Cambria Math"/>
                  </a:rPr>
                  <a:t>  </a:t>
                </a:r>
                <a:r>
                  <a:rPr lang="el-GR" sz="2000" b="1" dirty="0" smtClean="0">
                    <a:latin typeface="Cambria Math"/>
                  </a:rPr>
                  <a:t>ϱ</a:t>
                </a:r>
                <a:r>
                  <a:rPr lang="cs-CZ" sz="2000" b="1" dirty="0" smtClean="0">
                    <a:latin typeface="Cambria Math"/>
                  </a:rPr>
                  <a:t>/</a:t>
                </a:r>
                <a:r>
                  <a:rPr lang="cs-CZ" sz="1600" b="1" i="1" dirty="0" smtClean="0">
                    <a:latin typeface="Cambria Math"/>
                  </a:rPr>
                  <a:t>vzduch</a:t>
                </a:r>
                <a:r>
                  <a:rPr lang="cs-CZ" sz="2000" b="1" dirty="0" smtClean="0">
                    <a:latin typeface="Cambria Math"/>
                  </a:rPr>
                  <a:t>/ = </a:t>
                </a:r>
                <a:r>
                  <a:rPr lang="cs-CZ" sz="2000" b="1" dirty="0"/>
                  <a:t>1,3 kg/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>
                            <a:latin typeface="Cambria Math"/>
                          </a:rPr>
                          <m:t>𝐦</m:t>
                        </m:r>
                      </m:e>
                      <m:sup>
                        <m:r>
                          <a:rPr lang="cs-CZ" sz="2000" b="1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cs-CZ" sz="20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cs-CZ" sz="2000" b="1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𝐅</m:t>
                        </m:r>
                      </m:e>
                      <m:sub>
                        <m:r>
                          <a:rPr lang="cs-CZ" sz="20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𝐯𝐳</m:t>
                        </m:r>
                      </m:sub>
                    </m:sSub>
                  </m:oMath>
                </a14:m>
                <a:r>
                  <a:rPr lang="cs-CZ" sz="2000" b="1" dirty="0" smtClean="0">
                    <a:solidFill>
                      <a:srgbClr val="FF0000"/>
                    </a:solidFill>
                    <a:latin typeface="Cambria Math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1" i="0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𝐕</m:t>
                        </m:r>
                      </m:e>
                      <m:sub>
                        <m:r>
                          <a:rPr lang="cs-CZ" sz="2000" b="1" i="0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𝐓</m:t>
                        </m:r>
                      </m:sub>
                    </m:sSub>
                  </m:oMath>
                </a14:m>
                <a:r>
                  <a:rPr lang="cs-CZ" sz="2000" b="1" dirty="0" smtClean="0">
                    <a:solidFill>
                      <a:srgbClr val="FF0000"/>
                    </a:solidFill>
                    <a:latin typeface="Cambria Math"/>
                  </a:rPr>
                  <a:t> 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sz="2000" b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ϱ</m:t>
                        </m:r>
                      </m:e>
                      <m:sub>
                        <m:r>
                          <a:rPr lang="cs-CZ" sz="20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𝐤</m:t>
                        </m:r>
                      </m:sub>
                    </m:sSub>
                  </m:oMath>
                </a14:m>
                <a:r>
                  <a:rPr lang="cs-CZ" sz="2000" b="1" dirty="0" smtClean="0">
                    <a:solidFill>
                      <a:srgbClr val="FF0000"/>
                    </a:solidFill>
                    <a:latin typeface="Cambria Math"/>
                  </a:rPr>
                  <a:t> . g						</a:t>
                </a:r>
                <a:r>
                  <a:rPr lang="cs-CZ" sz="2000" b="1" dirty="0" smtClean="0">
                    <a:solidFill>
                      <a:srgbClr val="00B050"/>
                    </a:solidFill>
                    <a:latin typeface="Cambria Math"/>
                  </a:rPr>
                  <a:t>3,6 </a:t>
                </a:r>
                <a:r>
                  <a:rPr lang="cs-CZ" sz="2000" b="1" dirty="0" err="1" smtClean="0">
                    <a:solidFill>
                      <a:srgbClr val="00B050"/>
                    </a:solidFill>
                    <a:latin typeface="Cambria Math"/>
                  </a:rPr>
                  <a:t>kN</a:t>
                </a:r>
                <a:endParaRPr lang="cs-CZ" sz="2000" b="1" dirty="0" smtClean="0">
                  <a:solidFill>
                    <a:srgbClr val="00B05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1">
                            <a:latin typeface="Cambria Math"/>
                          </a:rPr>
                          <m:t>𝐅</m:t>
                        </m:r>
                      </m:e>
                      <m:sub>
                        <m:r>
                          <a:rPr lang="cs-CZ" sz="2000" b="1">
                            <a:latin typeface="Cambria Math"/>
                          </a:rPr>
                          <m:t>𝐯𝐳</m:t>
                        </m:r>
                      </m:sub>
                    </m:sSub>
                  </m:oMath>
                </a14:m>
                <a:r>
                  <a:rPr lang="cs-CZ" sz="2000" b="1" i="1" dirty="0" smtClean="0">
                    <a:latin typeface="Cambria Math"/>
                  </a:rPr>
                  <a:t> = </a:t>
                </a:r>
                <a:r>
                  <a:rPr lang="cs-CZ" sz="2000" b="1" dirty="0" smtClean="0">
                    <a:latin typeface="Cambria Math"/>
                  </a:rPr>
                  <a:t>0, 4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 i="1" smtClean="0">
                            <a:latin typeface="Cambria Math"/>
                          </a:rPr>
                          <m:t> </m:t>
                        </m:r>
                        <m:r>
                          <a:rPr lang="cs-CZ" sz="2000" b="1">
                            <a:latin typeface="Cambria Math"/>
                          </a:rPr>
                          <m:t>𝐦</m:t>
                        </m:r>
                      </m:e>
                      <m:sup>
                        <m:r>
                          <a:rPr lang="cs-CZ" sz="2000" b="1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cs-CZ" sz="2000" b="1" dirty="0" smtClean="0">
                    <a:latin typeface="Cambria Math"/>
                  </a:rPr>
                  <a:t>. </a:t>
                </a:r>
                <a:r>
                  <a:rPr lang="cs-CZ" sz="2000" b="1" dirty="0"/>
                  <a:t>1 000 kg/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>
                            <a:latin typeface="Cambria Math"/>
                          </a:rPr>
                          <m:t>𝐦</m:t>
                        </m:r>
                      </m:e>
                      <m:sup>
                        <m:r>
                          <a:rPr lang="cs-CZ" sz="2000" b="1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cs-CZ" sz="2000" b="1" i="1" dirty="0">
                    <a:latin typeface="Cambria Math"/>
                  </a:rPr>
                  <a:t> </a:t>
                </a:r>
                <a:r>
                  <a:rPr lang="cs-CZ" sz="2000" b="1" i="1" dirty="0" smtClean="0">
                    <a:latin typeface="Cambria Math"/>
                  </a:rPr>
                  <a:t>.  </a:t>
                </a:r>
                <a:r>
                  <a:rPr lang="cs-CZ" sz="2000" b="1" dirty="0" smtClean="0">
                    <a:latin typeface="Cambria Math"/>
                  </a:rPr>
                  <a:t>10 N/kg                 	</a:t>
                </a:r>
                <a:r>
                  <a:rPr lang="cs-CZ" sz="2000" b="1" dirty="0" smtClean="0">
                    <a:solidFill>
                      <a:srgbClr val="7030A0"/>
                    </a:solidFill>
                    <a:latin typeface="Cambria Math"/>
                  </a:rPr>
                  <a:t>5 </a:t>
                </a:r>
                <a:r>
                  <a:rPr lang="cs-CZ" sz="2000" b="1" dirty="0" err="1" smtClean="0">
                    <a:solidFill>
                      <a:srgbClr val="7030A0"/>
                    </a:solidFill>
                    <a:latin typeface="Cambria Math"/>
                  </a:rPr>
                  <a:t>kN</a:t>
                </a:r>
                <a:endParaRPr lang="cs-CZ" sz="2000" b="1" dirty="0" smtClean="0">
                  <a:solidFill>
                    <a:srgbClr val="7030A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1">
                            <a:latin typeface="Cambria Math"/>
                          </a:rPr>
                          <m:t>𝐅</m:t>
                        </m:r>
                      </m:e>
                      <m:sub>
                        <m:r>
                          <a:rPr lang="cs-CZ" sz="2000" b="1">
                            <a:latin typeface="Cambria Math"/>
                          </a:rPr>
                          <m:t>𝐯𝐳</m:t>
                        </m:r>
                      </m:sub>
                    </m:sSub>
                  </m:oMath>
                </a14:m>
                <a:r>
                  <a:rPr lang="cs-CZ" sz="2000" b="1" dirty="0" smtClean="0">
                    <a:latin typeface="Cambria Math"/>
                  </a:rPr>
                  <a:t> =  4000 N = 4 </a:t>
                </a:r>
                <a:r>
                  <a:rPr lang="cs-CZ" sz="2000" b="1" dirty="0" err="1" smtClean="0">
                    <a:latin typeface="Cambria Math"/>
                  </a:rPr>
                  <a:t>kN</a:t>
                </a:r>
                <a:r>
                  <a:rPr lang="cs-CZ" sz="2000" b="1" dirty="0" smtClean="0">
                    <a:latin typeface="Cambria Math"/>
                  </a:rPr>
                  <a:t>                                                                           </a:t>
                </a:r>
                <a:r>
                  <a:rPr lang="cs-CZ" sz="2000" b="1" dirty="0" smtClean="0">
                    <a:solidFill>
                      <a:srgbClr val="C00000"/>
                    </a:solidFill>
                    <a:latin typeface="Cambria Math"/>
                  </a:rPr>
                  <a:t>5,2 </a:t>
                </a:r>
                <a:r>
                  <a:rPr lang="cs-CZ" sz="2000" b="1" dirty="0" err="1" smtClean="0">
                    <a:solidFill>
                      <a:srgbClr val="C00000"/>
                    </a:solidFill>
                    <a:latin typeface="Cambria Math"/>
                  </a:rPr>
                  <a:t>kN</a:t>
                </a:r>
                <a:endParaRPr lang="cs-CZ" sz="2000" b="1" dirty="0">
                  <a:solidFill>
                    <a:srgbClr val="C0000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cs-CZ" sz="2000" b="1" dirty="0" smtClean="0">
                    <a:solidFill>
                      <a:srgbClr val="0070C0"/>
                    </a:solidFill>
                  </a:rPr>
                  <a:t>Vztlaková síla ve vodě má velikost 4 </a:t>
                </a:r>
                <a:r>
                  <a:rPr lang="cs-CZ" sz="2000" b="1" dirty="0" err="1" smtClean="0">
                    <a:solidFill>
                      <a:srgbClr val="0070C0"/>
                    </a:solidFill>
                  </a:rPr>
                  <a:t>kN</a:t>
                </a:r>
                <a:r>
                  <a:rPr lang="cs-CZ" sz="2000" b="1" dirty="0" smtClean="0">
                    <a:solidFill>
                      <a:srgbClr val="0070C0"/>
                    </a:solidFill>
                  </a:rPr>
                  <a:t>. </a:t>
                </a:r>
                <a:endParaRPr lang="cs-CZ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591" t="-1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6876256" y="458112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724128" y="5013176"/>
            <a:ext cx="9144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020272" y="5229200"/>
            <a:ext cx="914400" cy="3349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35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800" b="1" dirty="0" smtClean="0"/>
              <a:t>Úloha – pěkně tvrdý oříšek! Diskutujme!  </a:t>
            </a:r>
            <a:r>
              <a:rPr lang="cs-CZ" b="1" dirty="0" smtClean="0">
                <a:solidFill>
                  <a:srgbClr val="00B050"/>
                </a:solidFill>
                <a:sym typeface="Wingdings" pitchFamily="2" charset="2"/>
              </a:rPr>
              <a:t>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endParaRPr lang="cs-CZ" sz="2000" b="1" dirty="0" smtClean="0"/>
          </a:p>
          <a:p>
            <a:r>
              <a:rPr lang="cs-CZ" sz="2400" b="1" dirty="0" smtClean="0"/>
              <a:t>Máme dvě přesně stejné nádoby. </a:t>
            </a:r>
          </a:p>
          <a:p>
            <a:endParaRPr lang="cs-CZ" sz="2000" b="1" dirty="0" smtClean="0"/>
          </a:p>
          <a:p>
            <a:r>
              <a:rPr lang="cs-CZ" sz="2400" b="1" dirty="0" smtClean="0"/>
              <a:t>Naplníme je až po okraj vodou.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Do jedné z nich ponoříme větší polínko. </a:t>
            </a:r>
          </a:p>
          <a:p>
            <a:endParaRPr lang="cs-CZ" sz="2000" b="1" dirty="0" smtClean="0"/>
          </a:p>
          <a:p>
            <a:r>
              <a:rPr lang="cs-CZ" sz="2400" b="1" dirty="0" smtClean="0"/>
              <a:t>Nádoby postavíme na rovnoramenné váhy. </a:t>
            </a:r>
          </a:p>
          <a:p>
            <a:endParaRPr lang="cs-CZ" sz="2000" b="1" dirty="0" smtClean="0"/>
          </a:p>
          <a:p>
            <a:r>
              <a:rPr lang="cs-CZ" sz="2400" b="1" dirty="0" smtClean="0"/>
              <a:t>Která z obou nádob klesne?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92031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cs-CZ" sz="2800" b="1" dirty="0" smtClean="0"/>
              <a:t>Rozlousknutí oříšku.  </a:t>
            </a:r>
            <a:r>
              <a:rPr lang="cs-CZ" b="1" dirty="0" smtClean="0">
                <a:solidFill>
                  <a:srgbClr val="00B050"/>
                </a:solidFill>
                <a:sym typeface="Wingdings" pitchFamily="2" charset="2"/>
              </a:rPr>
              <a:t>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endParaRPr lang="cs-CZ" sz="2000" b="1" dirty="0" smtClean="0"/>
          </a:p>
          <a:p>
            <a:pPr marL="0" indent="0">
              <a:buNone/>
            </a:pPr>
            <a:r>
              <a:rPr lang="cs-CZ" sz="2900" b="1" i="1" dirty="0" smtClean="0">
                <a:solidFill>
                  <a:srgbClr val="0099CC"/>
                </a:solidFill>
              </a:rPr>
              <a:t> Váhy budou v rovnováze.</a:t>
            </a:r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r>
              <a:rPr lang="cs-CZ" sz="2300" b="1" dirty="0" smtClean="0"/>
              <a:t> </a:t>
            </a:r>
            <a:r>
              <a:rPr lang="cs-CZ" sz="2900" b="1" i="1" dirty="0" smtClean="0">
                <a:solidFill>
                  <a:srgbClr val="0099CC"/>
                </a:solidFill>
              </a:rPr>
              <a:t>Polínko váží právě tolik, jako voda jím vytlačená.</a:t>
            </a:r>
          </a:p>
          <a:p>
            <a:pPr marL="0" indent="0">
              <a:buNone/>
            </a:pPr>
            <a:endParaRPr lang="cs-CZ" sz="2600" b="1" dirty="0">
              <a:solidFill>
                <a:srgbClr val="0099CC"/>
              </a:solidFill>
            </a:endParaRPr>
          </a:p>
          <a:p>
            <a:pPr marL="0" indent="0">
              <a:buNone/>
            </a:pPr>
            <a:r>
              <a:rPr lang="cs-CZ" sz="2300" b="1" dirty="0" smtClean="0"/>
              <a:t>   </a:t>
            </a:r>
            <a:r>
              <a:rPr lang="cs-CZ" sz="2600" b="1" dirty="0" smtClean="0"/>
              <a:t>OPRAVDU?       </a:t>
            </a:r>
          </a:p>
          <a:p>
            <a:pPr marL="0" indent="0">
              <a:buNone/>
            </a:pPr>
            <a:endParaRPr lang="cs-CZ" sz="23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Pamatujme si: </a:t>
            </a:r>
            <a:r>
              <a:rPr lang="cs-CZ" sz="2600" b="1" dirty="0" smtClean="0"/>
              <a:t>Plove-li těleso, tak voda, která je ponořenou částí tělesa vytlačena, </a:t>
            </a:r>
          </a:p>
          <a:p>
            <a:pPr marL="0" indent="0">
              <a:buNone/>
            </a:pPr>
            <a:r>
              <a:rPr lang="cs-CZ" sz="2600" b="1" dirty="0" smtClean="0"/>
              <a:t>má stejnou hmotnost jako samo těleso.</a:t>
            </a:r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r>
              <a:rPr lang="cs-CZ" sz="2600" b="1" dirty="0" smtClean="0"/>
              <a:t>   POZOR!!!!</a:t>
            </a:r>
          </a:p>
          <a:p>
            <a:pPr marL="0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Neplatí pro tělesa úplně ponořená do kapaliny! </a:t>
            </a:r>
          </a:p>
          <a:p>
            <a:pPr marL="0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Hmotnost vody tělesem vytlačené, není rovna hmotnosti tělesa!</a:t>
            </a:r>
            <a:r>
              <a:rPr lang="cs-CZ" sz="2600" b="1" dirty="0" smtClean="0"/>
              <a:t> </a:t>
            </a:r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r>
              <a:rPr lang="cs-CZ" sz="2600" b="1" dirty="0" smtClean="0"/>
              <a:t>Přesvědčíme se pokusem.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27915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Použitá literatura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BOHUNĚK, Jiří. </a:t>
            </a:r>
            <a:r>
              <a:rPr lang="cs-CZ" sz="2000" b="1" i="1" dirty="0" smtClean="0"/>
              <a:t>Sbírka úloh z fyziky pro ZŠ, 2.díl. </a:t>
            </a:r>
            <a:r>
              <a:rPr lang="cs-CZ" sz="2000" b="1" dirty="0" smtClean="0"/>
              <a:t>2.vydání. Prometheus, 1993. ISBN 80-85849-15-1. s. 22 – 32.</a:t>
            </a:r>
          </a:p>
          <a:p>
            <a:r>
              <a:rPr lang="cs-CZ" sz="2000" b="1" dirty="0"/>
              <a:t>Použité obrázky: www.office.microsoft.com [online]. c2011 [cit. </a:t>
            </a:r>
            <a:r>
              <a:rPr lang="cs-CZ" sz="2000" b="1" smtClean="0"/>
              <a:t>2011-04-12].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71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33785" y="2967335"/>
            <a:ext cx="5476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Archimedův zákon</a:t>
            </a:r>
            <a:endParaRPr lang="cs-CZ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646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02839" y="3789040"/>
            <a:ext cx="39665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/>
              <a:t>Veřejné lázně v Syrakusách na Sicílii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95736" y="5030244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/>
              <a:t>Neobvyklé místo k objevení fyzikálních zákonitostí, </a:t>
            </a:r>
            <a:r>
              <a:rPr lang="cs-CZ" b="1" i="1" dirty="0" smtClean="0"/>
              <a:t>které </a:t>
            </a:r>
            <a:r>
              <a:rPr lang="cs-CZ" b="1" i="1" dirty="0"/>
              <a:t>mají platnost více jak 2000 let.</a:t>
            </a:r>
          </a:p>
        </p:txBody>
      </p:sp>
      <p:pic>
        <p:nvPicPr>
          <p:cNvPr id="1026" name="Picture 2" descr="C:\Documents and Settings\Jaroslava\Local Settings\Temporary Internet Files\Content.IE5\5VQQYEF2\MC90019796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360040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62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A cože to Archimedes objevil?</a:t>
            </a:r>
            <a:endParaRPr lang="cs-CZ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endParaRPr lang="cs-CZ" sz="2000" b="1" dirty="0" smtClean="0"/>
              </a:p>
              <a:p>
                <a:r>
                  <a:rPr lang="cs-CZ" sz="2000" b="1" dirty="0" smtClean="0">
                    <a:solidFill>
                      <a:srgbClr val="0070C0"/>
                    </a:solidFill>
                  </a:rPr>
                  <a:t>Těleso ponořené do kapaliny je nadlehčováno silou, která se rovná tíze kapaliny tělesem vytlačené.  HEURÉKA</a:t>
                </a:r>
              </a:p>
              <a:p>
                <a:endParaRPr lang="cs-CZ" sz="2000" b="1" dirty="0">
                  <a:solidFill>
                    <a:srgbClr val="0070C0"/>
                  </a:solidFill>
                </a:endParaRPr>
              </a:p>
              <a:p>
                <a:r>
                  <a:rPr lang="cs-CZ" sz="2000" b="1" dirty="0" smtClean="0"/>
                  <a:t>Na každé těleso, které ponoříme třeba do bazénu, působí voda tak, že ho vytlačuje k hladině.</a:t>
                </a:r>
              </a:p>
              <a:p>
                <a:r>
                  <a:rPr lang="cs-CZ" sz="2000" b="1" dirty="0" smtClean="0"/>
                  <a:t>Každé ponořené těleso vytlačí stejný objem vody jaký má objem samo.</a:t>
                </a:r>
              </a:p>
              <a:p>
                <a:r>
                  <a:rPr lang="cs-CZ" sz="2000" b="1" dirty="0" smtClean="0"/>
                  <a:t>Tíha vytlačené vody je rovna síle, která těleso nadzvedává.</a:t>
                </a:r>
              </a:p>
              <a:p>
                <a:r>
                  <a:rPr lang="cs-CZ" sz="2000" b="1" dirty="0" smtClean="0">
                    <a:solidFill>
                      <a:srgbClr val="FF0000"/>
                    </a:solidFill>
                  </a:rPr>
                  <a:t>Co ovlivňuje tíhu vody?</a:t>
                </a:r>
              </a:p>
              <a:p>
                <a:r>
                  <a:rPr lang="cs-CZ" sz="2000" b="1" dirty="0" smtClean="0"/>
                  <a:t>Přece množství vody a její hustota! /A ještě g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 i="0" smtClean="0">
                            <a:latin typeface="Cambria Math"/>
                          </a:rPr>
                          <m:t>𝟏𝟎</m:t>
                        </m:r>
                        <m:r>
                          <a:rPr lang="cs-CZ" sz="2000" b="1" i="0" smtClean="0">
                            <a:latin typeface="Cambria Math"/>
                          </a:rPr>
                          <m:t> </m:t>
                        </m:r>
                        <m:r>
                          <a:rPr lang="cs-CZ" sz="2000" b="1" i="0" smtClean="0">
                            <a:latin typeface="Cambria Math"/>
                          </a:rPr>
                          <m:t>𝐍</m:t>
                        </m:r>
                      </m:num>
                      <m:den>
                        <m:r>
                          <a:rPr lang="cs-CZ" sz="2000" b="1" i="0" smtClean="0">
                            <a:latin typeface="Cambria Math"/>
                          </a:rPr>
                          <m:t>𝐤𝐠</m:t>
                        </m:r>
                      </m:den>
                    </m:f>
                  </m:oMath>
                </a14:m>
                <a:r>
                  <a:rPr lang="cs-CZ" sz="2000" b="1" dirty="0" smtClean="0"/>
                  <a:t>  /</a:t>
                </a:r>
                <a:endParaRPr lang="cs-CZ" sz="20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443" r="-665"/>
                </a:stretch>
              </a:blipFill>
            </p:spPr>
            <p:txBody>
              <a:bodyPr/>
              <a:lstStyle/>
              <a:p>
                <a:r>
                  <a:rPr lang="cs-CZ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264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Něco matematiky</a:t>
            </a:r>
            <a:endParaRPr lang="cs-CZ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ln w="28575">
                <a:solidFill>
                  <a:srgbClr val="0070C0"/>
                </a:solidFill>
              </a:ln>
            </p:spPr>
            <p:txBody>
              <a:bodyPr>
                <a:normAutofit/>
              </a:bodyPr>
              <a:lstStyle/>
              <a:p>
                <a:endParaRPr lang="cs-CZ" sz="2400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𝑭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𝒗𝒛</m:t>
                        </m:r>
                      </m:sub>
                    </m:sSub>
                  </m:oMath>
                </a14:m>
                <a:r>
                  <a:rPr lang="cs-CZ" sz="2400" b="1" dirty="0" smtClean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𝑻</m:t>
                        </m:r>
                      </m:sub>
                    </m:sSub>
                  </m:oMath>
                </a14:m>
                <a:r>
                  <a:rPr lang="cs-CZ" sz="2400" b="1" dirty="0" smtClean="0">
                    <a:solidFill>
                      <a:srgbClr val="002060"/>
                    </a:solidFill>
                  </a:rPr>
                  <a:t> 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sz="2400" b="1" dirty="0">
                            <a:solidFill>
                              <a:srgbClr val="002060"/>
                            </a:solidFill>
                          </a:rPr>
                          <m:t>ϱ</m:t>
                        </m:r>
                      </m:e>
                      <m:sub>
                        <m:r>
                          <a:rPr lang="cs-CZ" sz="24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cs-CZ" sz="2400" b="1" i="0" dirty="0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sz="2400" b="1" dirty="0" smtClean="0">
                    <a:solidFill>
                      <a:srgbClr val="002060"/>
                    </a:solidFill>
                  </a:rPr>
                  <a:t>.  g    </a:t>
                </a:r>
              </a:p>
              <a:p>
                <a:endParaRPr lang="cs-CZ" sz="2400" b="1" dirty="0">
                  <a:solidFill>
                    <a:srgbClr val="00206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𝑭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𝒗𝒛</m:t>
                        </m:r>
                      </m:sub>
                    </m:sSub>
                  </m:oMath>
                </a14:m>
                <a:r>
                  <a:rPr lang="el-GR" sz="2400" b="1" dirty="0"/>
                  <a:t> </a:t>
                </a:r>
                <a:r>
                  <a:rPr lang="cs-CZ" sz="2400" b="1" dirty="0" smtClean="0"/>
                  <a:t>- </a:t>
                </a:r>
                <a:r>
                  <a:rPr lang="cs-CZ" sz="2000" b="1" dirty="0" smtClean="0"/>
                  <a:t>vztlaková síla vody</a:t>
                </a:r>
                <a:endParaRPr lang="cs-CZ" sz="2000" b="1" dirty="0">
                  <a:solidFill>
                    <a:srgbClr val="00206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𝑻</m:t>
                        </m:r>
                        <m:r>
                          <a:rPr lang="cs-CZ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l-GR" sz="2400" b="1" dirty="0"/>
                  <a:t> </a:t>
                </a:r>
                <a:r>
                  <a:rPr lang="cs-CZ" sz="2400" b="1" dirty="0" smtClean="0"/>
                  <a:t>- </a:t>
                </a:r>
                <a:r>
                  <a:rPr lang="cs-CZ" sz="2000" b="1" dirty="0" smtClean="0"/>
                  <a:t>objem tělesa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sz="2400" b="1" dirty="0">
                            <a:solidFill>
                              <a:srgbClr val="002060"/>
                            </a:solidFill>
                          </a:rPr>
                          <m:t>ϱ</m:t>
                        </m:r>
                      </m:e>
                      <m:sub>
                        <m:r>
                          <a:rPr lang="cs-CZ" sz="24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cs-CZ" sz="2400" b="1" dirty="0" smtClean="0">
                    <a:solidFill>
                      <a:srgbClr val="002060"/>
                    </a:solidFill>
                  </a:rPr>
                  <a:t> -  </a:t>
                </a:r>
                <a:r>
                  <a:rPr lang="cs-CZ" sz="2000" b="1" dirty="0" smtClean="0"/>
                  <a:t>hustota kapaliny</a:t>
                </a:r>
                <a:endParaRPr lang="cs-CZ" sz="2000" b="1" dirty="0"/>
              </a:p>
              <a:p>
                <a:r>
                  <a:rPr lang="cs-CZ" sz="2400" b="1" dirty="0">
                    <a:solidFill>
                      <a:srgbClr val="002060"/>
                    </a:solidFill>
                  </a:rPr>
                  <a:t>g</a:t>
                </a:r>
                <a:r>
                  <a:rPr lang="cs-CZ" sz="2400" b="1" dirty="0" smtClean="0">
                    <a:solidFill>
                      <a:srgbClr val="002060"/>
                    </a:solidFill>
                  </a:rPr>
                  <a:t> – </a:t>
                </a:r>
                <a:r>
                  <a:rPr lang="cs-CZ" sz="2000" b="1" dirty="0"/>
                  <a:t>poměr </a:t>
                </a:r>
                <a:r>
                  <a:rPr lang="cs-CZ" sz="2000" b="1" dirty="0" smtClean="0"/>
                  <a:t>tíhy a hmotnosti</a:t>
                </a:r>
              </a:p>
              <a:p>
                <a:endParaRPr lang="cs-CZ" sz="2400" b="1" dirty="0">
                  <a:solidFill>
                    <a:srgbClr val="002060"/>
                  </a:solidFill>
                </a:endParaRPr>
              </a:p>
              <a:p>
                <a:r>
                  <a:rPr lang="cs-CZ" sz="2400" b="1" dirty="0" smtClean="0">
                    <a:solidFill>
                      <a:srgbClr val="002060"/>
                    </a:solidFill>
                  </a:rPr>
                  <a:t>Vztlaková síla, působící na ponořené těleso, je tím větší, čím má ponořené těleso větší objem a voda větší hustotu.</a:t>
                </a:r>
                <a:endParaRPr lang="cs-CZ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812" b="-134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Gravitační síla versus vztlaková síla</a:t>
            </a:r>
            <a:br>
              <a:rPr lang="cs-CZ" sz="2800" b="1" dirty="0" smtClean="0">
                <a:solidFill>
                  <a:srgbClr val="002060"/>
                </a:solidFill>
              </a:rPr>
            </a:br>
            <a:r>
              <a:rPr lang="cs-CZ" sz="2400" b="1" dirty="0" smtClean="0"/>
              <a:t>Potápění těles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75252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cs-CZ" sz="2000" b="1" dirty="0" smtClean="0"/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GRAVITAČNÍ SÍLA JE VĚTŠÍ NEŽ VZTLAKOVÁ SÍLA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70C0"/>
                </a:solidFill>
              </a:rPr>
              <a:t>těleso klesá ke dnu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hustota látky, ze které je těleso, je větší než hustota vody</a:t>
            </a:r>
            <a:endParaRPr lang="cs-CZ" sz="24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sz="2000" b="1" dirty="0" smtClean="0"/>
          </a:p>
          <a:p>
            <a:endParaRPr lang="cs-CZ" sz="2000" b="1" dirty="0"/>
          </a:p>
          <a:p>
            <a:pPr marL="0" indent="0">
              <a:buNone/>
            </a:pPr>
            <a:r>
              <a:rPr lang="cs-CZ" sz="2400" b="1" dirty="0" smtClean="0"/>
              <a:t>Proč kmen stromu ve vodě plove a kamínek s malou hmotností se ve vodě potápí?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400" b="1" dirty="0" smtClean="0"/>
              <a:t>Vyber tři kovy (podle tabulky CH1), ze kterých vyrobená stejnorodá tělesa </a:t>
            </a:r>
          </a:p>
          <a:p>
            <a:pPr marL="0" indent="0">
              <a:buNone/>
            </a:pPr>
            <a:r>
              <a:rPr lang="cs-CZ" sz="2400" b="1" dirty="0" smtClean="0"/>
              <a:t>klesají ve rtuti ke dnu. </a:t>
            </a:r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100" b="1" dirty="0" smtClean="0"/>
          </a:p>
          <a:p>
            <a:pPr marL="1828800" lvl="4" indent="0">
              <a:buNone/>
            </a:pPr>
            <a:r>
              <a:rPr lang="cs-CZ" sz="2100" b="1" dirty="0" smtClean="0"/>
              <a:t> </a:t>
            </a:r>
            <a:endParaRPr 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359131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Vznášení se těles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                                                                                         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1920" y="1777376"/>
            <a:ext cx="7560840" cy="3477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C00000"/>
              </a:solidFill>
            </a:endParaRPr>
          </a:p>
          <a:p>
            <a:r>
              <a:rPr lang="cs-CZ" sz="2000" b="1" dirty="0" smtClean="0">
                <a:solidFill>
                  <a:srgbClr val="C00000"/>
                </a:solidFill>
              </a:rPr>
              <a:t>GRAVITAČNÍ SÍLA JE STEJNĚ VELKÁ JAKO VZTLAKOVÁ SÍLA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0070C0"/>
                </a:solidFill>
              </a:rPr>
              <a:t>těleso </a:t>
            </a:r>
            <a:r>
              <a:rPr lang="cs-CZ" sz="2000" b="1" dirty="0">
                <a:solidFill>
                  <a:srgbClr val="0070C0"/>
                </a:solidFill>
              </a:rPr>
              <a:t>zaujme polohu někde mezi </a:t>
            </a:r>
            <a:r>
              <a:rPr lang="cs-CZ" sz="2000" b="1" dirty="0" smtClean="0">
                <a:solidFill>
                  <a:srgbClr val="0070C0"/>
                </a:solidFill>
              </a:rPr>
              <a:t>hladinou a dnem kapalného tělesa</a:t>
            </a:r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hustota 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látky, ze které je 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těleso, 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je stejně velká, 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jako hustota vody</a:t>
            </a:r>
          </a:p>
          <a:p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2000" b="1" dirty="0" smtClean="0"/>
              <a:t>Ponorky mohou plout na hladině i pod hladinou moře. Proč je to možné?</a:t>
            </a: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9672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Plování těles</a:t>
            </a:r>
            <a:endParaRPr lang="cs-CZ" sz="2800" b="1" dirty="0"/>
          </a:p>
        </p:txBody>
      </p:sp>
      <p:sp>
        <p:nvSpPr>
          <p:cNvPr id="4" name="Obdélník 3"/>
          <p:cNvSpPr/>
          <p:nvPr/>
        </p:nvSpPr>
        <p:spPr>
          <a:xfrm>
            <a:off x="539552" y="2282533"/>
            <a:ext cx="7992888" cy="39241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000" b="1" dirty="0" smtClean="0"/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GRAVITAČNÍ SÍLA JE MENŠÍ NEŽ VZTLAKOVÁ SÍLA</a:t>
            </a:r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b="1" dirty="0" smtClean="0"/>
              <a:t> </a:t>
            </a:r>
          </a:p>
          <a:p>
            <a:r>
              <a:rPr lang="cs-CZ" sz="2000" b="1" dirty="0" smtClean="0">
                <a:solidFill>
                  <a:srgbClr val="0070C0"/>
                </a:solidFill>
              </a:rPr>
              <a:t>těleso </a:t>
            </a:r>
            <a:r>
              <a:rPr lang="cs-CZ" sz="2000" b="1" dirty="0">
                <a:solidFill>
                  <a:srgbClr val="0070C0"/>
                </a:solidFill>
              </a:rPr>
              <a:t>je částí objemu nad hladinou</a:t>
            </a:r>
          </a:p>
          <a:p>
            <a:endParaRPr lang="cs-CZ" sz="2100" b="1" dirty="0" smtClean="0"/>
          </a:p>
          <a:p>
            <a:r>
              <a:rPr lang="cs-CZ" sz="2100" b="1" dirty="0" smtClean="0">
                <a:solidFill>
                  <a:schemeClr val="accent6">
                    <a:lumMod val="50000"/>
                  </a:schemeClr>
                </a:solidFill>
              </a:rPr>
              <a:t>hustota </a:t>
            </a:r>
            <a:r>
              <a:rPr lang="cs-CZ" sz="2100" b="1" dirty="0">
                <a:solidFill>
                  <a:schemeClr val="accent6">
                    <a:lumMod val="50000"/>
                  </a:schemeClr>
                </a:solidFill>
              </a:rPr>
              <a:t>látky, ze které je těleso, je menší, </a:t>
            </a:r>
            <a:r>
              <a:rPr lang="cs-CZ" sz="2100" b="1" dirty="0" smtClean="0">
                <a:solidFill>
                  <a:schemeClr val="accent6">
                    <a:lumMod val="50000"/>
                  </a:schemeClr>
                </a:solidFill>
              </a:rPr>
              <a:t>než </a:t>
            </a:r>
            <a:r>
              <a:rPr lang="cs-CZ" sz="2100" b="1" dirty="0">
                <a:solidFill>
                  <a:schemeClr val="accent6">
                    <a:lumMod val="50000"/>
                  </a:schemeClr>
                </a:solidFill>
              </a:rPr>
              <a:t>hustota </a:t>
            </a:r>
            <a:r>
              <a:rPr lang="cs-CZ" sz="2100" b="1" dirty="0" smtClean="0">
                <a:solidFill>
                  <a:schemeClr val="accent6">
                    <a:lumMod val="50000"/>
                  </a:schemeClr>
                </a:solidFill>
              </a:rPr>
              <a:t>vody</a:t>
            </a:r>
          </a:p>
          <a:p>
            <a:endParaRPr lang="cs-CZ" sz="21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cs-CZ" sz="21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2100" b="1" dirty="0" smtClean="0"/>
              <a:t>Proč zazátkovaná prázdná láhev plove ve vodě, přestože hustota skla je větší než hustota vody?</a:t>
            </a:r>
          </a:p>
          <a:p>
            <a:endParaRPr lang="cs-CZ" sz="2100" b="1" dirty="0"/>
          </a:p>
          <a:p>
            <a:r>
              <a:rPr lang="cs-CZ" sz="2100" b="1" dirty="0" smtClean="0"/>
              <a:t>Vysvětli, proč neplavec používá vestu s polystyrénovými kostkami?</a:t>
            </a:r>
            <a:endParaRPr lang="cs-CZ" sz="2100" b="1" dirty="0"/>
          </a:p>
          <a:p>
            <a:pPr lvl="4"/>
            <a:r>
              <a:rPr lang="cs-CZ" sz="21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12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2800" b="1" dirty="0" smtClean="0"/>
              <a:t>A budeme přemýšlet</a:t>
            </a:r>
            <a:br>
              <a:rPr lang="cs-CZ" sz="2800" b="1" dirty="0" smtClean="0"/>
            </a:br>
            <a:r>
              <a:rPr lang="cs-CZ" sz="2800" dirty="0" smtClean="0"/>
              <a:t>/</a:t>
            </a:r>
            <a:r>
              <a:rPr lang="cs-CZ" sz="2000" dirty="0" smtClean="0"/>
              <a:t>Správnou odpověď hledej pod modrým políčkem</a:t>
            </a:r>
            <a:r>
              <a:rPr lang="cs-CZ" sz="1800" dirty="0" smtClean="0"/>
              <a:t>/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endParaRPr lang="cs-CZ" sz="2000" b="1" dirty="0" smtClean="0">
                  <a:solidFill>
                    <a:srgbClr val="0070C0"/>
                  </a:solidFill>
                </a:endParaRPr>
              </a:p>
              <a:p>
                <a:r>
                  <a:rPr lang="cs-CZ" sz="2000" b="1" dirty="0" smtClean="0">
                    <a:solidFill>
                      <a:srgbClr val="0070C0"/>
                    </a:solidFill>
                  </a:rPr>
                  <a:t>Tři krychle mají stejný objem 10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𝐜𝐦</m:t>
                        </m:r>
                      </m:e>
                      <m:sup>
                        <m:r>
                          <a:rPr lang="cs-CZ" sz="20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sz="2000" b="1" i="0" smtClean="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cs-CZ" sz="2000" b="1" dirty="0" smtClean="0">
                    <a:solidFill>
                      <a:srgbClr val="0070C0"/>
                    </a:solidFill>
                  </a:rPr>
                  <a:t> Jedna je z mědi, druhá z hliníku a třetí z olova.</a:t>
                </a:r>
              </a:p>
              <a:p>
                <a:endParaRPr lang="cs-CZ" sz="2000" b="1" dirty="0" smtClean="0"/>
              </a:p>
              <a:p>
                <a:r>
                  <a:rPr lang="cs-CZ" sz="2000" b="1" dirty="0" smtClean="0"/>
                  <a:t>a ) Krychle zavěsíme na tři siloměry. Naměříme stejné, nebo různé tahové síly?                                                                                                      NE</a:t>
                </a:r>
                <a:endParaRPr lang="cs-CZ" sz="2000" b="1" dirty="0"/>
              </a:p>
              <a:p>
                <a:endParaRPr lang="cs-CZ" sz="2000" b="1" dirty="0" smtClean="0"/>
              </a:p>
              <a:p>
                <a:r>
                  <a:rPr lang="cs-CZ" sz="2000" b="1" dirty="0" smtClean="0"/>
                  <a:t>b ) Krychle zavěšené na siloměrech ponoříme do vody. Naměříme siloměrem stejné, nebo různé tahové síly?                                            NE</a:t>
                </a:r>
              </a:p>
              <a:p>
                <a:endParaRPr lang="cs-CZ" sz="2000" b="1" dirty="0"/>
              </a:p>
              <a:p>
                <a:r>
                  <a:rPr lang="cs-CZ" sz="2000" b="1" dirty="0" smtClean="0"/>
                  <a:t>c) Jsou vztlakové síly působící na krychle ponořené do vody stejné, </a:t>
                </a:r>
              </a:p>
              <a:p>
                <a:pPr marL="0" indent="0">
                  <a:buNone/>
                </a:pPr>
                <a:r>
                  <a:rPr lang="cs-CZ" sz="2000" b="1" dirty="0"/>
                  <a:t> </a:t>
                </a:r>
                <a:r>
                  <a:rPr lang="cs-CZ" sz="2000" b="1" dirty="0" smtClean="0"/>
                  <a:t>     nebo různé?                                                                                                ANO</a:t>
                </a:r>
                <a:endParaRPr lang="cs-CZ" sz="20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4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7524328" y="3356992"/>
            <a:ext cx="86409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380312" y="4365104"/>
            <a:ext cx="9144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452320" y="5517232"/>
            <a:ext cx="9144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7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494</Words>
  <Application>Microsoft Office PowerPoint</Application>
  <PresentationFormat>Předvádění na obrazovce 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A cože to Archimedes objevil?</vt:lpstr>
      <vt:lpstr>Něco matematiky</vt:lpstr>
      <vt:lpstr>Gravitační síla versus vztlaková síla Potápění těles</vt:lpstr>
      <vt:lpstr>Vznášení se těles</vt:lpstr>
      <vt:lpstr>Plování těles</vt:lpstr>
      <vt:lpstr>A budeme přemýšlet /Správnou odpověď hledej pod modrým políčkem/</vt:lpstr>
      <vt:lpstr>Počítejme Další správné výsledky hledej pod modrými rámečky</vt:lpstr>
      <vt:lpstr>Úloha – pěkně tvrdý oříšek! Diskutujme!  </vt:lpstr>
      <vt:lpstr>Rozlousknutí oříšku.  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Jaroslava Vondráčková</dc:creator>
  <cp:lastModifiedBy>lektor</cp:lastModifiedBy>
  <cp:revision>53</cp:revision>
  <dcterms:created xsi:type="dcterms:W3CDTF">2011-04-12T20:15:46Z</dcterms:created>
  <dcterms:modified xsi:type="dcterms:W3CDTF">2021-03-23T07:37:24Z</dcterms:modified>
</cp:coreProperties>
</file>