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7" r:id="rId2"/>
    <p:sldId id="259" r:id="rId3"/>
    <p:sldId id="260" r:id="rId4"/>
    <p:sldId id="257" r:id="rId5"/>
    <p:sldId id="261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1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3977-2DE3-4462-A49F-08D4903AB24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AEDD88-A04C-4425-BBCB-99DC49462BA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3977-2DE3-4462-A49F-08D4903AB24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DD88-A04C-4425-BBCB-99DC49462BA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0AEDD88-A04C-4425-BBCB-99DC49462BA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3977-2DE3-4462-A49F-08D4903AB24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3977-2DE3-4462-A49F-08D4903AB24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0AEDD88-A04C-4425-BBCB-99DC49462BA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3977-2DE3-4462-A49F-08D4903AB24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AEDD88-A04C-4425-BBCB-99DC49462BA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8E83977-2DE3-4462-A49F-08D4903AB24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DD88-A04C-4425-BBCB-99DC49462BA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3977-2DE3-4462-A49F-08D4903AB24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0AEDD88-A04C-4425-BBCB-99DC49462BA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3977-2DE3-4462-A49F-08D4903AB24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0AEDD88-A04C-4425-BBCB-99DC49462B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3977-2DE3-4462-A49F-08D4903AB24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AEDD88-A04C-4425-BBCB-99DC49462B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AEDD88-A04C-4425-BBCB-99DC49462BA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3977-2DE3-4462-A49F-08D4903AB24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0AEDD88-A04C-4425-BBCB-99DC49462BA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8E83977-2DE3-4462-A49F-08D4903AB24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8E83977-2DE3-4462-A49F-08D4903AB24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AEDD88-A04C-4425-BBCB-99DC49462BA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Ahoj sedmáci,</a:t>
            </a:r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rojděte si pozorně prezentaci a vyzkoušejte si příklad. Ve čtvrtek si </a:t>
            </a:r>
            <a:r>
              <a:rPr lang="cs-CZ" smtClean="0"/>
              <a:t>látku probereme </a:t>
            </a:r>
            <a:r>
              <a:rPr lang="cs-CZ" dirty="0" smtClean="0"/>
              <a:t>společně a já se vás budu ptát a budu chtít vědět, co víte a co </a:t>
            </a:r>
            <a:r>
              <a:rPr lang="cs-CZ" smtClean="0"/>
              <a:t>si pamatujete.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374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8763000" cy="2304231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8800" b="1" dirty="0" smtClean="0">
                <a:solidFill>
                  <a:schemeClr val="accent6">
                    <a:lumMod val="50000"/>
                  </a:schemeClr>
                </a:solidFill>
              </a:rPr>
              <a:t>TLAK </a:t>
            </a:r>
            <a:br>
              <a:rPr lang="cs-CZ" sz="8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8800" b="1" dirty="0" smtClean="0">
                <a:solidFill>
                  <a:schemeClr val="accent6">
                    <a:lumMod val="50000"/>
                  </a:schemeClr>
                </a:solidFill>
              </a:rPr>
              <a:t>V KAPALINÁCH</a:t>
            </a:r>
          </a:p>
        </p:txBody>
      </p:sp>
      <p:pic>
        <p:nvPicPr>
          <p:cNvPr id="5125" name="Picture 5" descr="C:\Users\ZSTREBON\AppData\Local\Microsoft\Windows\Temporary Internet Files\Content.IE5\4ZR9VBDC\MC9002121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140968"/>
            <a:ext cx="3096344" cy="310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b="1" dirty="0" smtClean="0">
                <a:solidFill>
                  <a:schemeClr val="accent6">
                    <a:lumMod val="50000"/>
                  </a:schemeClr>
                </a:solidFill>
              </a:rPr>
              <a:t>Umíš odpovědět</a:t>
            </a:r>
            <a:endParaRPr lang="cs-CZ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20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Kde se můžeš setkat s tlakem v kapalině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Na čem tlak závisí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Může být nebezpečný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Kde působí tlaková síla 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146" name="Picture 2" descr="C:\Users\ZSTREBON\AppData\Local\Microsoft\Windows\Temporary Internet Files\Content.IE5\4ZR9VBDC\MP90040745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344" y="4077072"/>
            <a:ext cx="148889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ZSTREBON\AppData\Local\Microsoft\Windows\Temporary Internet Files\Content.IE5\9LIJR6PS\MC9002313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0996"/>
            <a:ext cx="2533461" cy="1948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65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Autofit/>
          </a:bodyPr>
          <a:lstStyle/>
          <a:p>
            <a:r>
              <a:rPr lang="cs-CZ" sz="5400" b="1" dirty="0">
                <a:solidFill>
                  <a:schemeClr val="accent6">
                    <a:lumMod val="50000"/>
                  </a:schemeClr>
                </a:solidFill>
              </a:rPr>
              <a:t>Tlaková síla kapalin</a:t>
            </a:r>
            <a:r>
              <a:rPr lang="cs-CZ" sz="4800" b="1" dirty="0">
                <a:solidFill>
                  <a:schemeClr val="accent6">
                    <a:lumMod val="50000"/>
                  </a:schemeClr>
                </a:solidFill>
              </a:rPr>
              <a:t>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856984" cy="5184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kapalina působí kolmo na dno, stěny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nádoby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   a na ponořená </a:t>
            </a: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tělesa tlakovou silou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F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laková síla závisí </a:t>
            </a: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na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hloubce </a:t>
            </a:r>
            <a:r>
              <a:rPr lang="cs-CZ" sz="3200" dirty="0" smtClean="0">
                <a:solidFill>
                  <a:srgbClr val="0000FF"/>
                </a:solidFill>
              </a:rPr>
              <a:t>h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obsahu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plochy </a:t>
            </a:r>
            <a:r>
              <a:rPr lang="cs-CZ" sz="3200" dirty="0" smtClean="0">
                <a:solidFill>
                  <a:srgbClr val="0000FF"/>
                </a:solidFill>
              </a:rPr>
              <a:t>S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hustotě </a:t>
            </a:r>
            <a:r>
              <a:rPr lang="el-GR" sz="3200" dirty="0" smtClean="0">
                <a:solidFill>
                  <a:srgbClr val="0000FF"/>
                </a:solidFill>
              </a:rPr>
              <a:t>ρ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a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gravitačním zrychlení </a:t>
            </a:r>
            <a:r>
              <a:rPr lang="cs-CZ" sz="3200" dirty="0" smtClean="0">
                <a:solidFill>
                  <a:srgbClr val="0000FF"/>
                </a:solidFill>
              </a:rPr>
              <a:t>g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2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        </a:t>
            </a:r>
            <a:r>
              <a:rPr lang="cs-CZ" sz="18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</a:t>
            </a:r>
            <a:endParaRPr lang="cs-CZ" sz="1200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cs-CZ" sz="5400" b="1" dirty="0" smtClean="0">
                <a:solidFill>
                  <a:srgbClr val="0000FF"/>
                </a:solidFill>
              </a:rPr>
              <a:t>F </a:t>
            </a:r>
            <a:r>
              <a:rPr lang="cs-CZ" sz="5400" b="1" dirty="0">
                <a:solidFill>
                  <a:srgbClr val="0000FF"/>
                </a:solidFill>
              </a:rPr>
              <a:t>= h . </a:t>
            </a:r>
            <a:r>
              <a:rPr lang="el-GR" sz="5400" b="1" dirty="0">
                <a:solidFill>
                  <a:srgbClr val="0000FF"/>
                </a:solidFill>
              </a:rPr>
              <a:t>ρ</a:t>
            </a:r>
            <a:r>
              <a:rPr lang="cs-CZ" sz="5400" b="1" dirty="0">
                <a:solidFill>
                  <a:srgbClr val="0000FF"/>
                </a:solidFill>
              </a:rPr>
              <a:t> . g . S</a:t>
            </a:r>
          </a:p>
        </p:txBody>
      </p:sp>
    </p:spTree>
    <p:extLst>
      <p:ext uri="{BB962C8B-B14F-4D97-AF65-F5344CB8AC3E}">
        <p14:creationId xmlns:p14="http://schemas.microsoft.com/office/powerpoint/2010/main" val="283322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9036496" cy="59104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 smtClean="0">
                <a:solidFill>
                  <a:schemeClr val="accent6">
                    <a:lumMod val="50000"/>
                  </a:schemeClr>
                </a:solidFill>
              </a:rPr>
              <a:t>Kde působí tlaková síla kapaliny ?</a:t>
            </a:r>
            <a:endParaRPr lang="cs-CZ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8" name="Picture 2" descr="C:\Users\ZSTREBON\AppData\Local\Microsoft\Windows\Temporary Internet Files\Content.IE5\QXOMYNFP\MP90014451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640" y="1427109"/>
            <a:ext cx="2960554" cy="2155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ZSTREBON\AppData\Local\Microsoft\Windows\Temporary Internet Files\Content.IE5\1ZU83S3S\MP90043720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536" y="1232450"/>
            <a:ext cx="1698504" cy="2551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ZSTREBON\AppData\Local\Microsoft\Windows\Temporary Internet Files\Content.IE5\QXOMYNFP\MP900149106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59014"/>
            <a:ext cx="2680126" cy="181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ZSTREBON\AppData\Local\Microsoft\Windows\Temporary Internet Files\Content.IE5\4ZR9VBDC\MC90009824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74" y="4224932"/>
            <a:ext cx="1827886" cy="18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Users\ZSTREBON\AppData\Local\Microsoft\Windows\Temporary Internet Files\Content.IE5\4ZR9VBDC\MC90005762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4015"/>
            <a:ext cx="2441879" cy="2155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C:\Users\ZSTREBON\AppData\Local\Microsoft\Windows\Temporary Internet Files\Content.IE5\9LIJR6PS\MP900405036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014" y="4224932"/>
            <a:ext cx="2812538" cy="1881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6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b="1" dirty="0">
                <a:solidFill>
                  <a:schemeClr val="accent6">
                    <a:lumMod val="50000"/>
                  </a:schemeClr>
                </a:solidFill>
              </a:rPr>
              <a:t>Hydrostatický tlak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96855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tlak v kapalině je způsobený  vlastní tíhou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kapaliny</a:t>
            </a:r>
          </a:p>
          <a:p>
            <a:pPr>
              <a:lnSpc>
                <a:spcPct val="80000"/>
              </a:lnSpc>
              <a:defRPr/>
            </a:pP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vzniká působením tlakové síly kapaliny F </a:t>
            </a: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na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plochu S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působí v kapalině ve všech směrech</a:t>
            </a:r>
          </a:p>
          <a:p>
            <a:pPr>
              <a:lnSpc>
                <a:spcPct val="80000"/>
              </a:lnSpc>
              <a:defRPr/>
            </a:pP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závisí </a:t>
            </a: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na hloubce </a:t>
            </a:r>
            <a:r>
              <a:rPr lang="cs-CZ" sz="3200" dirty="0">
                <a:solidFill>
                  <a:srgbClr val="FF0000"/>
                </a:solidFill>
              </a:rPr>
              <a:t>h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, na </a:t>
            </a: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hustotě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kapaliny </a:t>
            </a:r>
            <a:r>
              <a:rPr lang="el-GR" sz="3200" dirty="0" smtClean="0">
                <a:solidFill>
                  <a:srgbClr val="FF0000"/>
                </a:solidFill>
              </a:rPr>
              <a:t>ρ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 a </a:t>
            </a: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na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gravitačním zrychlení </a:t>
            </a:r>
            <a:r>
              <a:rPr lang="cs-CZ" sz="3200" dirty="0" smtClean="0">
                <a:solidFill>
                  <a:srgbClr val="FF0000"/>
                </a:solidFill>
              </a:rPr>
              <a:t>g</a:t>
            </a:r>
          </a:p>
          <a:p>
            <a:pPr>
              <a:lnSpc>
                <a:spcPct val="80000"/>
              </a:lnSpc>
              <a:defRPr/>
            </a:pPr>
            <a:endParaRPr lang="cs-CZ" sz="3200" dirty="0">
              <a:solidFill>
                <a:srgbClr val="FF0000"/>
              </a:solidFill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sz="5400" b="1" dirty="0" err="1" smtClean="0">
                <a:solidFill>
                  <a:srgbClr val="FF0000"/>
                </a:solidFill>
              </a:rPr>
              <a:t>P</a:t>
            </a:r>
            <a:r>
              <a:rPr lang="cs-CZ" sz="5400" b="1" baseline="-25000" dirty="0" err="1" smtClean="0">
                <a:solidFill>
                  <a:srgbClr val="FF0000"/>
                </a:solidFill>
              </a:rPr>
              <a:t>h</a:t>
            </a:r>
            <a:r>
              <a:rPr lang="cs-CZ" sz="5400" b="1" baseline="-25000" dirty="0" smtClean="0">
                <a:solidFill>
                  <a:srgbClr val="FF0000"/>
                </a:solidFill>
              </a:rPr>
              <a:t> </a:t>
            </a:r>
            <a:r>
              <a:rPr lang="cs-CZ" sz="5400" b="1" dirty="0" smtClean="0">
                <a:solidFill>
                  <a:srgbClr val="FF0000"/>
                </a:solidFill>
              </a:rPr>
              <a:t>= h . </a:t>
            </a:r>
            <a:r>
              <a:rPr lang="el-GR" sz="5400" b="1" dirty="0">
                <a:solidFill>
                  <a:srgbClr val="FF0000"/>
                </a:solidFill>
              </a:rPr>
              <a:t>ρ</a:t>
            </a:r>
            <a:r>
              <a:rPr lang="cs-CZ" sz="5400" b="1" dirty="0" smtClean="0">
                <a:solidFill>
                  <a:srgbClr val="FF0000"/>
                </a:solidFill>
              </a:rPr>
              <a:t> .</a:t>
            </a:r>
            <a:r>
              <a:rPr lang="cs-CZ" sz="5400" b="1" baseline="-25000" dirty="0" smtClean="0">
                <a:solidFill>
                  <a:srgbClr val="FF0000"/>
                </a:solidFill>
              </a:rPr>
              <a:t>   </a:t>
            </a:r>
            <a:r>
              <a:rPr lang="cs-CZ" sz="5400" b="1" dirty="0" smtClean="0">
                <a:solidFill>
                  <a:srgbClr val="FF0000"/>
                </a:solidFill>
              </a:rPr>
              <a:t>g</a:t>
            </a:r>
            <a:r>
              <a:rPr lang="cs-CZ" sz="5400" b="1" baseline="-25000" dirty="0" smtClean="0">
                <a:solidFill>
                  <a:srgbClr val="FF0000"/>
                </a:solidFill>
              </a:rPr>
              <a:t> </a:t>
            </a:r>
            <a:endParaRPr lang="cs-CZ" sz="5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54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b="1" dirty="0" smtClean="0">
                <a:solidFill>
                  <a:schemeClr val="accent6">
                    <a:lumMod val="50000"/>
                  </a:schemeClr>
                </a:solidFill>
              </a:rPr>
              <a:t>Příklad</a:t>
            </a:r>
            <a:endParaRPr lang="cs-CZ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572000"/>
          </a:xfrm>
        </p:spPr>
        <p:txBody>
          <a:bodyPr/>
          <a:lstStyle/>
          <a:p>
            <a:pPr>
              <a:buNone/>
              <a:defRPr/>
            </a:pP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Akvárium tvaru kvádru má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rozměry dna</a:t>
            </a:r>
          </a:p>
          <a:p>
            <a:pPr>
              <a:buNone/>
              <a:defRPr/>
            </a:pP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60 cm a </a:t>
            </a: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40 cm. Voda v něm dosahuje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do</a:t>
            </a:r>
          </a:p>
          <a:p>
            <a:pPr>
              <a:buNone/>
              <a:defRPr/>
            </a:pP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výše </a:t>
            </a: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35 cm. Určete tlakovou sílu a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tlak</a:t>
            </a:r>
          </a:p>
          <a:p>
            <a:pPr>
              <a:buNone/>
              <a:defRPr/>
            </a:pP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působící </a:t>
            </a: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na dno akvária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5122" name="Picture 2" descr="C:\Users\ZSTREBON\AppData\Local\Microsoft\Windows\Temporary Internet Files\Content.IE5\QXOMYNFP\MC90044499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429000"/>
            <a:ext cx="2262376" cy="2929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52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b="1" dirty="0" smtClean="0">
                <a:solidFill>
                  <a:schemeClr val="accent6">
                    <a:lumMod val="50000"/>
                  </a:schemeClr>
                </a:solidFill>
              </a:rPr>
              <a:t>Řešení</a:t>
            </a:r>
            <a:endParaRPr lang="cs-CZ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07504" y="764704"/>
                <a:ext cx="8856984" cy="609329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h</a:t>
                </a:r>
                <a:r>
                  <a:rPr lang="cs-CZ" sz="2800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= 35 cm = 0, 35 m		</a:t>
                </a:r>
                <a:r>
                  <a:rPr lang="el-GR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ρ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= 1000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cs-CZ" sz="2800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800" b="0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p>
                            <m:r>
                              <a:rPr lang="cs-CZ" sz="2800" b="0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cs-CZ" sz="28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cs-CZ" sz="2800" dirty="0">
                    <a:solidFill>
                      <a:schemeClr val="accent6">
                        <a:lumMod val="50000"/>
                      </a:schemeClr>
                    </a:solidFill>
                  </a:rPr>
                  <a:t>d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= 60 cm = 0, 6 m		g = 10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cs-CZ" sz="2800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  <m:t>𝑘𝑔</m:t>
                        </m:r>
                      </m:den>
                    </m:f>
                  </m:oMath>
                </a14:m>
                <a:endParaRPr lang="cs-CZ" sz="28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cs-CZ" sz="2800" dirty="0">
                    <a:solidFill>
                      <a:schemeClr val="accent6">
                        <a:lumMod val="50000"/>
                      </a:schemeClr>
                    </a:solidFill>
                  </a:rPr>
                  <a:t>š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= 40 cm = 0, 4 m</a:t>
                </a: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F = ? </a:t>
                </a:r>
                <a:r>
                  <a:rPr lang="en-US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[ N ]</a:t>
                </a:r>
              </a:p>
              <a:p>
                <a:pPr marL="0" indent="0">
                  <a:buNone/>
                </a:pPr>
                <a:r>
                  <a:rPr lang="en-US" sz="280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P</a:t>
                </a:r>
                <a:r>
                  <a:rPr lang="en-US" sz="2800" baseline="-2500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h</a:t>
                </a:r>
                <a:r>
                  <a:rPr lang="en-US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= ? </a:t>
                </a:r>
                <a:r>
                  <a:rPr lang="en-US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[ Pa ]</a:t>
                </a:r>
              </a:p>
              <a:p>
                <a:pPr marL="0" indent="0">
                  <a:buNone/>
                </a:pPr>
                <a:endParaRPr lang="en-US" sz="2800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S 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= d . </a:t>
                </a:r>
                <a:r>
                  <a:rPr lang="cs-CZ" sz="2800" dirty="0">
                    <a:solidFill>
                      <a:schemeClr val="accent6">
                        <a:lumMod val="50000"/>
                      </a:schemeClr>
                    </a:solidFill>
                  </a:rPr>
                  <a:t>š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= 0, 6  . 0, 4 = 0, 24 m</a:t>
                </a:r>
                <a:r>
                  <a:rPr lang="cs-CZ" sz="2800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2		</a:t>
                </a:r>
                <a:r>
                  <a:rPr lang="cs-CZ" sz="280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p</a:t>
                </a:r>
                <a:r>
                  <a:rPr lang="cs-CZ" sz="2800" baseline="-2500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h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= h.</a:t>
                </a:r>
                <a:r>
                  <a:rPr lang="el-GR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ρ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.g</a:t>
                </a:r>
                <a:endParaRPr lang="en-US" sz="28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F = h.</a:t>
                </a:r>
                <a:r>
                  <a:rPr lang="el-GR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ρ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.</a:t>
                </a:r>
                <a:r>
                  <a:rPr lang="cs-CZ" sz="280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g.S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					</a:t>
                </a:r>
                <a:r>
                  <a:rPr lang="cs-CZ" sz="280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p</a:t>
                </a:r>
                <a:r>
                  <a:rPr lang="cs-CZ" sz="2800" baseline="-2500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h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= 0,35 . 1000 . 10</a:t>
                </a: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F = 0,35 . 1000 . 10 . 0,24 = 840 N	</a:t>
                </a:r>
                <a:r>
                  <a:rPr lang="cs-CZ" sz="280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p</a:t>
                </a:r>
                <a:r>
                  <a:rPr lang="cs-CZ" sz="2800" baseline="-2500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h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=3500 Pa</a:t>
                </a: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Tlaková síla na dno je 840 N, hydrostatický tlak u dna je </a:t>
                </a:r>
                <a:r>
                  <a:rPr lang="cs-CZ" sz="2800" smtClean="0">
                    <a:solidFill>
                      <a:schemeClr val="accent6">
                        <a:lumMod val="50000"/>
                      </a:schemeClr>
                    </a:solidFill>
                  </a:rPr>
                  <a:t>3500 Pa. </a:t>
                </a:r>
                <a:endParaRPr lang="en-US" sz="28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cs-CZ" sz="36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07504" y="764704"/>
                <a:ext cx="8856984" cy="6093296"/>
              </a:xfrm>
              <a:blipFill rotWithShape="1">
                <a:blip r:embed="rId2"/>
                <a:stretch>
                  <a:fillRect l="-1445" r="-895" b="-1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149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8503920" cy="5694384"/>
          </a:xfrm>
        </p:spPr>
        <p:txBody>
          <a:bodyPr/>
          <a:lstStyle/>
          <a:p>
            <a:pPr marL="45720" indent="0">
              <a:buNone/>
            </a:pPr>
            <a:r>
              <a:rPr lang="cs-CZ" sz="3200" dirty="0"/>
              <a:t>Použitá literatura </a:t>
            </a:r>
            <a:r>
              <a:rPr lang="cs-CZ" sz="3200" dirty="0" smtClean="0"/>
              <a:t>a zdroj obrázků :</a:t>
            </a:r>
            <a:endParaRPr lang="cs-CZ" sz="3200" dirty="0"/>
          </a:p>
          <a:p>
            <a:pPr marL="45720" indent="0">
              <a:buNone/>
            </a:pPr>
            <a:endParaRPr lang="cs-CZ" sz="2400" dirty="0"/>
          </a:p>
          <a:p>
            <a:pPr marL="45720" indent="0">
              <a:buNone/>
            </a:pPr>
            <a:r>
              <a:rPr lang="cs-CZ" sz="2400" dirty="0"/>
              <a:t>TESAŘ, Jiří; JÁCHYM, František. </a:t>
            </a:r>
            <a:r>
              <a:rPr lang="cs-CZ" sz="2400" i="1" dirty="0"/>
              <a:t>Fyzika 3 pro ZŠ : Světelné jevy, Mechanické vlastnosti látek</a:t>
            </a:r>
            <a:r>
              <a:rPr lang="cs-CZ" sz="2400" dirty="0"/>
              <a:t>. 1. vydání. Praha : SPN, 2009. 120 s. ISBN 978-80-7235-414-6</a:t>
            </a:r>
            <a:r>
              <a:rPr lang="cs-CZ" sz="2400" dirty="0" smtClean="0"/>
              <a:t>.</a:t>
            </a:r>
          </a:p>
          <a:p>
            <a:pPr marL="45720" indent="0">
              <a:buNone/>
            </a:pPr>
            <a:endParaRPr lang="cs-CZ" sz="2400" dirty="0"/>
          </a:p>
          <a:p>
            <a:pPr marL="45720" indent="0">
              <a:buNone/>
            </a:pPr>
            <a:r>
              <a:rPr lang="cs-CZ" sz="2400" dirty="0" smtClean="0"/>
              <a:t>www.office.microsoft.com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3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189</TotalTime>
  <Words>229</Words>
  <Application>Microsoft Office PowerPoint</Application>
  <PresentationFormat>Předvádění na obrazovce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Cambria Math</vt:lpstr>
      <vt:lpstr>Georgia</vt:lpstr>
      <vt:lpstr>Wingdings</vt:lpstr>
      <vt:lpstr>Wingdings 2</vt:lpstr>
      <vt:lpstr>Administrativní</vt:lpstr>
      <vt:lpstr>Prezentace aplikace PowerPoint</vt:lpstr>
      <vt:lpstr>TLAK  V KAPALINÁCH</vt:lpstr>
      <vt:lpstr>Umíš odpovědět</vt:lpstr>
      <vt:lpstr>Tlaková síla kapaliny</vt:lpstr>
      <vt:lpstr>Prezentace aplikace PowerPoint</vt:lpstr>
      <vt:lpstr>Hydrostatický tlak</vt:lpstr>
      <vt:lpstr>Příklad</vt:lpstr>
      <vt:lpstr>Řešení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ZSTREBON</dc:creator>
  <cp:lastModifiedBy>20A8.Tomas.Kuba</cp:lastModifiedBy>
  <cp:revision>24</cp:revision>
  <dcterms:created xsi:type="dcterms:W3CDTF">2011-09-10T09:13:15Z</dcterms:created>
  <dcterms:modified xsi:type="dcterms:W3CDTF">2021-03-02T10:12:03Z</dcterms:modified>
</cp:coreProperties>
</file>