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5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00"/>
    <a:srgbClr val="FF66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366317-AE97-44C9-ADCC-BEA30506D015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b/b8/Discobulu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29199"/>
            <a:ext cx="6096000" cy="1495425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918645"/>
              </p:ext>
            </p:extLst>
          </p:nvPr>
        </p:nvGraphicFramePr>
        <p:xfrm>
          <a:off x="467544" y="692696"/>
          <a:ext cx="8280920" cy="442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7149"/>
                <a:gridCol w="6263771"/>
              </a:tblGrid>
              <a:tr h="64807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Název školy: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kern="1200" dirty="0" smtClean="0"/>
                        <a:t>ZÁKLADNÍ ŠKOLA SADSKÁ</a:t>
                      </a:r>
                      <a:endParaRPr lang="cs-CZ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/>
                        <a:t>Autor:</a:t>
                      </a:r>
                      <a:endParaRPr lang="cs-CZ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Mgr. Jindřiška</a:t>
                      </a:r>
                      <a:r>
                        <a:rPr lang="cs-CZ" baseline="0" dirty="0" smtClean="0"/>
                        <a:t> Řehořková</a:t>
                      </a:r>
                      <a:endParaRPr lang="cs-CZ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sz="1200" kern="1200" dirty="0" smtClean="0"/>
                        <a:t>Název DUM:</a:t>
                      </a:r>
                      <a:endParaRPr lang="cs-CZ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VY_32_Inovace_7.3.19</a:t>
                      </a:r>
                      <a:r>
                        <a:rPr lang="cs-CZ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Olympijské hry</a:t>
                      </a:r>
                      <a:endParaRPr lang="cs-CZ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Název sady: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>
                          <a:solidFill>
                            <a:schemeClr val="tx1"/>
                          </a:solidFill>
                        </a:rPr>
                        <a:t>Staroorientální státy a starověké Řecko</a:t>
                      </a:r>
                      <a:endParaRPr lang="cs-CZ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sz="1200" kern="1200" dirty="0" smtClean="0"/>
                        <a:t>Číslo projektu:</a:t>
                      </a:r>
                      <a:endParaRPr lang="cs-CZ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effectLst/>
                        </a:rPr>
                        <a:t>CZ.1.07/1.4.00/21.3577</a:t>
                      </a:r>
                      <a:endParaRPr lang="cs-CZ" sz="16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sz="1200" kern="1200" dirty="0" smtClean="0"/>
                        <a:t>Anotace:</a:t>
                      </a:r>
                      <a:endParaRPr lang="cs-CZ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Jedná</a:t>
                      </a:r>
                      <a:r>
                        <a:rPr lang="cs-CZ" baseline="0" dirty="0" smtClean="0"/>
                        <a:t> se o výkladovou prezentaci, která seznamuje žáky s okolnostmi vzniku a s průběhem konání antických olympijských her. Prezentace obsahuje animace.</a:t>
                      </a:r>
                    </a:p>
                    <a:p>
                      <a:pPr algn="l"/>
                      <a:r>
                        <a:rPr lang="cs-CZ" baseline="0" dirty="0" smtClean="0"/>
                        <a:t>V závěru si žáci mohou prověřit osvojené znalosti.</a:t>
                      </a:r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36712"/>
            <a:ext cx="1043608" cy="144032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2601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79296" cy="64807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6600"/>
                </a:solidFill>
              </a:rPr>
              <a:t>Prověř své znalosti</a:t>
            </a:r>
            <a:endParaRPr lang="cs-CZ" b="1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1) První antické hry se konaly roku                  v řecké</a:t>
            </a:r>
          </a:p>
          <a:p>
            <a:pPr marL="457200" indent="-457200">
              <a:buAutoNum type="arabicParenR"/>
            </a:pP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2) Byly zasvěcené bohu</a:t>
            </a:r>
          </a:p>
          <a:p>
            <a:pPr marL="457200" indent="-457200">
              <a:buAutoNum type="arabicParenR"/>
            </a:pP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3) Konaly se každé    roky a trvaly         dní .  </a:t>
            </a:r>
          </a:p>
          <a:p>
            <a:pPr marL="0" indent="0">
              <a:buNone/>
            </a:pP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4) V době her musely všechny státy zachovávat</a:t>
            </a:r>
          </a:p>
          <a:p>
            <a:pPr marL="0" indent="0">
              <a:buNone/>
            </a:pP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5) Nejvýznamnější soutěží byl pětiboj, patřily do něho tyto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  disciplíny :  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860032" y="1052735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3300"/>
                </a:solidFill>
              </a:rPr>
              <a:t>776 př.n.l.</a:t>
            </a:r>
            <a:endParaRPr lang="cs-CZ" sz="2400" dirty="0">
              <a:solidFill>
                <a:srgbClr val="FF33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380312" y="1052735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3300"/>
                </a:solidFill>
              </a:rPr>
              <a:t>Olympii .</a:t>
            </a:r>
            <a:endParaRPr lang="cs-CZ" sz="2400" dirty="0">
              <a:solidFill>
                <a:srgbClr val="FF33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91880" y="194248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3300"/>
                </a:solidFill>
              </a:rPr>
              <a:t>Diovi .</a:t>
            </a:r>
            <a:endParaRPr lang="cs-CZ" sz="2400" dirty="0">
              <a:solidFill>
                <a:srgbClr val="FF33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764307" y="27935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3300"/>
                </a:solidFill>
              </a:rPr>
              <a:t>4</a:t>
            </a:r>
            <a:endParaRPr lang="cs-CZ" sz="2400" dirty="0">
              <a:solidFill>
                <a:srgbClr val="FF33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16015" y="2793503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3300"/>
                </a:solidFill>
              </a:rPr>
              <a:t>5 – 7</a:t>
            </a:r>
            <a:endParaRPr lang="cs-CZ" sz="2400" dirty="0">
              <a:solidFill>
                <a:srgbClr val="FF33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696387" y="3663738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3300"/>
                </a:solidFill>
              </a:rPr>
              <a:t>mír .</a:t>
            </a:r>
            <a:endParaRPr lang="cs-CZ" sz="2400" dirty="0">
              <a:solidFill>
                <a:srgbClr val="FF33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983692" y="5035215"/>
            <a:ext cx="666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3300"/>
                </a:solidFill>
              </a:rPr>
              <a:t>běh, skok do dálky, hod diskem, hod oštěpem a</a:t>
            </a:r>
            <a:endParaRPr lang="cs-CZ" sz="2400" dirty="0">
              <a:solidFill>
                <a:srgbClr val="FF33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5398577"/>
            <a:ext cx="11769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3300"/>
                </a:solidFill>
              </a:rPr>
              <a:t>zápas .</a:t>
            </a:r>
          </a:p>
          <a:p>
            <a:endParaRPr lang="cs-CZ" dirty="0"/>
          </a:p>
        </p:txBody>
      </p:sp>
      <p:pic>
        <p:nvPicPr>
          <p:cNvPr id="9218" name="Picture 2" descr="C:\Users\rehorkova\AppData\Local\Microsoft\Windows\Temporary Internet Files\Content.IE5\PSBFHVVI\MC9004280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8" y="5685653"/>
            <a:ext cx="1481386" cy="9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ehorkova\AppData\Local\Microsoft\Windows\Temporary Internet Files\Content.IE5\24SRL1FC\MC900424466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579" y="1730374"/>
            <a:ext cx="1974850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69269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Použité zdroje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51237" y="119675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latin typeface="Century Gothic" pitchFamily="34" charset="0"/>
              </a:rPr>
              <a:t>ilustrace klipart www.office.microsoft.com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3528" y="1473751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SOCHROVÁ, Marie. </a:t>
            </a:r>
            <a:r>
              <a:rPr lang="cs-CZ" sz="1200" i="1" dirty="0"/>
              <a:t>Dějepis I. v kostce.</a:t>
            </a:r>
            <a:r>
              <a:rPr lang="cs-CZ" sz="1200" dirty="0"/>
              <a:t>. Havlíčkův Brod: Fragment, 1999, ISBN 80-7200-336-4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528" y="175075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BEDNAŘÍKOVÁ, Jarmila; KYSUČAN, Lubor; FEJFUŠOVÁ, Marie. </a:t>
            </a:r>
            <a:r>
              <a:rPr lang="cs-CZ" sz="1200" i="1" dirty="0"/>
              <a:t>Dějepis. Pravěk a starověk - učebnice pro    6.ročník ZŠ</a:t>
            </a:r>
            <a:r>
              <a:rPr lang="cs-CZ" sz="1200" dirty="0"/>
              <a:t>. Brn o: Nová škola, s.r.o., 2007, ISBN 80-7289-082-4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3528" y="2212415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BAŤHA, Matěj. </a:t>
            </a:r>
            <a:r>
              <a:rPr lang="cs-CZ" sz="1200" i="1" dirty="0"/>
              <a:t>Wikipedia.cz</a:t>
            </a:r>
            <a:r>
              <a:rPr lang="cs-CZ" sz="1200" dirty="0"/>
              <a:t> [online]. [cit. 22.2.2013]. Dostupný na WWW: http://cs.wikipedia.org/wiki/Soubor:Olympia_-_Palaestra_1.jpg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3528" y="267408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FRANTZ, Ricardo André. </a:t>
            </a:r>
            <a:r>
              <a:rPr lang="cs-CZ" sz="1200" i="1" dirty="0"/>
              <a:t>Wikipedia.cz</a:t>
            </a:r>
            <a:r>
              <a:rPr lang="cs-CZ" sz="1200" dirty="0"/>
              <a:t> [online]. [cit. 22.2.2013]. Dostupný na WWW: http://cs.wikipedia.org/wiki/Soubor:0038MAN_Poseidon---Zeus.jpg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3528" y="3135745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PERTICONE, </a:t>
            </a:r>
            <a:r>
              <a:rPr lang="cs-CZ" sz="1200" dirty="0" err="1"/>
              <a:t>Valerio</a:t>
            </a:r>
            <a:r>
              <a:rPr lang="cs-CZ" sz="1200" dirty="0"/>
              <a:t>. </a:t>
            </a:r>
            <a:r>
              <a:rPr lang="cs-CZ" sz="1200" i="1" dirty="0"/>
              <a:t>Wikipedia.cz</a:t>
            </a:r>
            <a:r>
              <a:rPr lang="cs-CZ" sz="1200" dirty="0"/>
              <a:t> [online]. [cit. 22.2.2013]. Dostupný na WWW: http://commons.wikimedia.org/wiki/File:Discobulus.jpg </a:t>
            </a:r>
          </a:p>
        </p:txBody>
      </p:sp>
    </p:spTree>
    <p:extLst>
      <p:ext uri="{BB962C8B-B14F-4D97-AF65-F5344CB8AC3E}">
        <p14:creationId xmlns:p14="http://schemas.microsoft.com/office/powerpoint/2010/main" val="21786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cs-CZ" sz="8000" b="1" dirty="0" smtClean="0">
                <a:solidFill>
                  <a:srgbClr val="C00000"/>
                </a:solidFill>
              </a:rPr>
              <a:t>Olympijské hry</a:t>
            </a:r>
            <a:br>
              <a:rPr lang="cs-CZ" sz="8000" b="1" dirty="0" smtClean="0">
                <a:solidFill>
                  <a:srgbClr val="C00000"/>
                </a:solidFill>
              </a:rPr>
            </a:br>
            <a:r>
              <a:rPr lang="cs-CZ" sz="8000" b="1" dirty="0">
                <a:solidFill>
                  <a:srgbClr val="C00000"/>
                </a:solidFill>
              </a:rPr>
              <a:t/>
            </a:r>
            <a:br>
              <a:rPr lang="cs-CZ" sz="8000" b="1" dirty="0">
                <a:solidFill>
                  <a:srgbClr val="C00000"/>
                </a:solidFill>
              </a:rPr>
            </a:br>
            <a:r>
              <a:rPr lang="cs-CZ" sz="8000" b="1" dirty="0" smtClean="0">
                <a:solidFill>
                  <a:srgbClr val="C00000"/>
                </a:solidFill>
              </a:rPr>
              <a:t/>
            </a:r>
            <a:br>
              <a:rPr lang="cs-CZ" sz="8000" b="1" dirty="0" smtClean="0">
                <a:solidFill>
                  <a:srgbClr val="C00000"/>
                </a:solidFill>
              </a:rPr>
            </a:br>
            <a:endParaRPr lang="cs-CZ" sz="80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rehorkova\AppData\Local\Microsoft\Windows\Temporary Internet Files\Content.IE5\T6Z2LGA0\MP90040483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636912"/>
            <a:ext cx="3290501" cy="3240360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ehorkova\AppData\Local\Microsoft\Windows\Temporary Internet Files\Content.IE5\UA1IWI93\MP9004048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3414196" cy="3362170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8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8579296" cy="648072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Antické olympijské hry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/>
          <a:lstStyle/>
          <a:p>
            <a:r>
              <a:rPr lang="cs-CZ" dirty="0" smtClean="0"/>
              <a:t>každé řecké město mělo svého boha =  ochránce</a:t>
            </a:r>
          </a:p>
          <a:p>
            <a:r>
              <a:rPr lang="cs-CZ" dirty="0" smtClean="0"/>
              <a:t>na jeho počest obyvatelé pořádali náboženské slavnosti</a:t>
            </a:r>
          </a:p>
          <a:p>
            <a:r>
              <a:rPr lang="cs-CZ" dirty="0" smtClean="0"/>
              <a:t>jejich součástí byly také sportovní hry a umělecké soutěže</a:t>
            </a:r>
          </a:p>
          <a:p>
            <a:endParaRPr lang="cs-CZ" dirty="0"/>
          </a:p>
          <a:p>
            <a:r>
              <a:rPr lang="cs-CZ" dirty="0" smtClean="0"/>
              <a:t>nejproslulejší se konaly ve městě </a:t>
            </a:r>
            <a:r>
              <a:rPr lang="cs-CZ" b="1" dirty="0" smtClean="0">
                <a:solidFill>
                  <a:srgbClr val="FF6600"/>
                </a:solidFill>
              </a:rPr>
              <a:t>Olympii</a:t>
            </a:r>
            <a:r>
              <a:rPr lang="cs-CZ" dirty="0" smtClean="0"/>
              <a:t> na Peloponéském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poloostrově</a:t>
            </a:r>
          </a:p>
          <a:p>
            <a:r>
              <a:rPr lang="cs-CZ" dirty="0" smtClean="0"/>
              <a:t>byly zasvěcené bohu Diovi</a:t>
            </a:r>
          </a:p>
          <a:p>
            <a:r>
              <a:rPr lang="cs-CZ" b="1" dirty="0" smtClean="0">
                <a:solidFill>
                  <a:srgbClr val="009900"/>
                </a:solidFill>
              </a:rPr>
              <a:t>první hry </a:t>
            </a:r>
            <a:r>
              <a:rPr lang="cs-CZ" dirty="0" smtClean="0"/>
              <a:t>se údajně konaly roku </a:t>
            </a:r>
            <a:r>
              <a:rPr lang="cs-CZ" b="1" dirty="0" smtClean="0">
                <a:solidFill>
                  <a:srgbClr val="009900"/>
                </a:solidFill>
              </a:rPr>
              <a:t>776 př.n.l.</a:t>
            </a:r>
            <a:endParaRPr lang="cs-CZ" b="1" dirty="0">
              <a:solidFill>
                <a:srgbClr val="00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0988"/>
            <a:ext cx="2261997" cy="339299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5220072" y="3140968"/>
            <a:ext cx="93610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rehorkova\AppData\Local\Microsoft\Windows\Temporary Internet Files\Content.IE5\YHY81GUK\MC900440428[6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2" y="4653136"/>
            <a:ext cx="1736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79296" cy="576064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Antické olympijské </a:t>
            </a:r>
            <a:r>
              <a:rPr lang="cs-CZ" sz="3600" b="1" dirty="0" smtClean="0">
                <a:solidFill>
                  <a:srgbClr val="FF0000"/>
                </a:solidFill>
              </a:rPr>
              <a:t>hry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544616"/>
          </a:xfrm>
        </p:spPr>
        <p:txBody>
          <a:bodyPr/>
          <a:lstStyle/>
          <a:p>
            <a:r>
              <a:rPr lang="cs-CZ" dirty="0" smtClean="0"/>
              <a:t>OH se pořádaly </a:t>
            </a:r>
            <a:r>
              <a:rPr lang="cs-CZ" b="1" dirty="0" smtClean="0">
                <a:solidFill>
                  <a:srgbClr val="009900"/>
                </a:solidFill>
              </a:rPr>
              <a:t>každé 4 roky</a:t>
            </a:r>
          </a:p>
          <a:p>
            <a:r>
              <a:rPr lang="cs-CZ" dirty="0" smtClean="0"/>
              <a:t>trvaly 5 – 7 dní</a:t>
            </a:r>
          </a:p>
          <a:p>
            <a:r>
              <a:rPr lang="cs-CZ" dirty="0" smtClean="0"/>
              <a:t>v průběhu her musely všechny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městské státy dodržovat </a:t>
            </a:r>
            <a:r>
              <a:rPr lang="cs-CZ" b="1" dirty="0" smtClean="0">
                <a:solidFill>
                  <a:srgbClr val="009900"/>
                </a:solidFill>
              </a:rPr>
              <a:t>mír</a:t>
            </a:r>
          </a:p>
          <a:p>
            <a:endParaRPr lang="cs-CZ" dirty="0"/>
          </a:p>
          <a:p>
            <a:r>
              <a:rPr lang="cs-CZ" b="1" dirty="0" smtClean="0">
                <a:solidFill>
                  <a:srgbClr val="009900"/>
                </a:solidFill>
              </a:rPr>
              <a:t>největší rozkvět her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9900"/>
                </a:solidFill>
              </a:rPr>
              <a:t> </a:t>
            </a:r>
            <a:r>
              <a:rPr lang="cs-CZ" b="1" dirty="0" smtClean="0">
                <a:solidFill>
                  <a:srgbClr val="009900"/>
                </a:solidFill>
              </a:rPr>
              <a:t>                           v  5. stol. př.n.l.</a:t>
            </a:r>
          </a:p>
          <a:p>
            <a:r>
              <a:rPr lang="cs-CZ" dirty="0" smtClean="0"/>
              <a:t>od 4. stol. př.n.l. soutěžili stále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více profesionálové</a:t>
            </a:r>
          </a:p>
          <a:p>
            <a:r>
              <a:rPr lang="cs-CZ" dirty="0" smtClean="0"/>
              <a:t>od 3. stol. př.n.l. soutěžili 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závodníci neřeckého původu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(z Egypta, Malé Asie,…)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786118" cy="5261914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42018" y="6151481"/>
            <a:ext cx="399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6600"/>
                </a:solidFill>
              </a:rPr>
              <a:t>Hry zasvěcené bohu Diovi</a:t>
            </a:r>
            <a:endParaRPr lang="cs-CZ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79296" cy="576064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Antické olympijské </a:t>
            </a:r>
            <a:r>
              <a:rPr lang="cs-CZ" sz="3600" b="1" dirty="0" smtClean="0">
                <a:solidFill>
                  <a:srgbClr val="FF0000"/>
                </a:solidFill>
              </a:rPr>
              <a:t>hry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16624"/>
          </a:xfrm>
        </p:spPr>
        <p:txBody>
          <a:bodyPr/>
          <a:lstStyle/>
          <a:p>
            <a:r>
              <a:rPr lang="cs-CZ" dirty="0" smtClean="0"/>
              <a:t>první den her věnován modlitbám, obětem bohům a přísahám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atletů</a:t>
            </a:r>
          </a:p>
          <a:p>
            <a:r>
              <a:rPr lang="cs-CZ" dirty="0" smtClean="0"/>
              <a:t>následovaly soutěže</a:t>
            </a:r>
          </a:p>
          <a:p>
            <a:r>
              <a:rPr lang="cs-CZ" dirty="0" smtClean="0"/>
              <a:t>atleti závodili nazí</a:t>
            </a:r>
          </a:p>
          <a:p>
            <a:r>
              <a:rPr lang="cs-CZ" dirty="0" smtClean="0"/>
              <a:t>soutěžit směli </a:t>
            </a:r>
            <a:r>
              <a:rPr lang="cs-CZ" b="1" dirty="0" smtClean="0">
                <a:solidFill>
                  <a:srgbClr val="009900"/>
                </a:solidFill>
              </a:rPr>
              <a:t>jen muži</a:t>
            </a:r>
          </a:p>
          <a:p>
            <a:endParaRPr lang="cs-CZ" dirty="0" smtClean="0"/>
          </a:p>
          <a:p>
            <a:r>
              <a:rPr lang="cs-CZ" dirty="0" smtClean="0"/>
              <a:t>vítěz získal </a:t>
            </a:r>
            <a:r>
              <a:rPr lang="cs-CZ" b="1" dirty="0" smtClean="0">
                <a:solidFill>
                  <a:srgbClr val="009900"/>
                </a:solidFill>
              </a:rPr>
              <a:t>olivový věnec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9900"/>
                </a:solidFill>
              </a:rPr>
              <a:t>úctu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a </a:t>
            </a:r>
            <a:r>
              <a:rPr lang="cs-CZ" b="1" dirty="0" smtClean="0">
                <a:solidFill>
                  <a:srgbClr val="009900"/>
                </a:solidFill>
              </a:rPr>
              <a:t>slávu</a:t>
            </a:r>
            <a:r>
              <a:rPr lang="cs-CZ" dirty="0" smtClean="0"/>
              <a:t>, na jeho počest postavili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9900"/>
                </a:solidFill>
              </a:rPr>
              <a:t>sochu</a:t>
            </a:r>
          </a:p>
          <a:p>
            <a:r>
              <a:rPr lang="cs-CZ" dirty="0" smtClean="0"/>
              <a:t>ve svém městě vítěz velkolepě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uvítán</a:t>
            </a:r>
          </a:p>
          <a:p>
            <a:r>
              <a:rPr lang="cs-CZ" dirty="0" smtClean="0"/>
              <a:t>získal mnohé výhody</a:t>
            </a:r>
          </a:p>
          <a:p>
            <a:endParaRPr lang="cs-CZ" dirty="0"/>
          </a:p>
        </p:txBody>
      </p:sp>
      <p:pic>
        <p:nvPicPr>
          <p:cNvPr id="3076" name="Picture 4" descr="File:Discobul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95071"/>
            <a:ext cx="3640460" cy="5200657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ehorkova\AppData\Local\Microsoft\Windows\Temporary Internet Files\Content.IE5\BEMBWGBX\MC900434409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1353879" cy="126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79296" cy="57606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Antické olympijské </a:t>
            </a:r>
            <a:r>
              <a:rPr lang="cs-CZ" b="1" dirty="0" smtClean="0">
                <a:solidFill>
                  <a:srgbClr val="FF0000"/>
                </a:solidFill>
              </a:rPr>
              <a:t>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624"/>
          </a:xfrm>
        </p:spPr>
        <p:txBody>
          <a:bodyPr/>
          <a:lstStyle/>
          <a:p>
            <a:r>
              <a:rPr lang="cs-CZ" dirty="0" smtClean="0"/>
              <a:t>před OH zvali poslové po celém Řecku účastníky ke hrám</a:t>
            </a:r>
          </a:p>
          <a:p>
            <a:r>
              <a:rPr lang="cs-CZ" dirty="0" smtClean="0"/>
              <a:t>oznamovali datum konání her a vyhlašovali mír</a:t>
            </a:r>
          </a:p>
          <a:p>
            <a:r>
              <a:rPr lang="cs-CZ" dirty="0" smtClean="0"/>
              <a:t>účastnit se mohli svobodní občané, ne otroci, ženy, zpočátku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ani cizinci</a:t>
            </a:r>
          </a:p>
          <a:p>
            <a:r>
              <a:rPr lang="cs-CZ" dirty="0" smtClean="0"/>
              <a:t>přihlížet mohl kdokoli, kromě řeckých provdaných žen</a:t>
            </a:r>
          </a:p>
          <a:p>
            <a:r>
              <a:rPr lang="cs-CZ" dirty="0" smtClean="0"/>
              <a:t>závodníci se museli dostavit měsíc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předem (příprava + dieta)</a:t>
            </a:r>
          </a:p>
        </p:txBody>
      </p:sp>
      <p:pic>
        <p:nvPicPr>
          <p:cNvPr id="4098" name="Picture 2" descr="C:\Users\rehorkova\AppData\Local\Microsoft\Windows\Temporary Internet Files\Content.IE5\BEMBWGBX\MP90040483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3200400" cy="3151632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ehorkova\AppData\Local\Microsoft\Windows\Temporary Internet Files\Content.IE5\O4PZIY3K\MC900440424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1827886" cy="15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ehorkova\AppData\Local\Microsoft\Windows\Temporary Internet Files\Content.IE5\PSBFHVVI\MC900440428[3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1128"/>
            <a:ext cx="1736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79296" cy="57606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Antické olympijské </a:t>
            </a:r>
            <a:r>
              <a:rPr lang="cs-CZ" b="1" dirty="0" smtClean="0">
                <a:solidFill>
                  <a:srgbClr val="FF0000"/>
                </a:solidFill>
              </a:rPr>
              <a:t>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nejvýznamnější soutěží byl </a:t>
            </a:r>
            <a:r>
              <a:rPr lang="cs-CZ" b="1" dirty="0" smtClean="0">
                <a:solidFill>
                  <a:srgbClr val="009900"/>
                </a:solidFill>
              </a:rPr>
              <a:t>pětiboj =  5 disciplín: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9900"/>
                </a:solidFill>
              </a:rPr>
              <a:t> </a:t>
            </a:r>
            <a:r>
              <a:rPr lang="cs-CZ" b="1" dirty="0" smtClean="0">
                <a:solidFill>
                  <a:srgbClr val="009900"/>
                </a:solidFill>
              </a:rPr>
              <a:t> </a:t>
            </a:r>
            <a:r>
              <a:rPr lang="cs-CZ" b="1" i="1" dirty="0" smtClean="0">
                <a:solidFill>
                  <a:srgbClr val="006600"/>
                </a:solidFill>
              </a:rPr>
              <a:t>běh</a:t>
            </a:r>
            <a:r>
              <a:rPr lang="cs-CZ" b="1" i="1" dirty="0" smtClean="0">
                <a:solidFill>
                  <a:srgbClr val="009900"/>
                </a:solidFill>
              </a:rPr>
              <a:t>,</a:t>
            </a:r>
            <a:r>
              <a:rPr lang="cs-CZ" b="1" i="1" dirty="0" smtClean="0">
                <a:solidFill>
                  <a:srgbClr val="006600"/>
                </a:solidFill>
              </a:rPr>
              <a:t> skok do dálky</a:t>
            </a:r>
            <a:r>
              <a:rPr lang="cs-CZ" b="1" i="1" dirty="0" smtClean="0">
                <a:solidFill>
                  <a:srgbClr val="009900"/>
                </a:solidFill>
              </a:rPr>
              <a:t>,</a:t>
            </a:r>
            <a:r>
              <a:rPr lang="cs-CZ" b="1" i="1" dirty="0" smtClean="0">
                <a:solidFill>
                  <a:srgbClr val="006600"/>
                </a:solidFill>
              </a:rPr>
              <a:t> hod diskem</a:t>
            </a:r>
            <a:r>
              <a:rPr lang="cs-CZ" b="1" i="1" dirty="0" smtClean="0">
                <a:solidFill>
                  <a:srgbClr val="009900"/>
                </a:solidFill>
              </a:rPr>
              <a:t>,</a:t>
            </a:r>
            <a:r>
              <a:rPr lang="cs-CZ" b="1" i="1" dirty="0" smtClean="0">
                <a:solidFill>
                  <a:srgbClr val="006600"/>
                </a:solidFill>
              </a:rPr>
              <a:t> hod oštěpem</a:t>
            </a:r>
            <a:r>
              <a:rPr lang="cs-CZ" b="1" i="1" dirty="0" smtClean="0">
                <a:solidFill>
                  <a:srgbClr val="009900"/>
                </a:solidFill>
              </a:rPr>
              <a:t>,</a:t>
            </a:r>
            <a:r>
              <a:rPr lang="cs-CZ" b="1" i="1" dirty="0" smtClean="0">
                <a:solidFill>
                  <a:srgbClr val="006600"/>
                </a:solidFill>
              </a:rPr>
              <a:t> zápas</a:t>
            </a:r>
          </a:p>
          <a:p>
            <a:endParaRPr lang="cs-CZ" dirty="0" smtClean="0"/>
          </a:p>
          <a:p>
            <a:r>
              <a:rPr lang="cs-CZ" dirty="0" smtClean="0"/>
              <a:t>postupem času přibývaly další sportovní disciplíny –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i="1" dirty="0" smtClean="0">
                <a:solidFill>
                  <a:srgbClr val="002060"/>
                </a:solidFill>
              </a:rPr>
              <a:t>box, jízda na koni bez sedla, závody vozů s koňským</a:t>
            </a:r>
          </a:p>
          <a:p>
            <a:pPr marL="0" indent="0">
              <a:buNone/>
            </a:pP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smtClean="0">
                <a:solidFill>
                  <a:srgbClr val="002060"/>
                </a:solidFill>
              </a:rPr>
              <a:t> spřežením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FF6600"/>
                </a:solidFill>
              </a:rPr>
              <a:t>běh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*  </a:t>
            </a:r>
            <a:r>
              <a:rPr lang="cs-CZ" i="1" dirty="0" smtClean="0">
                <a:solidFill>
                  <a:srgbClr val="009900"/>
                </a:solidFill>
              </a:rPr>
              <a:t>první olympijská disciplína</a:t>
            </a:r>
            <a:r>
              <a:rPr lang="cs-CZ" i="1" dirty="0" smtClean="0"/>
              <a:t>, dlouho</a:t>
            </a:r>
          </a:p>
          <a:p>
            <a:pPr marL="0" indent="0">
              <a:buNone/>
            </a:pPr>
            <a:r>
              <a:rPr lang="cs-CZ" i="1" dirty="0" smtClean="0"/>
              <a:t>        jediná; 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*  běh na délku 1 stádia = 192,27m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6600"/>
                </a:solidFill>
              </a:rPr>
              <a:t> </a:t>
            </a:r>
            <a:r>
              <a:rPr lang="cs-CZ" b="1" dirty="0" smtClean="0">
                <a:solidFill>
                  <a:srgbClr val="FF6600"/>
                </a:solidFill>
              </a:rPr>
              <a:t>    </a:t>
            </a:r>
            <a:r>
              <a:rPr lang="cs-CZ" i="1" dirty="0" smtClean="0"/>
              <a:t>*  vítězil první, bez ohledu na čas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*</a:t>
            </a:r>
            <a:r>
              <a:rPr lang="cs-CZ" i="1" dirty="0" smtClean="0"/>
              <a:t>  nazí, bosí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C:\Users\rehorkova\AppData\Local\Microsoft\Windows\Temporary Internet Files\Content.IE5\CHOASNDY\MP9004048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0820"/>
            <a:ext cx="3056384" cy="3009811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3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79296" cy="57606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Antické olympijské </a:t>
            </a:r>
            <a:r>
              <a:rPr lang="cs-CZ" b="1" dirty="0" smtClean="0">
                <a:solidFill>
                  <a:srgbClr val="FF0000"/>
                </a:solidFill>
              </a:rPr>
              <a:t>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/>
          <a:lstStyle/>
          <a:p>
            <a:r>
              <a:rPr lang="cs-CZ" b="1" dirty="0" smtClean="0">
                <a:solidFill>
                  <a:srgbClr val="FF6600"/>
                </a:solidFill>
              </a:rPr>
              <a:t>hod diskem </a:t>
            </a:r>
            <a:r>
              <a:rPr lang="cs-CZ" dirty="0" smtClean="0"/>
              <a:t>– disk původně z kamene,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později z bronzu</a:t>
            </a:r>
          </a:p>
          <a:p>
            <a:endParaRPr lang="cs-CZ" b="1" dirty="0" smtClean="0">
              <a:solidFill>
                <a:srgbClr val="FF6600"/>
              </a:solidFill>
            </a:endParaRPr>
          </a:p>
          <a:p>
            <a:endParaRPr lang="cs-CZ" b="1" dirty="0">
              <a:solidFill>
                <a:srgbClr val="FF6600"/>
              </a:solidFill>
            </a:endParaRPr>
          </a:p>
          <a:p>
            <a:endParaRPr lang="cs-CZ" b="1" dirty="0" smtClean="0">
              <a:solidFill>
                <a:srgbClr val="FF6600"/>
              </a:solidFill>
            </a:endParaRPr>
          </a:p>
          <a:p>
            <a:endParaRPr lang="cs-CZ" b="1" dirty="0">
              <a:solidFill>
                <a:srgbClr val="FF6600"/>
              </a:solidFill>
            </a:endParaRPr>
          </a:p>
          <a:p>
            <a:r>
              <a:rPr lang="cs-CZ" b="1" dirty="0" smtClean="0">
                <a:solidFill>
                  <a:srgbClr val="FF6600"/>
                </a:solidFill>
              </a:rPr>
              <a:t>skok do dálky </a:t>
            </a:r>
            <a:r>
              <a:rPr lang="cs-CZ" dirty="0" smtClean="0"/>
              <a:t>– se zátěží (v každé ruce činka)</a:t>
            </a:r>
          </a:p>
          <a:p>
            <a:endParaRPr lang="cs-CZ" dirty="0"/>
          </a:p>
        </p:txBody>
      </p:sp>
      <p:pic>
        <p:nvPicPr>
          <p:cNvPr id="8197" name="Picture 5" descr="C:\Users\rehorkova\AppData\Local\Microsoft\Windows\Temporary Internet Files\Content.IE5\50RHYVP1\MC9002820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071897" cy="282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rehorkova\AppData\Local\Microsoft\Windows\Temporary Internet Files\Content.IE5\9S3725G8\MC90028583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34351"/>
            <a:ext cx="1991387" cy="269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rehorkova\AppData\Local\Microsoft\Windows\Temporary Internet Files\Content.IE5\O4PZIY3K\MC900440450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69662"/>
            <a:ext cx="18288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rehorkova\AppData\Local\Microsoft\Windows\Temporary Internet Files\Content.IE5\PSBFHVVI\MC900428065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42" y="4516112"/>
            <a:ext cx="283457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79296" cy="576064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Antické olympijské </a:t>
            </a:r>
            <a:r>
              <a:rPr lang="cs-CZ" sz="3600" b="1" dirty="0" smtClean="0">
                <a:solidFill>
                  <a:srgbClr val="FF0000"/>
                </a:solidFill>
              </a:rPr>
              <a:t>hry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88632"/>
          </a:xfrm>
        </p:spPr>
        <p:txBody>
          <a:bodyPr>
            <a:normAutofit/>
          </a:bodyPr>
          <a:lstStyle/>
          <a:p>
            <a:r>
              <a:rPr lang="cs-CZ" dirty="0" smtClean="0"/>
              <a:t>po ovládnutí Řecka Římany (146 př.n.l.) nastal úpadek OH</a:t>
            </a:r>
          </a:p>
          <a:p>
            <a:r>
              <a:rPr lang="cs-CZ" dirty="0" smtClean="0"/>
              <a:t>nový rozmach her v 1.-3. stol. n.l., kdy hry podporovali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samotní římští císařové</a:t>
            </a:r>
          </a:p>
          <a:p>
            <a:r>
              <a:rPr lang="cs-CZ" dirty="0" smtClean="0"/>
              <a:t>nepříznivé bylo pro hry křesťanství</a:t>
            </a:r>
          </a:p>
          <a:p>
            <a:r>
              <a:rPr lang="cs-CZ" b="1" dirty="0" smtClean="0">
                <a:solidFill>
                  <a:srgbClr val="009900"/>
                </a:solidFill>
              </a:rPr>
              <a:t>roku 393 n.l. hry</a:t>
            </a:r>
            <a:r>
              <a:rPr lang="cs-CZ" dirty="0" smtClean="0"/>
              <a:t>, coby pohanské slavnosti, </a:t>
            </a:r>
            <a:r>
              <a:rPr lang="cs-CZ" b="1" dirty="0" smtClean="0">
                <a:solidFill>
                  <a:srgbClr val="009900"/>
                </a:solidFill>
              </a:rPr>
              <a:t>zakázal císař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9900"/>
                </a:solidFill>
              </a:rPr>
              <a:t> </a:t>
            </a:r>
            <a:r>
              <a:rPr lang="cs-CZ" b="1" dirty="0" smtClean="0">
                <a:solidFill>
                  <a:srgbClr val="009900"/>
                </a:solidFill>
              </a:rPr>
              <a:t> </a:t>
            </a:r>
            <a:r>
              <a:rPr lang="cs-CZ" b="1" dirty="0" err="1">
                <a:solidFill>
                  <a:srgbClr val="009900"/>
                </a:solidFill>
              </a:rPr>
              <a:t>Theodósius</a:t>
            </a:r>
            <a:r>
              <a:rPr lang="cs-CZ" b="1" dirty="0">
                <a:solidFill>
                  <a:srgbClr val="009900"/>
                </a:solidFill>
              </a:rPr>
              <a:t> </a:t>
            </a:r>
          </a:p>
          <a:p>
            <a:pPr marL="0" indent="0">
              <a:buNone/>
            </a:pPr>
            <a:endParaRPr lang="cs-CZ" b="1" dirty="0" smtClean="0">
              <a:solidFill>
                <a:srgbClr val="009900"/>
              </a:solidFill>
            </a:endParaRPr>
          </a:p>
          <a:p>
            <a:r>
              <a:rPr lang="cs-CZ" sz="2200" b="1" dirty="0" smtClean="0">
                <a:solidFill>
                  <a:srgbClr val="FF6600"/>
                </a:solidFill>
              </a:rPr>
              <a:t>první novodobé OH </a:t>
            </a:r>
            <a:r>
              <a:rPr lang="cs-CZ" sz="2200" dirty="0" smtClean="0"/>
              <a:t>se konaly</a:t>
            </a:r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v roce </a:t>
            </a:r>
            <a:r>
              <a:rPr lang="cs-CZ" sz="2200" b="1" dirty="0" smtClean="0">
                <a:solidFill>
                  <a:srgbClr val="FF6600"/>
                </a:solidFill>
              </a:rPr>
              <a:t>1896 v Řecku </a:t>
            </a:r>
          </a:p>
          <a:p>
            <a:r>
              <a:rPr lang="cs-CZ" sz="2200" dirty="0" smtClean="0"/>
              <a:t>jejich iniciátorem byl </a:t>
            </a:r>
            <a:r>
              <a:rPr lang="cs-CZ" sz="2200" b="1" dirty="0" err="1" smtClean="0">
                <a:solidFill>
                  <a:srgbClr val="C00000"/>
                </a:solidFill>
              </a:rPr>
              <a:t>Pierre</a:t>
            </a:r>
            <a:r>
              <a:rPr lang="cs-CZ" sz="2200" b="1" dirty="0" smtClean="0">
                <a:solidFill>
                  <a:srgbClr val="C00000"/>
                </a:solidFill>
              </a:rPr>
              <a:t> </a:t>
            </a:r>
            <a:r>
              <a:rPr lang="cs-CZ" sz="2200" b="1" dirty="0">
                <a:solidFill>
                  <a:srgbClr val="C00000"/>
                </a:solidFill>
              </a:rPr>
              <a:t>de </a:t>
            </a:r>
            <a:r>
              <a:rPr lang="cs-CZ" sz="2200" b="1" dirty="0" err="1" smtClean="0">
                <a:solidFill>
                  <a:srgbClr val="C00000"/>
                </a:solidFill>
              </a:rPr>
              <a:t>Coubertin</a:t>
            </a:r>
            <a:endParaRPr lang="cs-CZ" sz="2200" b="1" dirty="0" smtClean="0">
              <a:solidFill>
                <a:srgbClr val="C00000"/>
              </a:solidFill>
            </a:endParaRPr>
          </a:p>
          <a:p>
            <a:r>
              <a:rPr lang="cs-CZ" sz="2200" dirty="0" smtClean="0"/>
              <a:t>v současnosti existují letní a zimní OH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9900"/>
                </a:solidFill>
              </a:rPr>
              <a:t> </a:t>
            </a:r>
            <a:r>
              <a:rPr lang="cs-CZ" b="1" dirty="0" smtClean="0">
                <a:solidFill>
                  <a:srgbClr val="009900"/>
                </a:solidFill>
              </a:rPr>
              <a:t>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3" name="Picture 3" descr="C:\Users\rehorkova\AppData\Local\Microsoft\Windows\Temporary Internet Files\Content.IE5\YHY81GUK\MP9004048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33" y="3549515"/>
            <a:ext cx="3213007" cy="3164046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290</TotalTime>
  <Words>681</Words>
  <Application>Microsoft Office PowerPoint</Application>
  <PresentationFormat>Předvádění na obrazovce (4:3)</PresentationFormat>
  <Paragraphs>119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Přehlednost</vt:lpstr>
      <vt:lpstr>Prezentace aplikace PowerPoint</vt:lpstr>
      <vt:lpstr>Olympijské hry   </vt:lpstr>
      <vt:lpstr>Antické olympijské hry</vt:lpstr>
      <vt:lpstr>Antické olympijské hry</vt:lpstr>
      <vt:lpstr>Antické olympijské hry</vt:lpstr>
      <vt:lpstr>Antické olympijské hry</vt:lpstr>
      <vt:lpstr>Antické olympijské hry</vt:lpstr>
      <vt:lpstr>Antické olympijské hry</vt:lpstr>
      <vt:lpstr>Antické olympijské hry</vt:lpstr>
      <vt:lpstr>Prověř své znalosti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Sedm divů světa</dc:title>
  <dc:creator>Jindřiška Řehořková</dc:creator>
  <cp:lastModifiedBy>Iva Vítková</cp:lastModifiedBy>
  <cp:revision>44</cp:revision>
  <dcterms:created xsi:type="dcterms:W3CDTF">2013-01-23T17:06:14Z</dcterms:created>
  <dcterms:modified xsi:type="dcterms:W3CDTF">2016-04-18T11:01:41Z</dcterms:modified>
</cp:coreProperties>
</file>