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0"/>
  </p:notesMasterIdLst>
  <p:sldIdLst>
    <p:sldId id="256" r:id="rId2"/>
    <p:sldId id="259" r:id="rId3"/>
    <p:sldId id="257" r:id="rId4"/>
    <p:sldId id="263" r:id="rId5"/>
    <p:sldId id="261" r:id="rId6"/>
    <p:sldId id="262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DDF7EE"/>
    <a:srgbClr val="57A446"/>
    <a:srgbClr val="C3F1E2"/>
    <a:srgbClr val="EFD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16EA4-297D-4BB1-9242-D4B6152684A3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42892-A651-4D79-A8E5-97127E2D2F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16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Mravenec spadne</a:t>
            </a:r>
            <a:r>
              <a:rPr lang="cs-CZ" baseline="0" dirty="0" smtClean="0"/>
              <a:t> na dno jamky a larva ho uchopí obrovskými kusadly, usmrtí a vysaje. Jestliže „potrava“ uniká, larva mravkolva vystřeluje poměrně přesně zrnka písku, kterými ji srazí </a:t>
            </a:r>
            <a:r>
              <a:rPr lang="cs-CZ" baseline="0" smtClean="0"/>
              <a:t>na dno jamky.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42892-A651-4D79-A8E5-97127E2D2F8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70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WDNWfe2_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.gif"/><Relationship Id="rId4" Type="http://schemas.openxmlformats.org/officeDocument/2006/relationships/hyperlink" Target="http://alougo.com/pohadky/pohadky/ferda_mravenec02_ferda_v_cizich_sluzbach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200" y="1069222"/>
            <a:ext cx="8991600" cy="1645920"/>
          </a:xfrm>
        </p:spPr>
        <p:txBody>
          <a:bodyPr/>
          <a:lstStyle/>
          <a:p>
            <a:r>
              <a:rPr lang="cs-CZ" dirty="0" smtClean="0"/>
              <a:t>Dobrý den, dnes náš čekají síťokřídlí.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pohádka: Ferda Mravenec v cizích službá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97" y="2293245"/>
            <a:ext cx="7561006" cy="411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Nejdříve se zamyslíme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Patří síťokřídlí mezi hmyz s proměnou nedokonalou, nebo proměnou dokonalou?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Jakými vývojovými stádii tedy prochází?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2488765" y="3766594"/>
            <a:ext cx="2458064" cy="2458064"/>
          </a:xfrm>
          <a:prstGeom prst="ellipse">
            <a:avLst/>
          </a:prstGeom>
          <a:solidFill>
            <a:srgbClr val="C3F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HMYZ S PROMĚNOU DOKONALOU.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7244406" y="3766594"/>
            <a:ext cx="2458064" cy="2458064"/>
          </a:xfrm>
          <a:prstGeom prst="ellipse">
            <a:avLst/>
          </a:prstGeom>
          <a:solidFill>
            <a:srgbClr val="C3F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VAJÍČKO → LARVA → KUKLA → DOSPĚLEC.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6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F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síťokřídlí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Název této skupiny hmyzu je odvozen od velmi husté sítě žilnatiny křídel.</a:t>
            </a:r>
          </a:p>
          <a:p>
            <a:endParaRPr lang="cs-CZ" dirty="0"/>
          </a:p>
          <a:p>
            <a:r>
              <a:rPr lang="cs-CZ" dirty="0" smtClean="0"/>
              <a:t>Jsou to užiteční živočichové, jejichž potravou je drobný hmyz.</a:t>
            </a:r>
          </a:p>
          <a:p>
            <a:endParaRPr lang="cs-CZ" dirty="0"/>
          </a:p>
          <a:p>
            <a:r>
              <a:rPr lang="cs-CZ" dirty="0" smtClean="0"/>
              <a:t>Nejvýznamnějšími zástupci jsou zlatoočka obecná a mravkolev běžný.</a:t>
            </a:r>
            <a:endParaRPr lang="cs-CZ" dirty="0"/>
          </a:p>
        </p:txBody>
      </p:sp>
      <p:pic>
        <p:nvPicPr>
          <p:cNvPr id="1026" name="Picture 2" descr="Síťokřídlí | Václav Piž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75685"/>
            <a:ext cx="4270375" cy="28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ZLATOOČKA OBECNÁ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Zlatoočky jsou nevelký, špatně létající hmyz s poměrně velkými, zelenavými křídly.</a:t>
            </a:r>
          </a:p>
          <a:p>
            <a:endParaRPr lang="cs-CZ" dirty="0"/>
          </a:p>
          <a:p>
            <a:r>
              <a:rPr lang="cs-CZ" dirty="0" smtClean="0"/>
              <a:t>Mají nápadné velké, zlatavě zbarvené oči.</a:t>
            </a:r>
          </a:p>
          <a:p>
            <a:endParaRPr lang="cs-CZ" dirty="0"/>
          </a:p>
          <a:p>
            <a:r>
              <a:rPr lang="cs-CZ" dirty="0" smtClean="0"/>
              <a:t>Dospělé zlatoočky i jejich larvy jsou velkými nepřáteli mšic, které jsou jejich potravou.</a:t>
            </a:r>
          </a:p>
          <a:p>
            <a:endParaRPr lang="cs-CZ" dirty="0"/>
          </a:p>
          <a:p>
            <a:r>
              <a:rPr lang="cs-CZ" dirty="0" smtClean="0"/>
              <a:t>Tento křehký a užitečný hmyz přezimuje v lidských obydlích.</a:t>
            </a:r>
            <a:endParaRPr lang="cs-CZ" dirty="0"/>
          </a:p>
        </p:txBody>
      </p:sp>
      <p:pic>
        <p:nvPicPr>
          <p:cNvPr id="6146" name="Picture 2" descr="https://svabblog.files.wordpress.com/2021/03/mg_6016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/>
          <a:stretch/>
        </p:blipFill>
        <p:spPr bwMode="auto">
          <a:xfrm>
            <a:off x="6331974" y="2638045"/>
            <a:ext cx="4276588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7378763" y="5012114"/>
            <a:ext cx="2190624" cy="2190624"/>
          </a:xfrm>
          <a:prstGeom prst="ellipse">
            <a:avLst/>
          </a:prstGeom>
          <a:solidFill>
            <a:srgbClr val="C3F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KOUKNĚTE NA MÉ OČI. </a:t>
            </a:r>
            <a:r>
              <a:rPr lang="cs-CZ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104" name="Picture 8" descr="https://g.denik.cz/122/46/vajicka-zlatoocky-jpg_irecept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89" y="2638044"/>
            <a:ext cx="4685773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g.denik.cz/122/b4/larva-zlatoocky-vysava-msici-jpg_irecept-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16" y="2638044"/>
            <a:ext cx="4650648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2606150" y="1054000"/>
            <a:ext cx="2223294" cy="2223294"/>
          </a:xfrm>
          <a:prstGeom prst="ellipse">
            <a:avLst/>
          </a:prstGeom>
          <a:solidFill>
            <a:srgbClr val="C3F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LARVA ZLATOOČKY POŽÍRÁ MŠICI.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7361791" y="1054000"/>
            <a:ext cx="2223294" cy="2223294"/>
          </a:xfrm>
          <a:prstGeom prst="ellipse">
            <a:avLst/>
          </a:prstGeom>
          <a:solidFill>
            <a:srgbClr val="C3F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VAJÍČKA ZLATOOČKY.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OPĚT POPŘEMÝŠLÍME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Síťokřídlí mají mimotělní trávení. U kterých jiných živočichů už jsme se s tímto způsobem trávení již setkali?</a:t>
            </a:r>
          </a:p>
        </p:txBody>
      </p:sp>
      <p:pic>
        <p:nvPicPr>
          <p:cNvPr id="5122" name="Picture 2" descr="Think Clipart Black And White - Thinking Clipart, Cliparts &amp; Cartoons -  Jing.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2" y="2633439"/>
            <a:ext cx="2252669" cy="31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other with idea character style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"/>
          <a:stretch/>
        </p:blipFill>
        <p:spPr bwMode="auto">
          <a:xfrm>
            <a:off x="3834581" y="2624445"/>
            <a:ext cx="2186718" cy="311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7244406" y="3766594"/>
            <a:ext cx="2458064" cy="2458064"/>
          </a:xfrm>
          <a:prstGeom prst="ellipse">
            <a:avLst/>
          </a:prstGeom>
          <a:solidFill>
            <a:srgbClr val="C3F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PŘECE U PAVOUKŮ.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ravkolev běžný (Myrmeleon formicarius) - ChovZvířat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774196"/>
            <a:ext cx="4271211" cy="282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MRAVKOLEV BĚŽNÝ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Mravkolvi žijí v teplejších oblastech. Jsou špatnými letci a spíše posedávají na stéblech trav.</a:t>
            </a:r>
          </a:p>
          <a:p>
            <a:endParaRPr lang="cs-CZ" dirty="0"/>
          </a:p>
          <a:p>
            <a:r>
              <a:rPr lang="cs-CZ" dirty="0" smtClean="0"/>
              <a:t>Jejich larvy jsou velmi dravé. Vyhrabávají jamky v zemi nebo v písku. Na dně těchto jamek číhají na kořist, kterou tvoří nejčastěji mravenci.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7378763" y="5012114"/>
            <a:ext cx="2190624" cy="2190624"/>
          </a:xfrm>
          <a:prstGeom prst="ellipse">
            <a:avLst/>
          </a:prstGeom>
          <a:solidFill>
            <a:srgbClr val="C3F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MRAVKOLEV BĚŽNÝ (DOSPĚLEC)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larvy mravkolva loví </a:t>
            </a:r>
            <a:r>
              <a:rPr lang="cs-CZ" dirty="0" smtClean="0"/>
              <a:t>potravu?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Přesně takhle to vypadá:</a:t>
            </a: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www.youtube.com/watch?v=HfWDNWfe2_g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Kdo chce, může si také přečíst dva krátké příběhy Ferdy mravence.</a:t>
            </a:r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alougo.com/pohadky/pohadky/ferda_mravenec02_ferda_v_cizich_sluzbach.htm</a:t>
            </a:r>
            <a:endParaRPr lang="cs-CZ" dirty="0" smtClean="0"/>
          </a:p>
          <a:p>
            <a:r>
              <a:rPr lang="cs-CZ" dirty="0" smtClean="0"/>
              <a:t>1) O hrozné hmyzí nestvůře</a:t>
            </a:r>
          </a:p>
          <a:p>
            <a:r>
              <a:rPr lang="cs-CZ" dirty="0" smtClean="0"/>
              <a:t>2) Jak si hmyzí nestvůra dělala zuby na mravence.</a:t>
            </a:r>
            <a:endParaRPr lang="cs-CZ" dirty="0"/>
          </a:p>
        </p:txBody>
      </p:sp>
      <p:pic>
        <p:nvPicPr>
          <p:cNvPr id="7170" name="Picture 2" descr="pohádka: Ferda Mravenec v cizích službá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15" y="5549634"/>
            <a:ext cx="2478446" cy="135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/>
          <a:srcRect l="22732" t="31851" r="37801" b="26938"/>
          <a:stretch/>
        </p:blipFill>
        <p:spPr>
          <a:xfrm>
            <a:off x="1300225" y="4018149"/>
            <a:ext cx="4835144" cy="28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59</TotalTime>
  <Words>301</Words>
  <Application>Microsoft Office PowerPoint</Application>
  <PresentationFormat>Širokoúhlá obrazovka</PresentationFormat>
  <Paragraphs>40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Wingdings</vt:lpstr>
      <vt:lpstr>Parcel</vt:lpstr>
      <vt:lpstr>Dobrý den, dnes náš čekají síťokřídlí.</vt:lpstr>
      <vt:lpstr>Nejdříve se zamyslíme …</vt:lpstr>
      <vt:lpstr>síťokřídlí</vt:lpstr>
      <vt:lpstr>ZLATOOČKA OBECNÁ</vt:lpstr>
      <vt:lpstr>Prezentace aplikace PowerPoint</vt:lpstr>
      <vt:lpstr>OPĚT POPŘEMÝŠLÍME …</vt:lpstr>
      <vt:lpstr>MRAVKOLEV BĚŽNÝ</vt:lpstr>
      <vt:lpstr>Jak larvy mravkolva loví potravu?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Dobrý den, dnes náš čekají síťokřídlí.</dc:title>
  <dc:creator>Alena Nezvalová</dc:creator>
  <cp:lastModifiedBy>Alena Nezvalová</cp:lastModifiedBy>
  <cp:revision>6</cp:revision>
  <dcterms:created xsi:type="dcterms:W3CDTF">2021-05-01T10:50:50Z</dcterms:created>
  <dcterms:modified xsi:type="dcterms:W3CDTF">2021-05-03T13:49:00Z</dcterms:modified>
</cp:coreProperties>
</file>