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9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963" autoAdjust="0"/>
  </p:normalViewPr>
  <p:slideViewPr>
    <p:cSldViewPr snapToGrid="0">
      <p:cViewPr varScale="1">
        <p:scale>
          <a:sx n="83" d="100"/>
          <a:sy n="83" d="100"/>
        </p:scale>
        <p:origin x="6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FCDD82-6BDF-45F4-B8B1-0171729D710C}" type="datetimeFigureOut">
              <a:rPr lang="cs-CZ" smtClean="0"/>
              <a:t>04.12.2020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8CFB9-82AA-43DE-BAAB-0919490300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1992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Obrázek</a:t>
            </a:r>
            <a:r>
              <a:rPr lang="cs-CZ" baseline="0" dirty="0" smtClean="0"/>
              <a:t> 1: virus šarky.</a:t>
            </a:r>
          </a:p>
          <a:p>
            <a:endParaRPr lang="cs-CZ" baseline="0" dirty="0" smtClean="0"/>
          </a:p>
          <a:p>
            <a:r>
              <a:rPr lang="cs-CZ" baseline="0" dirty="0" smtClean="0"/>
              <a:t>Obrázek 2: virové onemocnění papriky.</a:t>
            </a:r>
          </a:p>
          <a:p>
            <a:endParaRPr lang="cs-CZ" baseline="0" dirty="0" smtClean="0"/>
          </a:p>
          <a:p>
            <a:r>
              <a:rPr lang="cs-CZ" baseline="0" dirty="0" smtClean="0"/>
              <a:t>Obrázek 3: </a:t>
            </a:r>
            <a:r>
              <a:rPr lang="cs-CZ" baseline="0" dirty="0" err="1" smtClean="0"/>
              <a:t>Koronavirus</a:t>
            </a:r>
            <a:r>
              <a:rPr lang="cs-CZ" baseline="0" dirty="0" smtClean="0"/>
              <a:t>.</a:t>
            </a:r>
          </a:p>
          <a:p>
            <a:endParaRPr lang="cs-CZ" baseline="0" dirty="0" smtClean="0"/>
          </a:p>
          <a:p>
            <a:r>
              <a:rPr lang="cs-CZ" baseline="0" dirty="0" smtClean="0"/>
              <a:t>Obrázek 4: Bakteriofág.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8CFB9-82AA-43DE-BAAB-091949030031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8548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8CFB9-82AA-43DE-BAAB-091949030031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4013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Papilomavirus</a:t>
            </a:r>
            <a:r>
              <a:rPr lang="cs-CZ" dirty="0" smtClean="0"/>
              <a:t> – původce bradavic.</a:t>
            </a:r>
          </a:p>
          <a:p>
            <a:r>
              <a:rPr lang="cs-CZ" dirty="0" smtClean="0"/>
              <a:t>Hepatitis B =</a:t>
            </a:r>
            <a:r>
              <a:rPr lang="cs-CZ" baseline="0" dirty="0" smtClean="0"/>
              <a:t> žloutenka.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8CFB9-82AA-43DE-BAAB-091949030031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7298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Viry – život bez buňky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grpSp>
        <p:nvGrpSpPr>
          <p:cNvPr id="6" name="Skupina 5"/>
          <p:cNvGrpSpPr/>
          <p:nvPr/>
        </p:nvGrpSpPr>
        <p:grpSpPr>
          <a:xfrm>
            <a:off x="3466241" y="4236003"/>
            <a:ext cx="5259517" cy="2207205"/>
            <a:chOff x="3073127" y="4232841"/>
            <a:chExt cx="5826061" cy="2444960"/>
          </a:xfrm>
        </p:grpSpPr>
        <p:pic>
          <p:nvPicPr>
            <p:cNvPr id="4" name="Picture 4" descr="Pin on COVID-19(Free Download Coronavirus Ilustration)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24" b="10494"/>
            <a:stretch/>
          </p:blipFill>
          <p:spPr bwMode="auto">
            <a:xfrm>
              <a:off x="3073127" y="4232841"/>
              <a:ext cx="2873656" cy="2444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2" name="Picture 2" descr="Jaký je rozdíl mezi virovou a bakteriální infekcí? | Rehabilitace.inf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6784" y="4232841"/>
              <a:ext cx="2952404" cy="2444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6415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jsou to viry?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Velmi malé organismy, které můžeme pozorovat pouze elektronovým </a:t>
            </a:r>
            <a:r>
              <a:rPr lang="cs-CZ" u="sng" dirty="0" smtClean="0"/>
              <a:t>mikroskopem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 smtClean="0"/>
              <a:t>Nemají buněčnou stavbu → </a:t>
            </a:r>
            <a:r>
              <a:rPr lang="cs-CZ" u="sng" dirty="0" smtClean="0"/>
              <a:t>nebuněčné organismy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 smtClean="0"/>
              <a:t>Tvoří je </a:t>
            </a:r>
            <a:r>
              <a:rPr lang="cs-CZ" u="sng" dirty="0" smtClean="0"/>
              <a:t>složité organické látky chráněné bílkovinným obalem</a:t>
            </a:r>
            <a:r>
              <a:rPr lang="cs-CZ" dirty="0" smtClean="0"/>
              <a:t> (ochrana před poškozením).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cs-CZ"/>
          </a:p>
        </p:txBody>
      </p:sp>
      <p:pic>
        <p:nvPicPr>
          <p:cNvPr id="8" name="Obrázek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25"/>
          <a:stretch/>
        </p:blipFill>
        <p:spPr bwMode="auto">
          <a:xfrm>
            <a:off x="6194612" y="2821348"/>
            <a:ext cx="4773996" cy="273537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Přímá spojnice se šipkou 5"/>
          <p:cNvCxnSpPr/>
          <p:nvPr/>
        </p:nvCxnSpPr>
        <p:spPr>
          <a:xfrm flipV="1">
            <a:off x="4682836" y="4475018"/>
            <a:ext cx="4031673" cy="47105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V="1">
            <a:off x="3380509" y="3616036"/>
            <a:ext cx="4883727" cy="162098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901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Jaký mají viry tvar?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Většinou </a:t>
            </a:r>
            <a:r>
              <a:rPr lang="cs-CZ" u="sng" dirty="0" smtClean="0"/>
              <a:t>kulovitý</a:t>
            </a:r>
            <a:r>
              <a:rPr lang="cs-CZ" dirty="0" smtClean="0"/>
              <a:t> nebo </a:t>
            </a:r>
            <a:r>
              <a:rPr lang="cs-CZ" u="sng" dirty="0" smtClean="0"/>
              <a:t>šroubovicovitý</a:t>
            </a:r>
            <a:r>
              <a:rPr lang="cs-CZ" dirty="0" smtClean="0"/>
              <a:t>, (ale existuje více tvarů).</a:t>
            </a:r>
          </a:p>
          <a:p>
            <a:endParaRPr lang="cs-CZ" dirty="0"/>
          </a:p>
          <a:p>
            <a:r>
              <a:rPr lang="cs-CZ" u="sng" dirty="0" smtClean="0"/>
              <a:t>Bakteriofág</a:t>
            </a:r>
            <a:r>
              <a:rPr lang="cs-CZ" dirty="0" smtClean="0"/>
              <a:t> parazituje v buňkách bakterií.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644"/>
          <a:stretch/>
        </p:blipFill>
        <p:spPr bwMode="auto">
          <a:xfrm>
            <a:off x="6282030" y="2701325"/>
            <a:ext cx="4382815" cy="17944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Přímá spojnice se šipkou 6"/>
          <p:cNvCxnSpPr/>
          <p:nvPr/>
        </p:nvCxnSpPr>
        <p:spPr>
          <a:xfrm>
            <a:off x="3187337" y="2960914"/>
            <a:ext cx="4519749" cy="55734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>
            <a:off x="5503496" y="2825931"/>
            <a:ext cx="4041098" cy="31786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 flipV="1">
            <a:off x="2555966" y="3628426"/>
            <a:ext cx="4079965" cy="46895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Vektor tvary virů #51237805 | fotobanka Fotky&amp;Fot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76" b="4109"/>
          <a:stretch/>
        </p:blipFill>
        <p:spPr bwMode="auto">
          <a:xfrm>
            <a:off x="1872985" y="4310731"/>
            <a:ext cx="2722963" cy="195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68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„Vnitřní parazité“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Viry jsou </a:t>
            </a:r>
            <a:r>
              <a:rPr lang="cs-CZ" u="sng" dirty="0" smtClean="0"/>
              <a:t>vnitřní parazité buněk </a:t>
            </a:r>
            <a:r>
              <a:rPr lang="cs-CZ" dirty="0" smtClean="0"/>
              <a:t>(mohou se množit pouze v buňce hostitele).</a:t>
            </a:r>
          </a:p>
          <a:p>
            <a:endParaRPr lang="cs-CZ" dirty="0" smtClean="0"/>
          </a:p>
          <a:p>
            <a:r>
              <a:rPr lang="cs-CZ" dirty="0"/>
              <a:t>Mimo buňku hostitele neprojevují známky života (nemají vlastní metabolismus).</a:t>
            </a:r>
          </a:p>
          <a:p>
            <a:endParaRPr lang="cs-CZ" dirty="0" smtClean="0"/>
          </a:p>
          <a:p>
            <a:r>
              <a:rPr lang="cs-CZ" dirty="0" smtClean="0">
                <a:solidFill>
                  <a:schemeClr val="accent1"/>
                </a:solidFill>
              </a:rPr>
              <a:t>Kdo je vlastně ten hostitel?</a:t>
            </a:r>
            <a:endParaRPr lang="cs-CZ" dirty="0">
              <a:solidFill>
                <a:schemeClr val="accent1"/>
              </a:solidFill>
            </a:endParaRPr>
          </a:p>
          <a:p>
            <a:r>
              <a:rPr lang="cs-CZ" dirty="0" smtClean="0">
                <a:solidFill>
                  <a:schemeClr val="accent1"/>
                </a:solidFill>
              </a:rPr>
              <a:t>Nápověda: </a:t>
            </a:r>
            <a:r>
              <a:rPr lang="cs-CZ" dirty="0" smtClean="0"/>
              <a:t>3 typy buněk.</a:t>
            </a:r>
            <a:endParaRPr lang="cs-CZ" dirty="0"/>
          </a:p>
          <a:p>
            <a:r>
              <a:rPr lang="cs-CZ" dirty="0" smtClean="0">
                <a:solidFill>
                  <a:schemeClr val="tx1"/>
                </a:solidFill>
              </a:rPr>
              <a:t>Hostitelem může být </a:t>
            </a:r>
            <a:r>
              <a:rPr lang="cs-CZ" u="sng" dirty="0" smtClean="0">
                <a:solidFill>
                  <a:schemeClr val="tx1"/>
                </a:solidFill>
              </a:rPr>
              <a:t>rostlinná, živočišná </a:t>
            </a:r>
            <a:r>
              <a:rPr lang="cs-CZ" dirty="0" smtClean="0">
                <a:solidFill>
                  <a:schemeClr val="tx1"/>
                </a:solidFill>
              </a:rPr>
              <a:t>nebo </a:t>
            </a:r>
            <a:r>
              <a:rPr lang="cs-CZ" u="sng" dirty="0" smtClean="0">
                <a:solidFill>
                  <a:schemeClr val="tx1"/>
                </a:solidFill>
              </a:rPr>
              <a:t>bakteriální buňka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ROSTLINNÉ VIRY</a:t>
            </a:r>
          </a:p>
          <a:p>
            <a:endParaRPr lang="cs-CZ" dirty="0"/>
          </a:p>
          <a:p>
            <a:r>
              <a:rPr lang="cs-CZ" dirty="0" smtClean="0"/>
              <a:t>ŽIVOČIŠNÉ VIRY</a:t>
            </a:r>
          </a:p>
          <a:p>
            <a:endParaRPr lang="cs-CZ" dirty="0"/>
          </a:p>
          <a:p>
            <a:r>
              <a:rPr lang="cs-CZ" dirty="0" smtClean="0"/>
              <a:t>BAKTERIOFÁGY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cxnSp>
        <p:nvCxnSpPr>
          <p:cNvPr id="9" name="Přímá spojnice se šipkou 8"/>
          <p:cNvCxnSpPr>
            <a:endCxn id="4" idx="1"/>
          </p:cNvCxnSpPr>
          <p:nvPr/>
        </p:nvCxnSpPr>
        <p:spPr>
          <a:xfrm flipV="1">
            <a:off x="4389120" y="4189035"/>
            <a:ext cx="1949195" cy="89677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V="1">
            <a:off x="5299166" y="4754880"/>
            <a:ext cx="1039149" cy="33092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3107655" y="5416735"/>
            <a:ext cx="3230660" cy="1741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s://upload.wikimedia.org/wikipedia/commons/thumb/4/42/Scharka_Blattsymptome.jpg/220px-Scharka_Blattsympto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0891" y="2799111"/>
            <a:ext cx="881220" cy="138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ytovirus – Wikiped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7905" y="2799111"/>
            <a:ext cx="1599028" cy="138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Koronavirus COVID-19 a ekonomické ukazatele na analytické mapě  Clevermaps.io – GeoBusine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0891" y="4280384"/>
            <a:ext cx="1299973" cy="81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bakteriofág přenáší svou DNA do buňky neuvěřitelných 5 minut! -  Gate2Biotech.cz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0891" y="5198238"/>
            <a:ext cx="1153120" cy="140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03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Množení virů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cs-CZ" dirty="0" smtClean="0">
                <a:solidFill>
                  <a:schemeClr val="accent1"/>
                </a:solidFill>
              </a:rPr>
              <a:t>Podívejme se na obr. vlevo nahoře.</a:t>
            </a:r>
          </a:p>
          <a:p>
            <a:pPr marL="342900" lvl="0" indent="-342900">
              <a:buFont typeface="+mj-lt"/>
              <a:buAutoNum type="arabicPeriod"/>
            </a:pPr>
            <a:r>
              <a:rPr lang="cs-CZ" dirty="0" smtClean="0"/>
              <a:t>Virus </a:t>
            </a:r>
            <a:r>
              <a:rPr lang="cs-CZ" dirty="0"/>
              <a:t>se </a:t>
            </a:r>
            <a:r>
              <a:rPr lang="cs-CZ" u="sng" dirty="0"/>
              <a:t>přichytí na povrch buňky </a:t>
            </a:r>
            <a:r>
              <a:rPr lang="cs-CZ" dirty="0"/>
              <a:t>hostitele a </a:t>
            </a:r>
            <a:r>
              <a:rPr lang="cs-CZ" u="sng" dirty="0"/>
              <a:t>proniká přes</a:t>
            </a:r>
            <a:r>
              <a:rPr lang="cs-CZ" dirty="0"/>
              <a:t> její plazmatickou </a:t>
            </a:r>
            <a:r>
              <a:rPr lang="cs-CZ" u="sng" dirty="0" smtClean="0"/>
              <a:t>membránu.</a:t>
            </a:r>
          </a:p>
          <a:p>
            <a:pPr marL="342900" lvl="0" indent="-342900">
              <a:buFont typeface="+mj-lt"/>
              <a:buAutoNum type="arabicPeriod"/>
            </a:pPr>
            <a:endParaRPr lang="cs-CZ" dirty="0"/>
          </a:p>
          <a:p>
            <a:pPr marL="342900" lvl="0" indent="-342900">
              <a:buFont typeface="+mj-lt"/>
              <a:buAutoNum type="arabicPeriod"/>
            </a:pPr>
            <a:r>
              <a:rPr lang="cs-CZ" u="sng" dirty="0"/>
              <a:t>Uvnitř se množí</a:t>
            </a:r>
            <a:r>
              <a:rPr lang="cs-CZ" dirty="0"/>
              <a:t> a poté se nově vytvořené viry uvolňují </a:t>
            </a:r>
            <a:r>
              <a:rPr lang="cs-CZ" u="sng" dirty="0"/>
              <a:t>z buňky ven</a:t>
            </a:r>
            <a:r>
              <a:rPr lang="cs-CZ" dirty="0"/>
              <a:t>. </a:t>
            </a:r>
            <a:endParaRPr lang="cs-CZ" dirty="0" smtClean="0"/>
          </a:p>
          <a:p>
            <a:pPr marL="342900" lvl="0" indent="-342900">
              <a:buFont typeface="+mj-lt"/>
              <a:buAutoNum type="arabicPeriod"/>
            </a:pPr>
            <a:endParaRPr lang="cs-CZ" dirty="0"/>
          </a:p>
          <a:p>
            <a:pPr marL="342900" lvl="0" indent="-342900">
              <a:buFont typeface="+mj-lt"/>
              <a:buAutoNum type="arabicPeriod"/>
            </a:pPr>
            <a:r>
              <a:rPr lang="cs-CZ" u="sng" dirty="0"/>
              <a:t>Buňka</a:t>
            </a:r>
            <a:r>
              <a:rPr lang="cs-CZ" dirty="0"/>
              <a:t> buď </a:t>
            </a:r>
            <a:r>
              <a:rPr lang="cs-CZ" u="sng" dirty="0"/>
              <a:t>zahyne</a:t>
            </a:r>
            <a:r>
              <a:rPr lang="cs-CZ" dirty="0"/>
              <a:t>, nebo jsou její životní </a:t>
            </a:r>
            <a:r>
              <a:rPr lang="cs-CZ" u="sng" dirty="0"/>
              <a:t>funkce různě pozměněny</a:t>
            </a:r>
            <a:r>
              <a:rPr lang="cs-CZ" dirty="0"/>
              <a:t>. 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P</a:t>
            </a:r>
            <a:r>
              <a:rPr lang="cs-CZ" dirty="0" smtClean="0"/>
              <a:t>růběh připojení bakteriofága k buněčné stěně bakteriální buňky: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grpSp>
        <p:nvGrpSpPr>
          <p:cNvPr id="18" name="Skupina 17"/>
          <p:cNvGrpSpPr/>
          <p:nvPr/>
        </p:nvGrpSpPr>
        <p:grpSpPr>
          <a:xfrm>
            <a:off x="6576312" y="4024951"/>
            <a:ext cx="4032250" cy="1715075"/>
            <a:chOff x="6576312" y="4024951"/>
            <a:chExt cx="4032250" cy="1715075"/>
          </a:xfrm>
        </p:grpSpPr>
        <p:pic>
          <p:nvPicPr>
            <p:cNvPr id="2058" name="Picture 10" descr="sejmout000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6312" y="4024951"/>
              <a:ext cx="4032250" cy="1715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Obdélník 16"/>
            <p:cNvSpPr/>
            <p:nvPr/>
          </p:nvSpPr>
          <p:spPr>
            <a:xfrm>
              <a:off x="8886092" y="4024951"/>
              <a:ext cx="1722470" cy="3165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Obdélník 23"/>
            <p:cNvSpPr/>
            <p:nvPr/>
          </p:nvSpPr>
          <p:spPr>
            <a:xfrm>
              <a:off x="10456985" y="4024951"/>
              <a:ext cx="151577" cy="17150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2060" name="Picture 12" descr="PhageInjec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422" y="964692"/>
            <a:ext cx="3419137" cy="477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Obrázek 2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949" cy="26099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956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Názvy virů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Viry </a:t>
            </a:r>
            <a:r>
              <a:rPr lang="cs-CZ" dirty="0"/>
              <a:t>se nazývají </a:t>
            </a:r>
            <a:r>
              <a:rPr lang="cs-CZ" u="sng" dirty="0"/>
              <a:t>podle onemocnění, které způsobují</a:t>
            </a:r>
            <a:r>
              <a:rPr lang="cs-CZ" dirty="0"/>
              <a:t> (např. virus rýmy, </a:t>
            </a:r>
            <a:r>
              <a:rPr lang="cs-CZ" dirty="0" smtClean="0"/>
              <a:t>infekční žloutenky, chřipky</a:t>
            </a:r>
            <a:r>
              <a:rPr lang="cs-CZ" dirty="0"/>
              <a:t>, </a:t>
            </a:r>
            <a:r>
              <a:rPr lang="cs-CZ" dirty="0" smtClean="0"/>
              <a:t>vztekliny, oparu, planých neštovic, apod.).</a:t>
            </a:r>
          </a:p>
          <a:p>
            <a:endParaRPr lang="cs-CZ" dirty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https://www.prirodovedci.cz/storage/images/800x600/66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461" y="2638044"/>
            <a:ext cx="3942101" cy="310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lané neštovice: příznaky a léčba u dětí i dospělých - Zdraví.Euro.c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002" y="4051037"/>
            <a:ext cx="1845231" cy="123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Jak se zbavit oparu na rtu? Rady, které opravdu pomáhají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949" y="4051038"/>
            <a:ext cx="1898053" cy="123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86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Ochrana před viry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u="sng" dirty="0" smtClean="0"/>
              <a:t>Zdravá životospráva.</a:t>
            </a:r>
          </a:p>
          <a:p>
            <a:r>
              <a:rPr lang="cs-CZ" dirty="0" smtClean="0">
                <a:solidFill>
                  <a:schemeClr val="accent1"/>
                </a:solidFill>
              </a:rPr>
              <a:t>Co to znamená?</a:t>
            </a:r>
          </a:p>
          <a:p>
            <a:r>
              <a:rPr lang="cs-CZ" dirty="0" smtClean="0"/>
              <a:t>Dostatek </a:t>
            </a:r>
            <a:r>
              <a:rPr lang="cs-CZ" dirty="0" smtClean="0"/>
              <a:t>spánku</a:t>
            </a:r>
            <a:r>
              <a:rPr lang="cs-CZ" dirty="0" smtClean="0"/>
              <a:t>, </a:t>
            </a:r>
            <a:r>
              <a:rPr lang="cs-CZ" dirty="0" smtClean="0"/>
              <a:t>zdravá výživa, pobyt </a:t>
            </a:r>
            <a:r>
              <a:rPr lang="cs-CZ" dirty="0" smtClean="0"/>
              <a:t>v přírodě, dostatek pohybu, …</a:t>
            </a:r>
          </a:p>
          <a:p>
            <a:endParaRPr lang="cs-CZ" dirty="0"/>
          </a:p>
          <a:p>
            <a:r>
              <a:rPr lang="cs-CZ" u="sng" dirty="0" smtClean="0"/>
              <a:t>Dodržování hygienických zásad.</a:t>
            </a:r>
          </a:p>
          <a:p>
            <a:r>
              <a:rPr lang="cs-CZ" dirty="0" smtClean="0">
                <a:solidFill>
                  <a:schemeClr val="accent1"/>
                </a:solidFill>
              </a:rPr>
              <a:t>Co to znamená?</a:t>
            </a:r>
          </a:p>
          <a:p>
            <a:r>
              <a:rPr lang="cs-CZ" dirty="0" smtClean="0"/>
              <a:t>Především správné mytí rukou.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8" name="Picture 4" descr="Human Behavior,Material,Art PNG Clipart - Royalty Free SVG /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895" y="2638044"/>
            <a:ext cx="1515531" cy="116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Woman Is Walking for Exercise clipart. Free download transparent .PNG | 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353" y="2638044"/>
            <a:ext cx="1423219" cy="107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ealthy Plate Of Food Clipart | Clipart Panda - Free Clipart Images | Healthy  food plate, Healthy plate, Healthy work snack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2924" y="4132424"/>
            <a:ext cx="1515531" cy="117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Klipart Chlapec je mytí rukou zdarma pro osobní a komerční použití. |  Creazill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233" y="4042807"/>
            <a:ext cx="1085458" cy="126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01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Balík</Template>
  <TotalTime>443</TotalTime>
  <Words>266</Words>
  <Application>Microsoft Office PowerPoint</Application>
  <PresentationFormat>Širokoúhlá obrazovka</PresentationFormat>
  <Paragraphs>67</Paragraphs>
  <Slides>7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Gill Sans MT</vt:lpstr>
      <vt:lpstr>Parcel</vt:lpstr>
      <vt:lpstr>Viry – život bez buňky</vt:lpstr>
      <vt:lpstr>Co jsou to viry?</vt:lpstr>
      <vt:lpstr>Jaký mají viry tvar?</vt:lpstr>
      <vt:lpstr>„Vnitřní parazité“</vt:lpstr>
      <vt:lpstr>Množení virů</vt:lpstr>
      <vt:lpstr>Názvy virů</vt:lpstr>
      <vt:lpstr>Ochrana před viry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Viry – život bez buňky</dc:title>
  <dc:creator>Nezvalová Alena</dc:creator>
  <cp:lastModifiedBy>Nezvalová Alena</cp:lastModifiedBy>
  <cp:revision>17</cp:revision>
  <dcterms:created xsi:type="dcterms:W3CDTF">2020-11-30T15:22:49Z</dcterms:created>
  <dcterms:modified xsi:type="dcterms:W3CDTF">2020-12-04T08:51:17Z</dcterms:modified>
</cp:coreProperties>
</file>