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9" r:id="rId2"/>
    <p:sldId id="257" r:id="rId3"/>
    <p:sldId id="256" r:id="rId4"/>
    <p:sldId id="260" r:id="rId5"/>
    <p:sldId id="263" r:id="rId6"/>
    <p:sldId id="262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EB7"/>
    <a:srgbClr val="52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erkat Funny photos, royalty-free images, graphics, vectors &amp; videos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3412"/>
            <a:ext cx="7729728" cy="51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Hezký den!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Vlasovec mízní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Žije v tropech.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Způsobuje těžkou </a:t>
            </a:r>
            <a:r>
              <a:rPr lang="cs-CZ" dirty="0"/>
              <a:t>nemoc elefantiázu (sloní nemoc), při které se napadené části těla člověka zvětšují až do nestvůrných rozměrů.</a:t>
            </a:r>
          </a:p>
          <a:p>
            <a:endParaRPr lang="cs-CZ" dirty="0"/>
          </a:p>
        </p:txBody>
      </p:sp>
      <p:pic>
        <p:nvPicPr>
          <p:cNvPr id="8198" name="Picture 6" descr="Lymfedém: příčiny, příznaky a vhodná léčba - Zdraví.Euro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20" y="2759330"/>
            <a:ext cx="4286972" cy="28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B4EB7"/>
                </a:solidFill>
              </a:rPr>
              <a:t>1) Jak můžeme předcházet nákaze škrkavkou dětskou?</a:t>
            </a:r>
            <a:endParaRPr lang="cs-CZ" dirty="0">
              <a:solidFill>
                <a:srgbClr val="0B4EB7"/>
              </a:solidFill>
            </a:endParaRPr>
          </a:p>
          <a:p>
            <a:r>
              <a:rPr lang="cs-CZ" dirty="0" smtClean="0">
                <a:solidFill>
                  <a:srgbClr val="0B4EB7"/>
                </a:solidFill>
              </a:rPr>
              <a:t>2) Jak můžeme předcházet nákaze roupem dětským?</a:t>
            </a:r>
            <a:endParaRPr lang="cs-CZ" dirty="0">
              <a:solidFill>
                <a:srgbClr val="0B4EB7"/>
              </a:solidFill>
            </a:endParaRPr>
          </a:p>
          <a:p>
            <a:r>
              <a:rPr lang="cs-CZ" dirty="0" smtClean="0">
                <a:solidFill>
                  <a:srgbClr val="0B4EB7"/>
                </a:solidFill>
              </a:rPr>
              <a:t>3) Jak se nazývá nebezpečný hlíst, který způsobuje horečnaté onemocnění (často smrtelné)?</a:t>
            </a:r>
          </a:p>
          <a:p>
            <a:endParaRPr lang="cs-CZ" dirty="0"/>
          </a:p>
          <a:p>
            <a:r>
              <a:rPr lang="cs-CZ" dirty="0" smtClean="0"/>
              <a:t>1) Důkladným mytím ovoce a zeleniny.</a:t>
            </a:r>
          </a:p>
          <a:p>
            <a:r>
              <a:rPr lang="cs-CZ" dirty="0" smtClean="0"/>
              <a:t>2) Důkladným mytím rukou před jídlem a po použití WC.</a:t>
            </a:r>
          </a:p>
          <a:p>
            <a:r>
              <a:rPr lang="cs-CZ" dirty="0" smtClean="0"/>
              <a:t>3) Svalovec stočený.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 descr="School Children, Children Clipart, Childrenschool PNG and Vector with  Transparent Background for Free Download | Clip art school kids, School  clipart, Ki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24" y="3982658"/>
            <a:ext cx="2905535" cy="24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 – můžeme se s ploštěnci setkat i v koupelně?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koupelně jste se pravděpodobně setkali s jiným živočichem, a to rybenkou domácí. Řadíme ji mezi hmyz.</a:t>
            </a:r>
            <a:endParaRPr lang="cs-CZ" dirty="0"/>
          </a:p>
        </p:txBody>
      </p:sp>
      <p:pic>
        <p:nvPicPr>
          <p:cNvPr id="1026" name="Picture 2" descr="Rybenka domácí neškodí, jen její přítomnost není nejpříjemnějš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65" y="3239589"/>
            <a:ext cx="4030399" cy="27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ybenka domácí neškodí, jen její přítomnost není nejpříjemnějš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4011672"/>
            <a:ext cx="4344398" cy="19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hlísti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hlísti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Někteří </a:t>
            </a:r>
            <a:r>
              <a:rPr lang="cs-CZ" dirty="0"/>
              <a:t>jsou </a:t>
            </a:r>
            <a:r>
              <a:rPr lang="cs-CZ" b="1" dirty="0"/>
              <a:t>cizopasníci</a:t>
            </a:r>
            <a:r>
              <a:rPr lang="cs-CZ" dirty="0"/>
              <a:t> rostlin a </a:t>
            </a:r>
            <a:r>
              <a:rPr lang="cs-CZ" dirty="0" smtClean="0"/>
              <a:t>živočichů.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Jiní </a:t>
            </a:r>
            <a:r>
              <a:rPr lang="cs-CZ" dirty="0"/>
              <a:t>žijí volně </a:t>
            </a:r>
            <a:r>
              <a:rPr lang="cs-CZ" b="1" dirty="0"/>
              <a:t>v půdě</a:t>
            </a:r>
            <a:r>
              <a:rPr lang="cs-CZ" dirty="0"/>
              <a:t> a zúrodňují </a:t>
            </a:r>
            <a:r>
              <a:rPr lang="cs-CZ" dirty="0" smtClean="0"/>
              <a:t>ji.</a:t>
            </a:r>
          </a:p>
          <a:p>
            <a:pPr lvl="0"/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b="1" dirty="0" smtClean="0"/>
              <a:t>nečlánkované tělo</a:t>
            </a:r>
            <a:r>
              <a:rPr lang="cs-CZ" dirty="0" smtClean="0"/>
              <a:t>, které je na průřezu </a:t>
            </a:r>
            <a:r>
              <a:rPr lang="cs-CZ" b="1" dirty="0" smtClean="0"/>
              <a:t>kruhovité</a:t>
            </a:r>
            <a:r>
              <a:rPr lang="cs-CZ" dirty="0" smtClean="0"/>
              <a:t>.</a:t>
            </a:r>
          </a:p>
          <a:p>
            <a:endParaRPr lang="cs-CZ" b="1" dirty="0" smtClean="0"/>
          </a:p>
          <a:p>
            <a:r>
              <a:rPr lang="cs-CZ" dirty="0"/>
              <a:t>J</a:t>
            </a:r>
            <a:r>
              <a:rPr lang="cs-CZ" dirty="0" smtClean="0"/>
              <a:t>sou odděleného pohlaví, samečkové se nápadně liší od samiček → </a:t>
            </a:r>
            <a:r>
              <a:rPr lang="cs-CZ" b="1" dirty="0" smtClean="0"/>
              <a:t>pohlavní dvoutvárnost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Entomopatogenní a moluskoparazitické hlístice – neviditelní půdní zabijá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64" y="2638044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E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Škrkavka dětská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Žije nejčastěji v tenkém střevě dětí.</a:t>
            </a:r>
          </a:p>
          <a:p>
            <a:endParaRPr lang="cs-CZ" dirty="0"/>
          </a:p>
          <a:p>
            <a:r>
              <a:rPr lang="cs-CZ" dirty="0" smtClean="0"/>
              <a:t>Má tenké, válcovité, na koncích zúžené tělo.</a:t>
            </a:r>
          </a:p>
          <a:p>
            <a:endParaRPr lang="cs-CZ" dirty="0"/>
          </a:p>
          <a:p>
            <a:r>
              <a:rPr lang="cs-CZ" dirty="0" smtClean="0"/>
              <a:t>Samičky dosahují délky 15–20 cm. V jejich těle se denně vytváří až 200 000 vajíček, která se mohou dostat s výkaly na hnojiště, do močůvky nebo do odpadních vod.</a:t>
            </a:r>
          </a:p>
          <a:p>
            <a:endParaRPr lang="cs-CZ" dirty="0"/>
          </a:p>
          <a:p>
            <a:r>
              <a:rPr lang="cs-CZ" dirty="0" smtClean="0"/>
              <a:t>Oplozená vajíčka pak při hnojení uvíznou na zelenině nebo na jahodách → konzumací nedostatečně umyté zeleniny a ovoce se mohou dostat zpět do těla člověka. </a:t>
            </a:r>
            <a:endParaRPr lang="cs-CZ" dirty="0"/>
          </a:p>
        </p:txBody>
      </p:sp>
      <p:pic>
        <p:nvPicPr>
          <p:cNvPr id="3076" name="Picture 4" descr="Př6_2012_03 Kapitola 17 - Hlí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89" y="2304942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ttle boy having stomach ache cartoon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5"/>
          <a:stretch/>
        </p:blipFill>
        <p:spPr bwMode="auto">
          <a:xfrm>
            <a:off x="0" y="631589"/>
            <a:ext cx="1838896" cy="17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PŘÍZNAKY:</a:t>
            </a:r>
          </a:p>
          <a:p>
            <a:pPr algn="ctr"/>
            <a:r>
              <a:rPr lang="cs-CZ" sz="1600" dirty="0" smtClean="0"/>
              <a:t>ZVRACENÍ, PRŮJEM, BOLEST BŘICHA.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PREVENCE:</a:t>
            </a:r>
          </a:p>
          <a:p>
            <a:pPr algn="ctr"/>
            <a:r>
              <a:rPr lang="cs-CZ" sz="1600" dirty="0" smtClean="0"/>
              <a:t>DŮKLADNÉ MYTÍ OVOCE A ZELENINY.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194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oupi, lidově roupy: jak se přenášejí a jak se jich zba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r="16528"/>
          <a:stretch/>
        </p:blipFill>
        <p:spPr bwMode="auto">
          <a:xfrm>
            <a:off x="245020" y="571084"/>
            <a:ext cx="1986116" cy="20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ROUP DĚTSKÝ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Ž</a:t>
            </a:r>
            <a:r>
              <a:rPr lang="cs-CZ" dirty="0" smtClean="0"/>
              <a:t>ije ve velkém</a:t>
            </a:r>
            <a:r>
              <a:rPr lang="cs-CZ" dirty="0"/>
              <a:t> </a:t>
            </a:r>
            <a:r>
              <a:rPr lang="cs-CZ" dirty="0" smtClean="0"/>
              <a:t>množství v tlustém </a:t>
            </a:r>
            <a:r>
              <a:rPr lang="cs-CZ" dirty="0"/>
              <a:t>střevě </a:t>
            </a:r>
            <a:r>
              <a:rPr lang="cs-CZ" dirty="0" smtClean="0"/>
              <a:t>dětí.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Je asi 1 cm dlouhý.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Způsobuje obtížné svědění v okolí konečníku způsobené tím, že samička klade v noci v blízkosti řitního otvoru vajíčka (asi 13 tisíc!).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PŘÍZNAKY:</a:t>
            </a:r>
          </a:p>
          <a:p>
            <a:pPr algn="ctr"/>
            <a:r>
              <a:rPr lang="cs-CZ" sz="1400" dirty="0" smtClean="0"/>
              <a:t>SVĚDĚNÍ V OKOLÍ KONEČNÍKU.</a:t>
            </a:r>
            <a:endParaRPr lang="cs-CZ" sz="14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PREVENCE:</a:t>
            </a:r>
          </a:p>
          <a:p>
            <a:pPr algn="ctr"/>
            <a:r>
              <a:rPr lang="cs-CZ" sz="1400" dirty="0" smtClean="0"/>
              <a:t>DŮKLADNÉ MYTÍ RUKOU PŘED JÍDLEM A PO POUŽITÍ WC.</a:t>
            </a:r>
            <a:endParaRPr lang="cs-CZ" sz="1400" dirty="0"/>
          </a:p>
        </p:txBody>
      </p:sp>
      <p:pic>
        <p:nvPicPr>
          <p:cNvPr id="4098" name="Picture 2" descr="Vnitřní parazité - poznáva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92" y="555698"/>
            <a:ext cx="2600343" cy="20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SVALOVEC STOČENÝ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Jeden z nebezpečných hlístů.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Přenášejí jej nejčastěji potkani a divoká prasata.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U člověka se drobné stočené larvičky usídlí ve velkém množství ve svalstvu a způsobují těžké, horečnaté onemocnění, které je velmi často smrtelné.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PŘÍZNAKY:</a:t>
            </a:r>
          </a:p>
          <a:p>
            <a:pPr algn="ctr"/>
            <a:r>
              <a:rPr lang="cs-CZ" sz="1200" dirty="0" smtClean="0"/>
              <a:t>ZVRACENÍ, PRŮJEM, BOLEST BŘICHA, BOLEST SVALŮ, OTOKY.</a:t>
            </a:r>
            <a:endParaRPr lang="cs-CZ" sz="12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PREVENCE:</a:t>
            </a:r>
          </a:p>
          <a:p>
            <a:pPr algn="ctr"/>
            <a:r>
              <a:rPr lang="cs-CZ" sz="1400" dirty="0" smtClean="0"/>
              <a:t>NEJÍME SYROVÉ VEPŘOVÉ MASO.</a:t>
            </a:r>
            <a:endParaRPr lang="cs-CZ" sz="1400" dirty="0"/>
          </a:p>
        </p:txBody>
      </p:sp>
      <p:pic>
        <p:nvPicPr>
          <p:cNvPr id="5122" name="Picture 2" descr="Veterináři našli divočáky s životu nebezpečným cizopasným svalovcem -  Novin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37" y="610008"/>
            <a:ext cx="2786181" cy="18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valovec stočený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5793"/>
            <a:ext cx="1996630" cy="19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HÁĎÁTKO ŘEPNÉ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Je dlouhé maximálně 2 mm.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Cizopasí na kořenech řepy a působí někdy velké škody.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Napadené rostliny chřadnou, žloutnou a na jejich kořenech je velké množství vajíček, zapouzdřených v odumřelých tělech samiček.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72349" t="28230" r="13871" b="38159"/>
          <a:stretch/>
        </p:blipFill>
        <p:spPr>
          <a:xfrm>
            <a:off x="8826288" y="707922"/>
            <a:ext cx="1856196" cy="25465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07251" y="3345772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SAMEČEK + SAMIČKA</a:t>
            </a:r>
            <a:endParaRPr lang="cs-CZ" sz="1600" dirty="0"/>
          </a:p>
        </p:txBody>
      </p:sp>
      <p:pic>
        <p:nvPicPr>
          <p:cNvPr id="6148" name="Picture 4" descr="Technical 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68" y="3775622"/>
            <a:ext cx="2143432" cy="31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int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291"/>
            <a:ext cx="2213999" cy="1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2408904" y="4886632"/>
            <a:ext cx="3578941" cy="94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111</TotalTime>
  <Words>360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Hezký den!</vt:lpstr>
      <vt:lpstr>Z minulé hodiny – můžeme se s ploštěnci setkat i v koupelně?</vt:lpstr>
      <vt:lpstr>hlísti</vt:lpstr>
      <vt:lpstr>hlísti</vt:lpstr>
      <vt:lpstr>zástupci</vt:lpstr>
      <vt:lpstr>Škrkavka dětská</vt:lpstr>
      <vt:lpstr>ROUP DĚTSKÝ</vt:lpstr>
      <vt:lpstr>SVALOVEC STOČENÝ</vt:lpstr>
      <vt:lpstr>HÁĎÁTKO ŘEPNÉ</vt:lpstr>
      <vt:lpstr>Vlasovec mízní</vt:lpstr>
      <vt:lpstr>Otázky a odpovědi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minulé hodiny – můžeme se s ploštěnci setkat i v koupelně?</dc:title>
  <dc:creator>Nezvalová Alena</dc:creator>
  <cp:lastModifiedBy>Nezvalová Alena</cp:lastModifiedBy>
  <cp:revision>11</cp:revision>
  <dcterms:created xsi:type="dcterms:W3CDTF">2021-02-02T10:14:16Z</dcterms:created>
  <dcterms:modified xsi:type="dcterms:W3CDTF">2021-02-02T16:44:49Z</dcterms:modified>
</cp:coreProperties>
</file>