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9" r:id="rId11"/>
    <p:sldId id="26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1D2"/>
    <a:srgbClr val="DFE0ED"/>
    <a:srgbClr val="CCCEE2"/>
    <a:srgbClr val="92749A"/>
    <a:srgbClr val="FFF0CA"/>
    <a:srgbClr val="FFECA0"/>
    <a:srgbClr val="FEE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7B70-A494-49F1-A443-863FB7E7B634}" type="datetimeFigureOut">
              <a:rPr lang="cs-CZ" smtClean="0"/>
              <a:t>30.04.2021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3DB13-2697-4F4F-9BA7-05B7207262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07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dyznudy.cz/aktivity/sloup-nejsvetejsi-trojice-predstavuje-olomoucke-b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udyznudy.cz/kam-pojedete/stredni-morava-a-jeseniky/stredni-morava-hana/olomouc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Babočka</a:t>
            </a:r>
            <a:r>
              <a:rPr lang="cs-CZ" baseline="0" dirty="0" smtClean="0"/>
              <a:t> paví oko.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DB13-2697-4F4F-9BA7-05B7207262E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52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Blechy</a:t>
            </a:r>
            <a:r>
              <a:rPr lang="cs-CZ" baseline="0" dirty="0" smtClean="0"/>
              <a:t> jsou přenašeči různých onemocnění. Přenáší je pomocí krve, kterou sají. Při nabodnutí kapiláry vpouští trochu slin do těla hostitele a spolu s nimi se do těla mohou dostat i potenciální patogeny („látky“, které mohou přenášet onemocnění).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DB13-2697-4F4F-9BA7-05B7207262E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8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Sloup Nejsvětější Trojice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nachází v historickém centru města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Olomouce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Byl budován v letech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1716–1754 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patří k posledním příkladům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skutečné vlny barokních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morových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mariánských a čestných sloupů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Sloupy byly chápany jako ztělesnění modlitby za ochranu proti morovým epidemiím. Nejinak tomu bylo i u Sloupu Nejsvětější trojice v Olomouci. Město postihla morová epidemie v letech 1713-1715.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DB13-2697-4F4F-9BA7-05B7207262E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64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Blecha obecná </a:t>
            </a:r>
            <a:r>
              <a:rPr lang="cs-CZ" dirty="0" smtClean="0"/>
              <a:t>– v Evropě nejčastější cizopasník člověka z řádu blech</a:t>
            </a:r>
            <a:endParaRPr lang="cs-CZ" b="1" dirty="0" smtClean="0"/>
          </a:p>
          <a:p>
            <a:r>
              <a:rPr lang="cs-CZ" b="1" dirty="0" smtClean="0"/>
              <a:t>Blecha psí </a:t>
            </a:r>
            <a:r>
              <a:rPr lang="cs-CZ" dirty="0" smtClean="0"/>
              <a:t>– vyskytuje se u psů a koček, ale i dalších savců</a:t>
            </a:r>
            <a:endParaRPr lang="cs-CZ" b="1" dirty="0" smtClean="0"/>
          </a:p>
          <a:p>
            <a:r>
              <a:rPr lang="cs-CZ" b="1" dirty="0" smtClean="0"/>
              <a:t>Blecha kočičí </a:t>
            </a:r>
            <a:r>
              <a:rPr lang="cs-CZ" dirty="0" smtClean="0"/>
              <a:t>– je parazitem zejména koček a psů, ale byla nalezena i na ovcích, telatech, kozách, hlodavcích, králících a také na člověku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DB13-2697-4F4F-9BA7-05B7207262E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91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fxL9MGvMS6Q&amp;t=1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0,170 Hill Vectors, Royalty-free Vector Hill Images | Depositphotos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63" y="0"/>
            <a:ext cx="7781474" cy="728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37193" y="492743"/>
            <a:ext cx="3117613" cy="1188720"/>
          </a:xfrm>
        </p:spPr>
        <p:txBody>
          <a:bodyPr/>
          <a:lstStyle/>
          <a:p>
            <a:r>
              <a:rPr lang="cs-CZ" dirty="0" smtClean="0"/>
              <a:t>Dobré ráno!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0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MOROVÉ SLOUPY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Morové sloupy vznikaly v Evropě, kterou po staletí pustošily opakující se morové epidemie, v době baroka, od poloviny 16. století do konce 18. </a:t>
            </a:r>
            <a:r>
              <a:rPr lang="cs-CZ" dirty="0" smtClean="0"/>
              <a:t>století.</a:t>
            </a:r>
          </a:p>
          <a:p>
            <a:endParaRPr lang="cs-CZ" dirty="0"/>
          </a:p>
          <a:p>
            <a:r>
              <a:rPr lang="cs-CZ" dirty="0" smtClean="0"/>
              <a:t>Jsou </a:t>
            </a:r>
            <a:r>
              <a:rPr lang="cs-CZ" dirty="0"/>
              <a:t>typické pro střední Evropu a severní Itálii. Stavěly se jako poděkování za odeznění epidemie a zpravidla i jako prosba o ochranu místa před další epidemií.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8252" t="21001" r="21824" b="20659"/>
          <a:stretch/>
        </p:blipFill>
        <p:spPr>
          <a:xfrm>
            <a:off x="6338315" y="2638044"/>
            <a:ext cx="4719194" cy="3101982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10132291" y="4835956"/>
            <a:ext cx="1125743" cy="1125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/>
              <a:t>SLOUP NEJSVĚTĚJŠÍ TROJICE</a:t>
            </a:r>
            <a:endParaRPr lang="cs-CZ" sz="900" dirty="0"/>
          </a:p>
        </p:txBody>
      </p:sp>
      <p:sp>
        <p:nvSpPr>
          <p:cNvPr id="7" name="Ovál 6"/>
          <p:cNvSpPr/>
          <p:nvPr/>
        </p:nvSpPr>
        <p:spPr>
          <a:xfrm>
            <a:off x="1506350" y="834266"/>
            <a:ext cx="1449571" cy="1449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DĚJEPISNÉ OKÉNKO </a:t>
            </a:r>
            <a:r>
              <a:rPr lang="cs-CZ" sz="1200" dirty="0" smtClean="0">
                <a:sym typeface="Wingdings" panose="05000000000000000000" pitchFamily="2" charset="2"/>
              </a:rPr>
              <a:t>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4063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to pořádný skokan!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Blecha dokáže skočit až do vzdálenosti 35 cm a „vznést se“ při tom do výšky 20 cm.</a:t>
            </a:r>
          </a:p>
          <a:p>
            <a:endParaRPr lang="cs-CZ" dirty="0"/>
          </a:p>
          <a:p>
            <a:r>
              <a:rPr lang="cs-CZ" dirty="0" smtClean="0"/>
              <a:t>Ve svých končetinách má speciální látku, která připomíná elastickou pružinu. V ní se zkoncentruje (nasbírá) energie, jejíž uvolnění poté umožní bleše daleký skok.</a:t>
            </a:r>
          </a:p>
          <a:p>
            <a:endParaRPr lang="cs-CZ" dirty="0"/>
          </a:p>
          <a:p>
            <a:r>
              <a:rPr lang="cs-CZ" dirty="0" smtClean="0"/>
              <a:t>Blecha se může „řítit“ vzduchem rychlostí až 1,9 m/s.</a:t>
            </a:r>
          </a:p>
        </p:txBody>
      </p:sp>
      <p:pic>
        <p:nvPicPr>
          <p:cNvPr id="1026" name="Picture 2" descr="Top 10 Countdown: Stop Fleas from Biting Your Dog | healthydog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17" y="2638425"/>
            <a:ext cx="319151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 blech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Blecha obecná</a:t>
            </a:r>
          </a:p>
          <a:p>
            <a:r>
              <a:rPr lang="cs-CZ" dirty="0" smtClean="0"/>
              <a:t>Blecha psí</a:t>
            </a:r>
          </a:p>
          <a:p>
            <a:r>
              <a:rPr lang="cs-CZ" dirty="0" smtClean="0"/>
              <a:t>Blecha kočičí</a:t>
            </a:r>
          </a:p>
          <a:p>
            <a:endParaRPr lang="cs-CZ" dirty="0"/>
          </a:p>
          <a:p>
            <a:r>
              <a:rPr lang="cs-CZ" b="1" dirty="0" smtClean="0"/>
              <a:t>„To jsou blechy psí, ty na člověka nejdou …“</a:t>
            </a:r>
            <a:endParaRPr lang="cs-CZ" b="1" dirty="0"/>
          </a:p>
          <a:p>
            <a:r>
              <a:rPr lang="cs-CZ" dirty="0" smtClean="0"/>
              <a:t>ALE JDOU!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60411" t="18570" r="4077" b="38351"/>
          <a:stretch/>
        </p:blipFill>
        <p:spPr>
          <a:xfrm>
            <a:off x="6338315" y="2664316"/>
            <a:ext cx="4507345" cy="30757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27348" t="8724" r="28281" b="14459"/>
          <a:stretch/>
        </p:blipFill>
        <p:spPr>
          <a:xfrm>
            <a:off x="9579087" y="2664316"/>
            <a:ext cx="1266573" cy="12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– PROMĚNA DOKONALÁ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Na videu jdou krásně vidět jednotlivá stádia – od vajíčka až po dospělce.</a:t>
            </a: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www.youtube.com/watch?v=fxL9MGvMS6Q&amp;t=1s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4" descr="Zákeřné blechy: Jak je zničit? O hladu vydrží až rok a… | iReceptář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906966"/>
            <a:ext cx="4270375" cy="256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ZNÁME SPRÁVNÉ ODPOVĚDI?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Proč má blecha ze stran zploštělé tělo?</a:t>
            </a:r>
          </a:p>
          <a:p>
            <a:endParaRPr lang="cs-CZ" dirty="0"/>
          </a:p>
          <a:p>
            <a:r>
              <a:rPr lang="cs-CZ" dirty="0" smtClean="0"/>
              <a:t>Může blecha psí parazitovat na člověku?</a:t>
            </a:r>
          </a:p>
          <a:p>
            <a:endParaRPr lang="cs-CZ" dirty="0"/>
          </a:p>
          <a:p>
            <a:r>
              <a:rPr lang="cs-CZ" dirty="0" smtClean="0"/>
              <a:t>Jakými stádii vývoje prochází blecha (hmyz s proměnou dokonalou)?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Aby se mohla snadno pohybovat v srsti.</a:t>
            </a:r>
          </a:p>
          <a:p>
            <a:endParaRPr lang="cs-CZ" dirty="0"/>
          </a:p>
          <a:p>
            <a:r>
              <a:rPr lang="cs-CZ" dirty="0" smtClean="0"/>
              <a:t>Ano.</a:t>
            </a:r>
          </a:p>
          <a:p>
            <a:endParaRPr lang="cs-CZ" dirty="0"/>
          </a:p>
          <a:p>
            <a:r>
              <a:rPr lang="cs-CZ" dirty="0" smtClean="0"/>
              <a:t>VAJÍČKO → LARVA → KUKLA → DOSPĚLEC.</a:t>
            </a:r>
          </a:p>
        </p:txBody>
      </p:sp>
      <p:pic>
        <p:nvPicPr>
          <p:cNvPr id="1026" name="Picture 2" descr="495 Questioning Dog Illustrations &amp; Clip Art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63" y="5070909"/>
            <a:ext cx="1787091" cy="17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minulé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1) Dopište stádia vývoje hmyzu s proměnou nedokonalou.</a:t>
            </a:r>
            <a:endParaRPr lang="cs-CZ" dirty="0"/>
          </a:p>
          <a:p>
            <a:r>
              <a:rPr lang="cs-CZ" dirty="0"/>
              <a:t> </a:t>
            </a:r>
            <a:r>
              <a:rPr lang="cs-CZ" dirty="0" smtClean="0"/>
              <a:t>VAJÍČKO </a:t>
            </a:r>
            <a:r>
              <a:rPr lang="cs-CZ" dirty="0">
                <a:sym typeface="Segoe UI Emoji" panose="020B0502040204020203" pitchFamily="34" charset="0"/>
              </a:rPr>
              <a:t>→</a:t>
            </a:r>
            <a:r>
              <a:rPr lang="cs-CZ" dirty="0"/>
              <a:t> LARVA </a:t>
            </a:r>
            <a:r>
              <a:rPr lang="cs-CZ" dirty="0">
                <a:sym typeface="Segoe UI Emoji" panose="020B0502040204020203" pitchFamily="34" charset="0"/>
              </a:rPr>
              <a:t>→</a:t>
            </a:r>
            <a:r>
              <a:rPr lang="cs-CZ" dirty="0"/>
              <a:t> </a:t>
            </a:r>
            <a:r>
              <a:rPr lang="cs-CZ" dirty="0" smtClean="0"/>
              <a:t>DOSPĚLEC</a:t>
            </a:r>
          </a:p>
          <a:p>
            <a:endParaRPr lang="cs-CZ" dirty="0"/>
          </a:p>
          <a:p>
            <a:r>
              <a:rPr lang="cs-CZ" b="1" dirty="0"/>
              <a:t>2) Jaké stádium vývoje má navíc hmyz s proměnou dokonalou?</a:t>
            </a:r>
            <a:endParaRPr lang="cs-CZ" dirty="0"/>
          </a:p>
          <a:p>
            <a:r>
              <a:rPr lang="cs-CZ" dirty="0" smtClean="0"/>
              <a:t>KUKLA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3) Z níže uvedené nabídky vypište skupiny hmyzu, pro které je typická proměna nedokonalá (nápověda: jsou to ty, které jsme už probírali).</a:t>
            </a:r>
            <a:endParaRPr lang="cs-CZ" dirty="0"/>
          </a:p>
          <a:p>
            <a:endParaRPr lang="cs-CZ" dirty="0"/>
          </a:p>
          <a:p>
            <a:r>
              <a:rPr lang="cs-CZ" dirty="0"/>
              <a:t>BLECHY, DVOUKŘÍDLÍ, VÁŽKY, SÍŤOKŘÍDLÍ, BROUCI, PLOŠTICE, STEJNOKŘÍDLÍ, BLANOKŘÍDLÍ, ROVNOKŘÍDLÍ, MOTÝLI, VŠI.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75692" y="3370385"/>
            <a:ext cx="961293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130765" y="3370385"/>
            <a:ext cx="708543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75691" y="4834417"/>
            <a:ext cx="961293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8804564" y="4265236"/>
            <a:ext cx="1025236" cy="3136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709036" y="4578928"/>
            <a:ext cx="1251828" cy="3136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588978" y="4834417"/>
            <a:ext cx="1635426" cy="3136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6588978" y="5121632"/>
            <a:ext cx="1635426" cy="3136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8988707" y="5115850"/>
            <a:ext cx="656949" cy="31369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7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minulé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4) Napište správnou odpověď.</a:t>
            </a:r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 </a:t>
            </a:r>
            <a:r>
              <a:rPr lang="cs-CZ" dirty="0" smtClean="0"/>
              <a:t>Jak </a:t>
            </a:r>
            <a:r>
              <a:rPr lang="cs-CZ" dirty="0"/>
              <a:t>se živí vážky – býložravě, nebo dravě? DRAVĚ</a:t>
            </a:r>
          </a:p>
          <a:p>
            <a:pPr marL="342900" lvl="0" indent="-342900">
              <a:buFont typeface="+mj-lt"/>
              <a:buAutoNum type="alphaLcParenR"/>
            </a:pPr>
            <a:r>
              <a:rPr lang="cs-CZ" dirty="0"/>
              <a:t>Co je to najáda – vajíčko, nebo larva vážky? LARVA</a:t>
            </a:r>
          </a:p>
          <a:p>
            <a:pPr marL="342900" lvl="0" indent="-342900">
              <a:buFont typeface="+mj-lt"/>
              <a:buAutoNum type="alphaLcParenR"/>
            </a:pPr>
            <a:r>
              <a:rPr lang="cs-CZ" dirty="0"/>
              <a:t>Čím se živí stejnokřídlí (křísi, mšice)? ROSTLINNÝMI ŠŤÁVAMI</a:t>
            </a:r>
          </a:p>
          <a:p>
            <a:pPr marL="342900" lvl="0" indent="-342900">
              <a:buFont typeface="+mj-lt"/>
              <a:buAutoNum type="alphaLcParenR"/>
            </a:pPr>
            <a:r>
              <a:rPr lang="cs-CZ" dirty="0"/>
              <a:t>Jak se nazývají křísi, kteří žijí v teplých krajích a vydávají cvrčivé zvuky orgánem umístěným na zadečku? CIKÁDY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lphaLcParenR" startAt="5"/>
            </a:pPr>
            <a:r>
              <a:rPr lang="cs-CZ" dirty="0"/>
              <a:t>Jak se nazývají křísi, jejichž larvy si vytvářejí pěnová „hnízda“? PĚNODĚJKY</a:t>
            </a:r>
          </a:p>
          <a:p>
            <a:pPr marL="342900" lvl="0" indent="-342900">
              <a:buFont typeface="+mj-lt"/>
              <a:buAutoNum type="alphaLcParenR" startAt="5"/>
            </a:pPr>
            <a:r>
              <a:rPr lang="cs-CZ" dirty="0"/>
              <a:t>Proč jsou pro nás mšice „nevítanými hosty“? SAJÍ ROSTLINNÉ ŠŤÁVY / MOHOU ZPŮSOBIT ÚHYN ROSTLIN / JSOU TO PARAZITÉ ROSTLIN, …</a:t>
            </a:r>
          </a:p>
          <a:p>
            <a:pPr marL="342900" lvl="0" indent="-342900">
              <a:buFont typeface="+mj-lt"/>
              <a:buAutoNum type="alphaLcParenR" startAt="5"/>
            </a:pPr>
            <a:r>
              <a:rPr lang="cs-CZ" dirty="0"/>
              <a:t>Co mají vši na konci končetin – čím se přidržují na vlasech? DRÁPKY</a:t>
            </a:r>
          </a:p>
          <a:p>
            <a:pPr marL="342900" lvl="0" indent="-342900">
              <a:buFont typeface="+mj-lt"/>
              <a:buAutoNum type="alphaLcParenR" startAt="5"/>
            </a:pPr>
            <a:r>
              <a:rPr lang="cs-CZ" dirty="0"/>
              <a:t>Jak se nazývají vajíčka vší? HNIDY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44024" y="3292708"/>
            <a:ext cx="1404000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243374" y="5404142"/>
            <a:ext cx="936000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012327" y="4516367"/>
            <a:ext cx="2474059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644024" y="3928808"/>
            <a:ext cx="1210409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9248354" y="2901212"/>
            <a:ext cx="1404000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480364" y="3512493"/>
            <a:ext cx="2952000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766404" y="3789547"/>
            <a:ext cx="3672000" cy="560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8648914" y="4626839"/>
            <a:ext cx="967526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9179169" y="4997679"/>
            <a:ext cx="967526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0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minulé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lphaLcParenR" startAt="9"/>
            </a:pPr>
            <a:r>
              <a:rPr lang="cs-CZ" dirty="0"/>
              <a:t>Která veš může přenášet nebezpečná onemocnění – veš dětská, nebo veš šatní? VEŠ ŠATNÍ</a:t>
            </a:r>
          </a:p>
          <a:p>
            <a:pPr marL="342900" lvl="0" indent="-342900">
              <a:buFont typeface="+mj-lt"/>
              <a:buAutoNum type="alphaLcParenR" startAt="9"/>
            </a:pPr>
            <a:r>
              <a:rPr lang="cs-CZ" dirty="0"/>
              <a:t>Jak se nazývá ploštice, která je pestře zbarvená a vytváří velké kolonie? RUMĚNICE POSPOLNÁ</a:t>
            </a:r>
          </a:p>
          <a:p>
            <a:pPr marL="342900" lvl="0" indent="-342900">
              <a:buFont typeface="+mj-lt"/>
              <a:buAutoNum type="alphaLcParenR" startAt="9"/>
            </a:pPr>
            <a:r>
              <a:rPr lang="cs-CZ" dirty="0"/>
              <a:t>Co je to tzv. stridulace? CVRKÁNÍ</a:t>
            </a:r>
          </a:p>
          <a:p>
            <a:pPr marL="342900" lvl="0" indent="-342900">
              <a:buFont typeface="+mj-lt"/>
              <a:buAutoNum type="alphaLcParenR" startAt="9"/>
            </a:pPr>
            <a:r>
              <a:rPr lang="cs-CZ" dirty="0"/>
              <a:t>Jak se živí saranče obecná – býložravě, nebo dravě? </a:t>
            </a:r>
            <a:r>
              <a:rPr lang="cs-CZ" dirty="0" smtClean="0"/>
              <a:t>BÝLOŽRAVĚ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47228" y="3255670"/>
            <a:ext cx="1152000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199429" y="5282221"/>
            <a:ext cx="1332000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243374" y="4552917"/>
            <a:ext cx="1152000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012326" y="4189035"/>
            <a:ext cx="2448000" cy="28721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Year 1 Summer 2 English Work | Swalwell Primary Scho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19" y="2638425"/>
            <a:ext cx="3381113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B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1309622"/>
            <a:ext cx="8991600" cy="1645920"/>
          </a:xfrm>
        </p:spPr>
        <p:txBody>
          <a:bodyPr/>
          <a:lstStyle/>
          <a:p>
            <a:r>
              <a:rPr lang="cs-CZ" dirty="0" smtClean="0"/>
              <a:t>Hmyz s proměnou dokonalou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9656" t="22767" r="2542" b="40458"/>
          <a:stretch/>
        </p:blipFill>
        <p:spPr>
          <a:xfrm>
            <a:off x="1600200" y="3411165"/>
            <a:ext cx="3204882" cy="23846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3040" t="21373" r="3823" b="31395"/>
          <a:stretch/>
        </p:blipFill>
        <p:spPr>
          <a:xfrm>
            <a:off x="4404510" y="3411165"/>
            <a:ext cx="3054125" cy="24487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60098" t="20675" r="5882" b="30697"/>
          <a:stretch/>
        </p:blipFill>
        <p:spPr>
          <a:xfrm>
            <a:off x="7458635" y="3411165"/>
            <a:ext cx="3133165" cy="251917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920301" y="5771791"/>
            <a:ext cx="10022541" cy="575280"/>
          </a:xfrm>
          <a:prstGeom prst="rect">
            <a:avLst/>
          </a:prstGeom>
          <a:solidFill>
            <a:srgbClr val="AEB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Stádia vývoje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VAJÍČKO</a:t>
            </a:r>
          </a:p>
          <a:p>
            <a:r>
              <a:rPr lang="cs-CZ" dirty="0" smtClean="0"/>
              <a:t>↓</a:t>
            </a:r>
          </a:p>
          <a:p>
            <a:r>
              <a:rPr lang="cs-CZ" dirty="0" smtClean="0"/>
              <a:t>LARVA</a:t>
            </a:r>
          </a:p>
          <a:p>
            <a:r>
              <a:rPr lang="cs-CZ" dirty="0" smtClean="0"/>
              <a:t>↓</a:t>
            </a:r>
          </a:p>
          <a:p>
            <a:r>
              <a:rPr lang="cs-CZ" dirty="0" smtClean="0"/>
              <a:t>KUKLA</a:t>
            </a:r>
          </a:p>
          <a:p>
            <a:r>
              <a:rPr lang="cs-CZ" dirty="0" smtClean="0"/>
              <a:t>↓</a:t>
            </a:r>
          </a:p>
          <a:p>
            <a:r>
              <a:rPr lang="cs-CZ" dirty="0" smtClean="0"/>
              <a:t>DOSPĚLEC</a:t>
            </a:r>
            <a:endParaRPr lang="cs-CZ" dirty="0"/>
          </a:p>
        </p:txBody>
      </p:sp>
      <p:pic>
        <p:nvPicPr>
          <p:cNvPr id="3078" name="Picture 6" descr="Jak se líhne motýl – RF-Hobby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9" t="1710" r="18860" b="10832"/>
          <a:stretch/>
        </p:blipFill>
        <p:spPr bwMode="auto">
          <a:xfrm>
            <a:off x="2301290" y="2638044"/>
            <a:ext cx="2833013" cy="310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PROCHÁZÍ PROMĚNOU DOKONALOU?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cs-CZ" sz="2400" dirty="0"/>
              <a:t>blechy</a:t>
            </a:r>
          </a:p>
          <a:p>
            <a:pPr lvl="0"/>
            <a:r>
              <a:rPr lang="cs-CZ" sz="2400" dirty="0"/>
              <a:t>síťokřídlí</a:t>
            </a:r>
          </a:p>
          <a:p>
            <a:pPr lvl="0"/>
            <a:r>
              <a:rPr lang="cs-CZ" sz="2400" dirty="0"/>
              <a:t>brouci</a:t>
            </a:r>
          </a:p>
          <a:p>
            <a:pPr lvl="0"/>
            <a:r>
              <a:rPr lang="cs-CZ" sz="2400" dirty="0"/>
              <a:t>motýli</a:t>
            </a:r>
          </a:p>
          <a:p>
            <a:pPr lvl="0"/>
            <a:r>
              <a:rPr lang="cs-CZ" sz="2400" dirty="0"/>
              <a:t>dvoukřídlí</a:t>
            </a:r>
          </a:p>
          <a:p>
            <a:pPr lvl="0"/>
            <a:r>
              <a:rPr lang="cs-CZ" sz="2400" dirty="0"/>
              <a:t>blanokřídlí</a:t>
            </a:r>
          </a:p>
          <a:p>
            <a:endParaRPr lang="cs-CZ" dirty="0"/>
          </a:p>
        </p:txBody>
      </p:sp>
      <p:pic>
        <p:nvPicPr>
          <p:cNvPr id="5122" name="Picture 2" descr="Zahrada plná motýlů | iReceptář.cz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48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blechy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</a:t>
            </a:r>
            <a:r>
              <a:rPr lang="cs-CZ" dirty="0" smtClean="0"/>
              <a:t>elikost: 1–7 mm</a:t>
            </a:r>
          </a:p>
          <a:p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ilně vyvinutý 3. pár končetin → skákání</a:t>
            </a:r>
          </a:p>
          <a:p>
            <a:endParaRPr lang="cs-CZ" dirty="0"/>
          </a:p>
          <a:p>
            <a:r>
              <a:rPr lang="cs-CZ" dirty="0" smtClean="0"/>
              <a:t>žlutohnědá barva</a:t>
            </a:r>
          </a:p>
          <a:p>
            <a:endParaRPr lang="cs-CZ" dirty="0"/>
          </a:p>
          <a:p>
            <a:r>
              <a:rPr lang="cs-CZ" dirty="0" smtClean="0"/>
              <a:t>bezkřídlé, ze stran zploštělé tělo</a:t>
            </a:r>
          </a:p>
          <a:p>
            <a:endParaRPr lang="cs-CZ" dirty="0"/>
          </a:p>
          <a:p>
            <a:r>
              <a:rPr lang="cs-CZ" dirty="0" smtClean="0"/>
              <a:t>mohou přenášet řadu chorob (např. mor)</a:t>
            </a:r>
            <a:endParaRPr lang="cs-CZ" dirty="0"/>
          </a:p>
        </p:txBody>
      </p:sp>
      <p:pic>
        <p:nvPicPr>
          <p:cNvPr id="4104" name="Picture 8" descr="alternativní popis obrázku chyb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63" y="2946022"/>
            <a:ext cx="2571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4849091" y="4359564"/>
            <a:ext cx="812800" cy="81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PROČ?</a:t>
            </a:r>
            <a:endParaRPr lang="cs-CZ" sz="1000" dirty="0"/>
          </a:p>
        </p:txBody>
      </p:sp>
      <p:sp>
        <p:nvSpPr>
          <p:cNvPr id="6" name="Ovál 5"/>
          <p:cNvSpPr/>
          <p:nvPr/>
        </p:nvSpPr>
        <p:spPr>
          <a:xfrm>
            <a:off x="5707823" y="4359564"/>
            <a:ext cx="812800" cy="81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/>
              <a:t>POHYB V SRSTI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0061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252" t="21001" r="21824" b="20659"/>
          <a:stretch/>
        </p:blipFill>
        <p:spPr>
          <a:xfrm>
            <a:off x="3290602" y="1941147"/>
            <a:ext cx="5610797" cy="3688043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5371214" y="335502"/>
            <a:ext cx="1449571" cy="1449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590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399</TotalTime>
  <Words>494</Words>
  <Application>Microsoft Office PowerPoint</Application>
  <PresentationFormat>Širokoúhlá obrazovka</PresentationFormat>
  <Paragraphs>97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Segoe UI Emoji</vt:lpstr>
      <vt:lpstr>Wingdings</vt:lpstr>
      <vt:lpstr>Parcel</vt:lpstr>
      <vt:lpstr>Dobré ráno!</vt:lpstr>
      <vt:lpstr>Z minulé hodiny</vt:lpstr>
      <vt:lpstr>Z minulé hodiny</vt:lpstr>
      <vt:lpstr>Z minulé hodiny</vt:lpstr>
      <vt:lpstr>Hmyz s proměnou dokonalou</vt:lpstr>
      <vt:lpstr>Stádia vývoje</vt:lpstr>
      <vt:lpstr>KDO PROCHÁZÍ PROMĚNOU DOKONALOU?</vt:lpstr>
      <vt:lpstr>blechy</vt:lpstr>
      <vt:lpstr>Prezentace aplikace PowerPoint</vt:lpstr>
      <vt:lpstr>MOROVÉ SLOUPY</vt:lpstr>
      <vt:lpstr>Je to pořádný skokan!</vt:lpstr>
      <vt:lpstr>Zástupci blech</vt:lpstr>
      <vt:lpstr>VIDEO – PROMĚNA DOKONALÁ</vt:lpstr>
      <vt:lpstr>ZNÁME SPRÁVNÉ ODPOVĚDI?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Dobré ráno!</dc:title>
  <dc:creator>Alena Nezvalová</dc:creator>
  <cp:lastModifiedBy>Alena Nezvalová</cp:lastModifiedBy>
  <cp:revision>19</cp:revision>
  <dcterms:created xsi:type="dcterms:W3CDTF">2021-04-28T06:30:48Z</dcterms:created>
  <dcterms:modified xsi:type="dcterms:W3CDTF">2021-04-30T12:12:17Z</dcterms:modified>
</cp:coreProperties>
</file>