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6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Den a noc </a:t>
            </a:r>
            <a:br>
              <a:rPr lang="cs-CZ" dirty="0" smtClean="0"/>
            </a:br>
            <a:r>
              <a:rPr lang="cs-CZ" dirty="0" smtClean="0"/>
              <a:t>Střídání ročních období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91592" y="6460182"/>
            <a:ext cx="8915399" cy="1126283"/>
          </a:xfrm>
        </p:spPr>
        <p:txBody>
          <a:bodyPr>
            <a:normAutofit/>
          </a:bodyPr>
          <a:lstStyle/>
          <a:p>
            <a:r>
              <a:rPr lang="cs-CZ" sz="1300" dirty="0" smtClean="0"/>
              <a:t>Vypracoval: Mgr. Jan Řezníček</a:t>
            </a: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42400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u="sng" dirty="0"/>
              <a:t>rozednívání </a:t>
            </a:r>
            <a:r>
              <a:rPr lang="cs-CZ" dirty="0"/>
              <a:t>– východ slunce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i="1" dirty="0"/>
              <a:t>Ráno</a:t>
            </a:r>
            <a:r>
              <a:rPr lang="cs-CZ" dirty="0"/>
              <a:t> – sluneční paprsky dopadají na povrch Země pod malým úhlem od východu</a:t>
            </a:r>
          </a:p>
          <a:p>
            <a:pPr marL="0" indent="0">
              <a:buNone/>
            </a:pPr>
            <a:r>
              <a:rPr lang="cs-CZ" b="1" i="1" dirty="0"/>
              <a:t>Poledne</a:t>
            </a:r>
            <a:r>
              <a:rPr lang="cs-CZ" dirty="0"/>
              <a:t> – slunce se nachází v nejvyšším bodě a svítí kolmo na povrch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u="sng" dirty="0"/>
              <a:t>stmívání</a:t>
            </a:r>
            <a:r>
              <a:rPr lang="cs-CZ" dirty="0"/>
              <a:t> – západ slunce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i="1" dirty="0"/>
              <a:t>Večer</a:t>
            </a:r>
            <a:r>
              <a:rPr lang="cs-CZ" dirty="0"/>
              <a:t> – slunce svítí na povrch pod malým úhlem od západu až úplně zmizí a nastává noc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Noc a den                                                    </a:t>
            </a:r>
            <a:r>
              <a:rPr lang="cs-CZ" sz="2000" b="1" u="sng" dirty="0" smtClean="0"/>
              <a:t>Zápis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Čtyři roční období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2000" b="1" u="sng" dirty="0"/>
          </a:p>
        </p:txBody>
      </p:sp>
    </p:spTree>
    <p:extLst>
      <p:ext uri="{BB962C8B-B14F-4D97-AF65-F5344CB8AC3E}">
        <p14:creationId xmlns:p14="http://schemas.microsoft.com/office/powerpoint/2010/main" val="24075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2793328" y="1632981"/>
            <a:ext cx="6701342" cy="4320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 rot="516195">
            <a:off x="2165730" y="2778914"/>
            <a:ext cx="1522803" cy="1480624"/>
            <a:chOff x="1115616" y="2348880"/>
            <a:chExt cx="3449538" cy="3449538"/>
          </a:xfrm>
        </p:grpSpPr>
        <p:pic>
          <p:nvPicPr>
            <p:cNvPr id="5" name="Picture 2" descr="C:\Users\VrtelkovaH\AppData\Local\Microsoft\Windows\Temporary Internet Files\Content.IE5\Q5H1SYG6\MC900432634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348880"/>
              <a:ext cx="3449538" cy="3449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Přímá spojnice 5"/>
            <p:cNvCxnSpPr/>
            <p:nvPr/>
          </p:nvCxnSpPr>
          <p:spPr>
            <a:xfrm>
              <a:off x="2683476" y="2681147"/>
              <a:ext cx="0" cy="3600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>
              <a:off x="2682639" y="5085184"/>
              <a:ext cx="0" cy="3600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712" y="874663"/>
            <a:ext cx="17319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7" y="2664894"/>
            <a:ext cx="17319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2" y="5013177"/>
            <a:ext cx="17319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unce 7"/>
          <p:cNvSpPr/>
          <p:nvPr/>
        </p:nvSpPr>
        <p:spPr>
          <a:xfrm>
            <a:off x="4085682" y="2849558"/>
            <a:ext cx="1638314" cy="1547471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eva 11"/>
          <p:cNvSpPr/>
          <p:nvPr/>
        </p:nvSpPr>
        <p:spPr>
          <a:xfrm rot="1118319">
            <a:off x="7190971" y="1676679"/>
            <a:ext cx="489204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66158">
            <a:off x="3024339" y="2502967"/>
            <a:ext cx="517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Šipka doleva 17"/>
          <p:cNvSpPr/>
          <p:nvPr/>
        </p:nvSpPr>
        <p:spPr>
          <a:xfrm rot="11790731">
            <a:off x="4826253" y="5654793"/>
            <a:ext cx="489204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4436">
            <a:off x="9074197" y="4203184"/>
            <a:ext cx="517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 rot="1808455">
            <a:off x="8008157" y="1632982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00B0F0"/>
                </a:solidFill>
              </a:rPr>
              <a:t>ZIMA</a:t>
            </a:r>
          </a:p>
        </p:txBody>
      </p:sp>
      <p:sp>
        <p:nvSpPr>
          <p:cNvPr id="14" name="TextovéPole 13"/>
          <p:cNvSpPr txBox="1"/>
          <p:nvPr/>
        </p:nvSpPr>
        <p:spPr>
          <a:xfrm rot="19859291">
            <a:off x="3244656" y="1647947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92D050"/>
                </a:solidFill>
              </a:rPr>
              <a:t>JARO</a:t>
            </a:r>
          </a:p>
        </p:txBody>
      </p:sp>
      <p:sp>
        <p:nvSpPr>
          <p:cNvPr id="15" name="TextovéPole 14"/>
          <p:cNvSpPr txBox="1"/>
          <p:nvPr/>
        </p:nvSpPr>
        <p:spPr>
          <a:xfrm rot="2576607">
            <a:off x="2853171" y="5187307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LÉTO</a:t>
            </a:r>
          </a:p>
        </p:txBody>
      </p:sp>
      <p:sp>
        <p:nvSpPr>
          <p:cNvPr id="16" name="TextovéPole 15"/>
          <p:cNvSpPr txBox="1"/>
          <p:nvPr/>
        </p:nvSpPr>
        <p:spPr>
          <a:xfrm rot="19550032">
            <a:off x="7941000" y="5359437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6">
                    <a:lumMod val="50000"/>
                  </a:schemeClr>
                </a:solidFill>
              </a:rPr>
              <a:t>PODZIM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312024" y="112474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Severní polokoule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010109" y="217661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Jižní polokoule</a:t>
            </a:r>
          </a:p>
        </p:txBody>
      </p:sp>
      <p:pic>
        <p:nvPicPr>
          <p:cNvPr id="3080" name="Picture 8" descr="C:\Users\VrtelkovaH\AppData\Local\Microsoft\Windows\Temporary Internet Files\Content.IE5\Q5H1SYG6\MP90036265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26" y="1500298"/>
            <a:ext cx="160804" cy="10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88" y="3295753"/>
            <a:ext cx="1651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30" y="5666415"/>
            <a:ext cx="1651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3310502"/>
            <a:ext cx="1651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5772767" y="691844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/>
              <a:t>21. 3.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9332958" y="2545944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/>
              <a:t>21. 12.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223092" y="2550720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/>
              <a:t>21. 6.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384936" y="6344058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/>
              <a:t>23. 9.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266706" y="731538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Jarní rovnodennost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291147" y="6374834"/>
            <a:ext cx="3086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Podzimní rovnodennost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283101" y="2664892"/>
            <a:ext cx="1947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Letní slunovrat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7467944" y="2603408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Zimní slunovrat</a:t>
            </a:r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CF43-D92A-40A4-AA68-056626365772}" type="slidenum">
              <a:rPr lang="cs-CZ" smtClean="0"/>
              <a:t>11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9933508" y="418450"/>
            <a:ext cx="253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Zápis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817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602378" y="0"/>
            <a:ext cx="601762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PRO DNEŠEK HOTOVKA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11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Planeta Země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Země vykonává dva základní pohyby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 </a:t>
            </a:r>
            <a:r>
              <a:rPr lang="cs-CZ" b="1" u="sng" dirty="0" smtClean="0"/>
              <a:t>otáčí se kolem své osy </a:t>
            </a:r>
            <a:r>
              <a:rPr lang="cs-CZ" dirty="0" smtClean="0"/>
              <a:t>– otočení trvá 24 hodin a střídá se při něm NOC a DEN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 </a:t>
            </a:r>
            <a:r>
              <a:rPr lang="cs-CZ" b="1" u="sng" dirty="0" smtClean="0"/>
              <a:t>otáčí se kolem slunce </a:t>
            </a:r>
            <a:r>
              <a:rPr lang="cs-CZ" dirty="0" smtClean="0"/>
              <a:t>– otočení trvá 365 dní a střídají se při něm čtyři roční období</a:t>
            </a:r>
          </a:p>
          <a:p>
            <a:r>
              <a:rPr lang="cs-CZ" dirty="0"/>
              <a:t> </a:t>
            </a:r>
            <a:r>
              <a:rPr lang="cs-CZ" dirty="0" smtClean="0"/>
              <a:t>zemská osa je pomyslná čára, která prochází severním a jižním pólem</a:t>
            </a:r>
            <a:endParaRPr lang="cs-CZ" dirty="0"/>
          </a:p>
        </p:txBody>
      </p:sp>
      <p:pic>
        <p:nvPicPr>
          <p:cNvPr id="1026" name="Picture 2" descr="Země a Slunc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138" y="1968137"/>
            <a:ext cx="4889862" cy="488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0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3836" y="0"/>
            <a:ext cx="2488164" cy="23568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538002"/>
            <a:ext cx="8911687" cy="1280890"/>
          </a:xfrm>
        </p:spPr>
        <p:txBody>
          <a:bodyPr/>
          <a:lstStyle/>
          <a:p>
            <a:r>
              <a:rPr lang="cs-CZ" dirty="0" smtClean="0"/>
              <a:t>Den a noc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9212" y="1436914"/>
            <a:ext cx="8915400" cy="49290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 </a:t>
            </a:r>
            <a:r>
              <a:rPr lang="cs-CZ" b="1" u="sng" dirty="0" smtClean="0"/>
              <a:t>rozednívání </a:t>
            </a:r>
            <a:r>
              <a:rPr lang="cs-CZ" dirty="0" smtClean="0"/>
              <a:t>– východ slunce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i="1" dirty="0" smtClean="0"/>
              <a:t>Ráno</a:t>
            </a:r>
            <a:r>
              <a:rPr lang="cs-CZ" dirty="0" smtClean="0"/>
              <a:t> – sluneční paprsky dopadají na povrch Země pod malým úhlem od východu</a:t>
            </a:r>
          </a:p>
          <a:p>
            <a:pPr marL="0" indent="0">
              <a:buNone/>
            </a:pPr>
            <a:r>
              <a:rPr lang="cs-CZ" b="1" i="1" dirty="0" smtClean="0"/>
              <a:t>Poledne</a:t>
            </a:r>
            <a:r>
              <a:rPr lang="cs-CZ" dirty="0" smtClean="0"/>
              <a:t> – slunce se nachází v nejvyšším bodě a svítí kolmo na povrch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u="sng" dirty="0" smtClean="0"/>
              <a:t>stmívání</a:t>
            </a:r>
            <a:r>
              <a:rPr lang="cs-CZ" dirty="0" smtClean="0"/>
              <a:t> – západ slunce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b="1" i="1" dirty="0" smtClean="0"/>
              <a:t>Večer</a:t>
            </a:r>
            <a:r>
              <a:rPr lang="cs-CZ" dirty="0" smtClean="0"/>
              <a:t> – slunce svítí na povrch pod malým úhlem od západu až úplně zmizí a nastává noc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živé organismy se přizpůsobují střídání dne a noci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3743" y="5329646"/>
            <a:ext cx="1628257" cy="152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 a noc – doplň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44009" y="190500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Země se otáčí kolem vlastní </a:t>
            </a:r>
            <a:r>
              <a:rPr lang="cs-CZ" i="1" dirty="0"/>
              <a:t>……....</a:t>
            </a:r>
            <a:r>
              <a:rPr lang="cs-CZ" dirty="0"/>
              <a:t>. Zemská osa je pouze </a:t>
            </a:r>
            <a:r>
              <a:rPr lang="cs-CZ" i="1" dirty="0"/>
              <a:t>……..……..</a:t>
            </a:r>
            <a:r>
              <a:rPr lang="cs-CZ" dirty="0"/>
              <a:t> přímka, která protíná povrch Země ve dvou bodech: </a:t>
            </a:r>
            <a:r>
              <a:rPr lang="cs-CZ" i="1" dirty="0"/>
              <a:t>…….………..</a:t>
            </a:r>
            <a:r>
              <a:rPr lang="cs-CZ" dirty="0"/>
              <a:t> a </a:t>
            </a:r>
            <a:r>
              <a:rPr lang="cs-CZ" i="1" dirty="0"/>
              <a:t>…..…….……</a:t>
            </a:r>
            <a:r>
              <a:rPr lang="cs-CZ" dirty="0"/>
              <a:t> pólu. Otáčí se od </a:t>
            </a:r>
            <a:r>
              <a:rPr lang="cs-CZ" i="1" dirty="0"/>
              <a:t>………….…</a:t>
            </a:r>
            <a:r>
              <a:rPr lang="cs-CZ" dirty="0"/>
              <a:t> na </a:t>
            </a:r>
            <a:r>
              <a:rPr lang="cs-CZ" i="1" dirty="0"/>
              <a:t>………………..</a:t>
            </a:r>
            <a:r>
              <a:rPr lang="cs-CZ" dirty="0"/>
              <a:t>, tedy proti směru hodinových ručiček. Na </a:t>
            </a:r>
            <a:r>
              <a:rPr lang="cs-CZ" i="1" dirty="0"/>
              <a:t>……………………..</a:t>
            </a:r>
            <a:r>
              <a:rPr lang="cs-CZ" dirty="0"/>
              <a:t> straně od Slunce je noc, na </a:t>
            </a:r>
            <a:r>
              <a:rPr lang="cs-CZ" i="1" dirty="0"/>
              <a:t>………………………..</a:t>
            </a:r>
            <a:r>
              <a:rPr lang="cs-CZ" dirty="0"/>
              <a:t> straně naopak den. Doba otočení kolem vlastní osy je ………….. hodin.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92925" y="4286552"/>
            <a:ext cx="595869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osy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616300" y="5112701"/>
            <a:ext cx="1428933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myšlená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92880" y="5112701"/>
            <a:ext cx="1502230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severním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547391" y="4286552"/>
            <a:ext cx="923651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jižním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300550" y="4286552"/>
            <a:ext cx="1384661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západu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569265" y="4286550"/>
            <a:ext cx="1359992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východ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582798" y="4286551"/>
            <a:ext cx="1874711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odvrácené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796967" y="4288487"/>
            <a:ext cx="1638668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osvětlené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166423" y="5112700"/>
            <a:ext cx="495649" cy="46166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2400" i="1" dirty="0" smtClean="0">
                <a:solidFill>
                  <a:srgbClr val="FF0000"/>
                </a:solidFill>
              </a:rPr>
              <a:t>24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13" name="Zástupný symbol pro zápatí 1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cs-CZ" smtClean="0"/>
              <a:t>Člověk a jeho svět - Přírodověda 4. a 5. ročník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 a noc - řešení</a:t>
            </a:r>
            <a:endParaRPr lang="cs-CZ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64"/>
          <a:stretch/>
        </p:blipFill>
        <p:spPr bwMode="auto">
          <a:xfrm>
            <a:off x="2592925" y="1735338"/>
            <a:ext cx="7535144" cy="4037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1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19053" y="739221"/>
            <a:ext cx="4808794" cy="5271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Čtyři roční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28252" y="2151017"/>
            <a:ext cx="8915400" cy="3777622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Země se otáčí kolem slunce, což způsobuje změnu ročních období</a:t>
            </a:r>
          </a:p>
          <a:p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Proč?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Podívejte se na obrázek (na další straně) a snažte se odpovědět proč se střídají roční období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Fototapeta 4 roční období • Pixers® • Žijeme pro změn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7280" y="73684"/>
            <a:ext cx="3474720" cy="207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ál 10"/>
          <p:cNvSpPr/>
          <p:nvPr/>
        </p:nvSpPr>
        <p:spPr>
          <a:xfrm>
            <a:off x="2936495" y="1570345"/>
            <a:ext cx="6701342" cy="43204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 rot="516195">
            <a:off x="2165730" y="2778914"/>
            <a:ext cx="1522803" cy="1480624"/>
            <a:chOff x="1115616" y="2348880"/>
            <a:chExt cx="3449538" cy="3449538"/>
          </a:xfrm>
        </p:grpSpPr>
        <p:pic>
          <p:nvPicPr>
            <p:cNvPr id="5" name="Picture 2" descr="C:\Users\VrtelkovaH\AppData\Local\Microsoft\Windows\Temporary Internet Files\Content.IE5\Q5H1SYG6\MC900432634[1]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2348880"/>
              <a:ext cx="3449538" cy="34495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Přímá spojnice 5"/>
            <p:cNvCxnSpPr/>
            <p:nvPr/>
          </p:nvCxnSpPr>
          <p:spPr>
            <a:xfrm>
              <a:off x="2683476" y="2681147"/>
              <a:ext cx="0" cy="3600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Přímá spojnice 6"/>
            <p:cNvCxnSpPr/>
            <p:nvPr/>
          </p:nvCxnSpPr>
          <p:spPr>
            <a:xfrm>
              <a:off x="2682639" y="5085184"/>
              <a:ext cx="0" cy="3600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3" y="888409"/>
            <a:ext cx="17319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143" y="2654744"/>
            <a:ext cx="17319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042" y="5013177"/>
            <a:ext cx="173196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unce 7"/>
          <p:cNvSpPr/>
          <p:nvPr/>
        </p:nvSpPr>
        <p:spPr>
          <a:xfrm>
            <a:off x="4487818" y="2846797"/>
            <a:ext cx="1638314" cy="1547471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eva 11"/>
          <p:cNvSpPr/>
          <p:nvPr/>
        </p:nvSpPr>
        <p:spPr>
          <a:xfrm rot="1118319">
            <a:off x="7190971" y="1676679"/>
            <a:ext cx="489204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66158">
            <a:off x="3024339" y="2502967"/>
            <a:ext cx="517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Šipka doleva 17"/>
          <p:cNvSpPr/>
          <p:nvPr/>
        </p:nvSpPr>
        <p:spPr>
          <a:xfrm rot="11790731">
            <a:off x="4826253" y="5654793"/>
            <a:ext cx="489204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4436">
            <a:off x="9074197" y="4203184"/>
            <a:ext cx="517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 rot="1808455">
            <a:off x="8008157" y="1632982"/>
            <a:ext cx="910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00B0F0"/>
                </a:solidFill>
              </a:rPr>
              <a:t>ZIMA</a:t>
            </a:r>
          </a:p>
        </p:txBody>
      </p:sp>
      <p:sp>
        <p:nvSpPr>
          <p:cNvPr id="14" name="TextovéPole 13"/>
          <p:cNvSpPr txBox="1"/>
          <p:nvPr/>
        </p:nvSpPr>
        <p:spPr>
          <a:xfrm rot="19859291">
            <a:off x="3244656" y="1647947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92D050"/>
                </a:solidFill>
              </a:rPr>
              <a:t>JARO</a:t>
            </a:r>
          </a:p>
        </p:txBody>
      </p:sp>
      <p:sp>
        <p:nvSpPr>
          <p:cNvPr id="15" name="TextovéPole 14"/>
          <p:cNvSpPr txBox="1"/>
          <p:nvPr/>
        </p:nvSpPr>
        <p:spPr>
          <a:xfrm rot="2576607">
            <a:off x="2853171" y="5187307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LÉTO</a:t>
            </a:r>
          </a:p>
        </p:txBody>
      </p:sp>
      <p:sp>
        <p:nvSpPr>
          <p:cNvPr id="16" name="TextovéPole 15"/>
          <p:cNvSpPr txBox="1"/>
          <p:nvPr/>
        </p:nvSpPr>
        <p:spPr>
          <a:xfrm rot="19550032">
            <a:off x="7941000" y="5359437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accent6">
                    <a:lumMod val="50000"/>
                  </a:schemeClr>
                </a:solidFill>
              </a:rPr>
              <a:t>PODZIM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312024" y="1124744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Severní polokoule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5010109" y="217661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Jižní polokoule</a:t>
            </a:r>
          </a:p>
        </p:txBody>
      </p:sp>
      <p:pic>
        <p:nvPicPr>
          <p:cNvPr id="3080" name="Picture 8" descr="C:\Users\VrtelkovaH\AppData\Local\Microsoft\Windows\Temporary Internet Files\Content.IE5\Q5H1SYG6\MP90036265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26" y="1500298"/>
            <a:ext cx="160804" cy="10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88" y="3295753"/>
            <a:ext cx="1651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30" y="5666415"/>
            <a:ext cx="1651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3310502"/>
            <a:ext cx="1651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5772767" y="691844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/>
              <a:t>21. 3.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9332958" y="2545944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/>
              <a:t>21. 12.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223092" y="2550720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/>
              <a:t>21. 6.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384936" y="6344058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/>
              <a:t>23. 9.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266706" y="731538"/>
            <a:ext cx="2563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Jarní rovnodennost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6291147" y="6374834"/>
            <a:ext cx="3086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Podzimní rovnodennost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3283101" y="2664892"/>
            <a:ext cx="1947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Letní slunovrat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7467944" y="2603408"/>
            <a:ext cx="19912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i="1" dirty="0"/>
              <a:t>Zimní slunovrat</a:t>
            </a:r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2CF43-D92A-40A4-AA68-05662636577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36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Čtyři roční období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Odpověď na otázku “čtyři roční období“ si napište do sešitu a pošlete mi odpověď do emailu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69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4548" y="24964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Noc a den                                                    </a:t>
            </a:r>
            <a:r>
              <a:rPr lang="cs-CZ" sz="2000" b="1" u="sng" dirty="0" smtClean="0"/>
              <a:t>Zápis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Čtyři roční období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20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4548" y="1530531"/>
            <a:ext cx="8915400" cy="475705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Země vykonává dva základní pohyby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</a:t>
            </a:r>
            <a:r>
              <a:rPr lang="cs-CZ" b="1" u="sng" dirty="0"/>
              <a:t>otáčí se kolem své osy </a:t>
            </a:r>
            <a:r>
              <a:rPr lang="cs-CZ" dirty="0"/>
              <a:t>– otočení trvá 24 hodin a střídá se při něm NOC a DEN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 </a:t>
            </a:r>
            <a:r>
              <a:rPr lang="cs-CZ" b="1" u="sng" dirty="0"/>
              <a:t>otáčí se kolem slunce </a:t>
            </a:r>
            <a:r>
              <a:rPr lang="cs-CZ" dirty="0"/>
              <a:t>– otočení trvá 365 dní a střídají se při něm čtyři roční období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65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</TotalTime>
  <Words>466</Words>
  <Application>Microsoft Office PowerPoint</Application>
  <PresentationFormat>Širokoúhlá obrazovka</PresentationFormat>
  <Paragraphs>90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Stébla</vt:lpstr>
      <vt:lpstr>Den a noc  Střídání ročních období</vt:lpstr>
      <vt:lpstr>Planeta Země</vt:lpstr>
      <vt:lpstr>Den a noc</vt:lpstr>
      <vt:lpstr>Den a noc – doplň text</vt:lpstr>
      <vt:lpstr>Den a noc - řešení</vt:lpstr>
      <vt:lpstr>Čtyři roční období</vt:lpstr>
      <vt:lpstr>Prezentace aplikace PowerPoint</vt:lpstr>
      <vt:lpstr>Čtyři roční období</vt:lpstr>
      <vt:lpstr>Noc a den                                                    Zápis Čtyři roční období  </vt:lpstr>
      <vt:lpstr>Noc a den                                                    Zápis Čtyři roční období 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a noc  Střídání ročních období</dc:title>
  <dc:creator>Jan Řezníček</dc:creator>
  <cp:lastModifiedBy>Jan Řezníček</cp:lastModifiedBy>
  <cp:revision>11</cp:revision>
  <dcterms:created xsi:type="dcterms:W3CDTF">2020-11-02T17:12:16Z</dcterms:created>
  <dcterms:modified xsi:type="dcterms:W3CDTF">2020-11-03T07:33:17Z</dcterms:modified>
</cp:coreProperties>
</file>