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16D"/>
    <a:srgbClr val="DAB8CA"/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DA32-1090-4BF4-A72E-98CE821F1BE5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81C6-4CDE-4FA8-B32D-C79AAD3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7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6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Sépiová kost se využívá jako doplňkové</a:t>
            </a:r>
            <a:r>
              <a:rPr lang="cs-CZ" baseline="0" dirty="0" smtClean="0"/>
              <a:t> krmivo pro papoušky a další exotické ptactvo, želvy, hlemýždě, atd. </a:t>
            </a:r>
            <a:r>
              <a:rPr lang="cs-CZ" dirty="0" smtClean="0"/>
              <a:t>Je výborným zdrojem</a:t>
            </a:r>
            <a:r>
              <a:rPr lang="cs-CZ" baseline="0" dirty="0" smtClean="0"/>
              <a:t> organického vápníku (který organismus zvířat přijímá lépe, než vápník z minerálních zdrojů). Slouží zároveň k obrušování zobáčků.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81C6-4CDE-4FA8-B32D-C79AAD30591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25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s8kouz810" TargetMode="External"/><Relationship Id="rId2" Type="http://schemas.openxmlformats.org/officeDocument/2006/relationships/hyperlink" Target="https://www.youtube.com/watch?v=MQa1QhD4m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Source |Squidward Spinoff Reportedly in the Works at Netf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425933"/>
            <a:ext cx="4679950" cy="43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780013"/>
            <a:ext cx="8991600" cy="1645920"/>
          </a:xfrm>
        </p:spPr>
        <p:txBody>
          <a:bodyPr/>
          <a:lstStyle/>
          <a:p>
            <a:r>
              <a:rPr lang="cs-CZ" dirty="0" smtClean="0"/>
              <a:t>Hezký den všem!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1600200" y="2240280"/>
            <a:ext cx="2887734" cy="2112264"/>
          </a:xfrm>
          <a:prstGeom prst="cloudCallout">
            <a:avLst>
              <a:gd name="adj1" fmla="val 97149"/>
              <a:gd name="adj2" fmla="val 43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DNES BUDE ASI ŘEČ O MNĚ …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Chobotnice pobřežní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Dosahuje délky až 3 m a váhy až 25 kg.</a:t>
            </a:r>
          </a:p>
          <a:p>
            <a:endParaRPr lang="cs-CZ" dirty="0"/>
          </a:p>
          <a:p>
            <a:r>
              <a:rPr lang="cs-CZ" dirty="0" smtClean="0"/>
              <a:t>Kolem úst má 8 stejně dlouhých ramen.</a:t>
            </a:r>
            <a:endParaRPr lang="cs-CZ" dirty="0"/>
          </a:p>
        </p:txBody>
      </p:sp>
      <p:pic>
        <p:nvPicPr>
          <p:cNvPr id="7172" name="Picture 4" descr="Octopus vulgaris (chobotnice pobřežní) | BioLi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2638044"/>
            <a:ext cx="4271771" cy="28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nakonec tu máme dvě videa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4025973" cy="310198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Jak se pohybuje sépie?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www.youtube.com/watch?v=MQa1QhD4msk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Jak dokáže měnit svůj vzhled chobotnice maskovaná neboli „mistr převleků“?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www.youtube.com/watch?v=Wos8kouz810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(čas 0:44 až 1:00)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8" name="Picture 6" descr="193 Girl Watching Tv Illustrations &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35" y="2358670"/>
            <a:ext cx="3660729" cy="36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měkkýši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Dělí se na </a:t>
            </a:r>
            <a:r>
              <a:rPr lang="cs-CZ" b="1" dirty="0">
                <a:solidFill>
                  <a:schemeClr val="bg1"/>
                </a:solidFill>
              </a:rPr>
              <a:t>plže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b="1" dirty="0">
                <a:solidFill>
                  <a:schemeClr val="bg1"/>
                </a:solidFill>
              </a:rPr>
              <a:t>mlže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b="1" dirty="0">
                <a:solidFill>
                  <a:schemeClr val="bg1"/>
                </a:solidFill>
              </a:rPr>
              <a:t>hlavonožce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981831" y="1881479"/>
            <a:ext cx="489527" cy="74814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187503" y="1512147"/>
            <a:ext cx="86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KMEN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48586" y="5542986"/>
            <a:ext cx="8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TŘÍDY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8" name="Přímá spojnice se šipkou 7"/>
          <p:cNvCxnSpPr>
            <a:stCxn id="7" idx="0"/>
          </p:cNvCxnSpPr>
          <p:nvPr/>
        </p:nvCxnSpPr>
        <p:spPr>
          <a:xfrm flipV="1">
            <a:off x="4787590" y="4876800"/>
            <a:ext cx="194241" cy="66618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Image result for lastur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53" y="2835529"/>
            <a:ext cx="812209" cy="8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NAI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64" y="2885159"/>
            <a:ext cx="987208" cy="6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sépie k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43" y="2708200"/>
            <a:ext cx="790432" cy="11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m17-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03" y="3738880"/>
            <a:ext cx="3308194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66903" y="1583789"/>
            <a:ext cx="279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PLŽI → JEDNODÍLNÁ SCHRÁNKA – </a:t>
            </a:r>
            <a:r>
              <a:rPr lang="cs-CZ" b="1" dirty="0" smtClean="0"/>
              <a:t>ULITA</a:t>
            </a:r>
          </a:p>
          <a:p>
            <a:r>
              <a:rPr lang="cs-CZ" sz="1200" dirty="0" smtClean="0"/>
              <a:t>(U NĚKTERÝCH JE VŠAK ZCELA ZAKRNĚLÁ)</a:t>
            </a:r>
            <a:endParaRPr lang="cs-CZ" sz="1200" dirty="0"/>
          </a:p>
        </p:txBody>
      </p:sp>
      <p:pic>
        <p:nvPicPr>
          <p:cNvPr id="4" name="Picture 58" descr="m4-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27" y="3738880"/>
            <a:ext cx="2069773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97879" y="1583789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HLAVONOŽCI → VE VĚTŠINĚ PŘÍPADŮ </a:t>
            </a:r>
            <a:r>
              <a:rPr lang="cs-CZ" b="1" dirty="0" smtClean="0"/>
              <a:t>NEMAJÍ </a:t>
            </a:r>
            <a:r>
              <a:rPr lang="cs-CZ" dirty="0" smtClean="0"/>
              <a:t>VNĚJŠÍ SCHRÁNKU</a:t>
            </a:r>
            <a:endParaRPr lang="cs-CZ" dirty="0"/>
          </a:p>
        </p:txBody>
      </p:sp>
      <p:pic>
        <p:nvPicPr>
          <p:cNvPr id="6" name="Picture 57" descr="m3-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9" y="3738880"/>
            <a:ext cx="2075121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54600" y="1583789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</a:t>
            </a:r>
            <a:r>
              <a:rPr lang="cs-CZ" dirty="0" smtClean="0"/>
              <a:t>LŽI → DVOUDÍLNÁ SCHRÁNKA – </a:t>
            </a:r>
            <a:r>
              <a:rPr lang="cs-CZ" b="1" dirty="0" smtClean="0"/>
              <a:t>LASTURA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7658496" y="1050571"/>
            <a:ext cx="4747490" cy="4747490"/>
          </a:xfrm>
          <a:prstGeom prst="ellipse">
            <a:avLst/>
          </a:prstGeom>
          <a:noFill/>
          <a:ln w="76200">
            <a:solidFill>
              <a:srgbClr val="B3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567055" y="1906954"/>
            <a:ext cx="1281545" cy="290484"/>
          </a:xfrm>
          <a:prstGeom prst="rect">
            <a:avLst/>
          </a:pr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779358" y="1885666"/>
            <a:ext cx="1281545" cy="290484"/>
          </a:xfrm>
          <a:prstGeom prst="rect">
            <a:avLst/>
          </a:pr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0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hlavonožci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Hlavnonožci jsou </a:t>
            </a:r>
            <a:r>
              <a:rPr lang="cs-CZ" b="1" dirty="0"/>
              <a:t>nejlépe vyvinutou </a:t>
            </a:r>
            <a:r>
              <a:rPr lang="cs-CZ" dirty="0"/>
              <a:t>skupinou měkkýšů, žijící pouze v </a:t>
            </a:r>
            <a:r>
              <a:rPr lang="cs-CZ" b="1" dirty="0"/>
              <a:t>mořích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Z vnitřních ústrojí mají nejdokonaleji vyvinutou </a:t>
            </a:r>
            <a:r>
              <a:rPr lang="cs-CZ" b="1" dirty="0"/>
              <a:t>nervovou soustavu </a:t>
            </a:r>
            <a:r>
              <a:rPr lang="cs-CZ" dirty="0"/>
              <a:t>a </a:t>
            </a:r>
            <a:r>
              <a:rPr lang="cs-CZ" b="1" dirty="0"/>
              <a:t>smyslové ústrojí</a:t>
            </a:r>
            <a:r>
              <a:rPr lang="cs-CZ" dirty="0"/>
              <a:t>, hlavně </a:t>
            </a:r>
            <a:r>
              <a:rPr lang="cs-CZ" b="1" dirty="0"/>
              <a:t>oči</a:t>
            </a:r>
            <a:r>
              <a:rPr lang="cs-CZ" dirty="0"/>
              <a:t>, které připomínají oči </a:t>
            </a:r>
            <a:r>
              <a:rPr lang="cs-CZ" dirty="0" smtClean="0"/>
              <a:t>obratlovců.</a:t>
            </a:r>
          </a:p>
          <a:p>
            <a:endParaRPr lang="cs-CZ" dirty="0" smtClean="0"/>
          </a:p>
          <a:p>
            <a:r>
              <a:rPr lang="cs-CZ" dirty="0" smtClean="0"/>
              <a:t>Mají </a:t>
            </a:r>
            <a:r>
              <a:rPr lang="cs-CZ" dirty="0"/>
              <a:t>vyvinutý </a:t>
            </a:r>
            <a:r>
              <a:rPr lang="cs-CZ" b="1" dirty="0"/>
              <a:t>mozek</a:t>
            </a:r>
            <a:r>
              <a:rPr lang="cs-CZ" dirty="0"/>
              <a:t>, který vznikl splynutím </a:t>
            </a:r>
            <a:r>
              <a:rPr lang="cs-CZ" b="1" dirty="0"/>
              <a:t>nervových uzlin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4" name="Picture 6" descr="Obrázek - Octopus vulgaris (chobotnice pobřežní) | BioLib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/>
          <a:stretch/>
        </p:blipFill>
        <p:spPr bwMode="auto">
          <a:xfrm>
            <a:off x="6338315" y="2638044"/>
            <a:ext cx="4379232" cy="30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hlavonožci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Když žijí ve vodě, tak </a:t>
            </a:r>
            <a:r>
              <a:rPr lang="cs-CZ" b="1" dirty="0" smtClean="0"/>
              <a:t>čím dýchají</a:t>
            </a:r>
            <a:r>
              <a:rPr lang="cs-CZ" dirty="0" smtClean="0"/>
              <a:t>?</a:t>
            </a:r>
          </a:p>
          <a:p>
            <a:r>
              <a:rPr lang="cs-CZ" b="1" dirty="0" smtClean="0">
                <a:solidFill>
                  <a:srgbClr val="B0716D"/>
                </a:solidFill>
              </a:rPr>
              <a:t>Žábrami.</a:t>
            </a:r>
          </a:p>
          <a:p>
            <a:endParaRPr lang="cs-CZ" dirty="0"/>
          </a:p>
          <a:p>
            <a:r>
              <a:rPr lang="cs-CZ" dirty="0"/>
              <a:t>Jejich svalnatá </a:t>
            </a:r>
            <a:r>
              <a:rPr lang="cs-CZ" b="1" dirty="0"/>
              <a:t>noha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b="1" dirty="0"/>
              <a:t>přeměněna na ramena s přísavkami</a:t>
            </a:r>
            <a:r>
              <a:rPr lang="cs-CZ" dirty="0"/>
              <a:t> (kolem ústního otvoru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Kmen: MĚKKÝŠI. - ppt stáhnou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1" b="17663"/>
          <a:stretch/>
        </p:blipFill>
        <p:spPr bwMode="auto">
          <a:xfrm>
            <a:off x="6406091" y="2638044"/>
            <a:ext cx="4874533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064500" y="2638044"/>
            <a:ext cx="736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nálevka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952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 hlavonožců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Pohybují</a:t>
            </a:r>
            <a:r>
              <a:rPr lang="cs-CZ" dirty="0"/>
              <a:t> se třemi způsoby, buď pomocí </a:t>
            </a:r>
            <a:r>
              <a:rPr lang="cs-CZ" b="1" dirty="0"/>
              <a:t>vlnění ploutevního lemu</a:t>
            </a:r>
            <a:r>
              <a:rPr lang="cs-CZ" dirty="0"/>
              <a:t> nebo </a:t>
            </a:r>
            <a:r>
              <a:rPr lang="cs-CZ" b="1" dirty="0"/>
              <a:t>chapadel</a:t>
            </a:r>
            <a:r>
              <a:rPr lang="cs-CZ" dirty="0"/>
              <a:t> nebo </a:t>
            </a:r>
            <a:r>
              <a:rPr lang="cs-CZ" dirty="0" smtClean="0"/>
              <a:t>vytlačováním </a:t>
            </a:r>
            <a:r>
              <a:rPr lang="cs-CZ" dirty="0"/>
              <a:t>vody </a:t>
            </a:r>
            <a:r>
              <a:rPr lang="cs-CZ" dirty="0" smtClean="0"/>
              <a:t>z plovací nálevky. </a:t>
            </a:r>
          </a:p>
          <a:p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případě ohrožení vypouštějí </a:t>
            </a:r>
            <a:r>
              <a:rPr lang="cs-CZ" b="1" dirty="0"/>
              <a:t>hlavonožci</a:t>
            </a:r>
            <a:r>
              <a:rPr lang="cs-CZ" dirty="0"/>
              <a:t> inkoustový oblak, který je skryje a mohou tak nepozorovaně uplavat.</a:t>
            </a: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42837" t="31560" r="3887" b="17193"/>
          <a:stretch/>
        </p:blipFill>
        <p:spPr bwMode="auto">
          <a:xfrm>
            <a:off x="6378215" y="2638044"/>
            <a:ext cx="4270375" cy="2310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ál 7"/>
          <p:cNvSpPr/>
          <p:nvPr/>
        </p:nvSpPr>
        <p:spPr>
          <a:xfrm>
            <a:off x="9313816" y="530873"/>
            <a:ext cx="2056357" cy="2056357"/>
          </a:xfrm>
          <a:prstGeom prst="ellipse">
            <a:avLst/>
          </a:prstGeom>
          <a:solidFill>
            <a:srgbClr val="B3E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Na konci prezentace je video, ve kterém uvidíte pohyb sépie.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épiová k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t="6627" r="24344" b="5421"/>
          <a:stretch/>
        </p:blipFill>
        <p:spPr bwMode="auto">
          <a:xfrm>
            <a:off x="10570160" y="2765954"/>
            <a:ext cx="1618451" cy="28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Schránka hlavonožců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Jejich schránka je většinou </a:t>
            </a:r>
            <a:r>
              <a:rPr lang="cs-CZ" b="1" dirty="0" smtClean="0"/>
              <a:t>zakrnělá</a:t>
            </a:r>
            <a:r>
              <a:rPr lang="cs-CZ" b="1" dirty="0"/>
              <a:t> </a:t>
            </a:r>
            <a:r>
              <a:rPr lang="cs-CZ" b="1" dirty="0" smtClean="0"/>
              <a:t>(= nemají ji)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Může </a:t>
            </a:r>
            <a:r>
              <a:rPr lang="cs-CZ" dirty="0"/>
              <a:t>být také </a:t>
            </a:r>
            <a:r>
              <a:rPr lang="cs-CZ" b="1" dirty="0"/>
              <a:t>redukována</a:t>
            </a:r>
            <a:r>
              <a:rPr lang="cs-CZ" dirty="0"/>
              <a:t> na </a:t>
            </a:r>
            <a:r>
              <a:rPr lang="cs-CZ" b="1" dirty="0"/>
              <a:t>vápenatou destičku</a:t>
            </a:r>
            <a:r>
              <a:rPr lang="cs-CZ" dirty="0"/>
              <a:t>, která vyztužuje útrobní vak – tak je tomu </a:t>
            </a:r>
            <a:r>
              <a:rPr lang="cs-CZ" dirty="0" smtClean="0"/>
              <a:t>např. u </a:t>
            </a:r>
            <a:r>
              <a:rPr lang="cs-CZ" b="1" dirty="0">
                <a:solidFill>
                  <a:schemeClr val="tx1"/>
                </a:solidFill>
              </a:rPr>
              <a:t>sépie </a:t>
            </a:r>
            <a:r>
              <a:rPr lang="cs-CZ" b="1" dirty="0" smtClean="0">
                <a:solidFill>
                  <a:schemeClr val="tx1"/>
                </a:solidFill>
              </a:rPr>
              <a:t>obecné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b="1" dirty="0" smtClean="0"/>
              <a:t>Sépiová </a:t>
            </a:r>
            <a:r>
              <a:rPr lang="cs-CZ" b="1" dirty="0"/>
              <a:t>kost </a:t>
            </a:r>
            <a:r>
              <a:rPr lang="cs-CZ" dirty="0"/>
              <a:t>slouží jako bóje (jsou v ní vzduchové komůrky), </a:t>
            </a:r>
            <a:r>
              <a:rPr lang="cs-CZ" b="1" dirty="0"/>
              <a:t>umožňuje vznášet se</a:t>
            </a:r>
            <a:r>
              <a:rPr lang="cs-CZ" dirty="0"/>
              <a:t>, klesat nebo stoupat (přívodem vody dovnitř, nebo odvodem ven).</a:t>
            </a:r>
          </a:p>
          <a:p>
            <a:endParaRPr lang="cs-CZ" dirty="0"/>
          </a:p>
        </p:txBody>
      </p:sp>
      <p:pic>
        <p:nvPicPr>
          <p:cNvPr id="1026" name="Picture 2" descr="Třída: Hlavonožci (Cephalopoda) Milan Dundr - PDF Stažení zdar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5954"/>
            <a:ext cx="4270375" cy="28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9678534" y="628323"/>
            <a:ext cx="1861457" cy="1861457"/>
          </a:xfrm>
          <a:prstGeom prst="ellipse">
            <a:avLst/>
          </a:prstGeom>
          <a:solidFill>
            <a:srgbClr val="B3E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Zkuste zjistit, k čemu se používá sépiová kost.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Sépie obecná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Žije v teplých pobřežních vodách.</a:t>
            </a:r>
          </a:p>
          <a:p>
            <a:endParaRPr lang="cs-CZ" dirty="0"/>
          </a:p>
          <a:p>
            <a:r>
              <a:rPr lang="cs-CZ" dirty="0" smtClean="0"/>
              <a:t>Přes den leží na dně částečně zakrytá pískem, večer ožívá.</a:t>
            </a:r>
            <a:endParaRPr lang="cs-CZ" dirty="0"/>
          </a:p>
        </p:txBody>
      </p:sp>
      <p:pic>
        <p:nvPicPr>
          <p:cNvPr id="4098" name="Picture 2" descr="Sépie obecná (Sepia officinalis) - ChovZvířat.c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765425"/>
            <a:ext cx="427196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Krakatice obrovská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Jeden z největších hlavonožců na světě.</a:t>
            </a:r>
          </a:p>
          <a:p>
            <a:endParaRPr lang="cs-CZ" dirty="0"/>
          </a:p>
          <a:p>
            <a:r>
              <a:rPr lang="cs-CZ" dirty="0" smtClean="0"/>
              <a:t>Největší známý uhynulý exemplář měřil 18,5 m!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Krakatice obrovská (Architeuthis dux) - ChovZvířa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2638045"/>
            <a:ext cx="4381605" cy="2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75</TotalTime>
  <Words>288</Words>
  <Application>Microsoft Office PowerPoint</Application>
  <PresentationFormat>Širokoúhlá obrazovka</PresentationFormat>
  <Paragraphs>62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Hezký den všem!</vt:lpstr>
      <vt:lpstr>měkkýši</vt:lpstr>
      <vt:lpstr>Prezentace aplikace PowerPoint</vt:lpstr>
      <vt:lpstr>hlavonožci</vt:lpstr>
      <vt:lpstr>hlavonožci</vt:lpstr>
      <vt:lpstr>Pohyb hlavonožců</vt:lpstr>
      <vt:lpstr>Schránka hlavonožců</vt:lpstr>
      <vt:lpstr>Sépie obecná</vt:lpstr>
      <vt:lpstr>Krakatice obrovská</vt:lpstr>
      <vt:lpstr>Chobotnice pobřežní</vt:lpstr>
      <vt:lpstr>A nakonec tu máme dvě videa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hlavonož</dc:title>
  <dc:creator>Alena Nezvalová</dc:creator>
  <cp:lastModifiedBy>Alena Nezvalová</cp:lastModifiedBy>
  <cp:revision>9</cp:revision>
  <dcterms:created xsi:type="dcterms:W3CDTF">2021-02-23T09:24:38Z</dcterms:created>
  <dcterms:modified xsi:type="dcterms:W3CDTF">2021-02-23T11:53:57Z</dcterms:modified>
</cp:coreProperties>
</file>