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7" r:id="rId2"/>
    <p:sldId id="270" r:id="rId3"/>
    <p:sldId id="269" r:id="rId4"/>
    <p:sldId id="256" r:id="rId5"/>
    <p:sldId id="259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vfpNA8vMUdk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New Minions Trailer Released – HI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153412"/>
            <a:ext cx="7729728" cy="482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MÁME TADY pátek!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7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prvoků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Prvoky dělíme podle způsobu pohybu na:</a:t>
            </a:r>
          </a:p>
          <a:p>
            <a:pPr lvl="1"/>
            <a:r>
              <a:rPr lang="cs-CZ" dirty="0" smtClean="0"/>
              <a:t>1) nálevníky,</a:t>
            </a:r>
          </a:p>
          <a:p>
            <a:pPr lvl="1"/>
            <a:r>
              <a:rPr lang="cs-CZ" dirty="0" smtClean="0"/>
              <a:t>2) bičíkovce,</a:t>
            </a:r>
          </a:p>
          <a:p>
            <a:pPr lvl="1"/>
            <a:r>
              <a:rPr lang="cs-CZ" dirty="0" smtClean="0"/>
              <a:t>3) kořenonožce.</a:t>
            </a:r>
            <a:endParaRPr lang="cs-CZ" dirty="0"/>
          </a:p>
        </p:txBody>
      </p:sp>
      <p:pic>
        <p:nvPicPr>
          <p:cNvPr id="6" name="Picture 2" descr="Prvoci - Praprvoci - Bičíkovci - Zooflagellata - Trypanozoma spavičn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291" y="3207143"/>
            <a:ext cx="1285407" cy="17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ičíkovci Kořenonožci Dírkonošci Mřížovci - ppt stáhnou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 t="18272" r="23130" b="34998"/>
          <a:stretch/>
        </p:blipFill>
        <p:spPr bwMode="auto">
          <a:xfrm>
            <a:off x="9396254" y="3207143"/>
            <a:ext cx="1221376" cy="17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Prvoci - Nálevníci - Trepka velká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71" y="3207143"/>
            <a:ext cx="919364" cy="17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0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nálevníci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cs-CZ" altLang="cs-CZ" dirty="0" smtClean="0"/>
          </a:p>
          <a:p>
            <a:r>
              <a:rPr lang="cs-CZ" altLang="cs-CZ" dirty="0" smtClean="0"/>
              <a:t>pohybují </a:t>
            </a:r>
            <a:r>
              <a:rPr lang="cs-CZ" altLang="cs-CZ" dirty="0"/>
              <a:t>se pomocí </a:t>
            </a:r>
            <a:r>
              <a:rPr lang="cs-CZ" altLang="cs-CZ" b="1" dirty="0" smtClean="0"/>
              <a:t>brv</a:t>
            </a:r>
          </a:p>
          <a:p>
            <a:endParaRPr lang="cs-CZ" altLang="cs-CZ" b="1" dirty="0"/>
          </a:p>
          <a:p>
            <a:r>
              <a:rPr lang="cs-CZ" altLang="cs-CZ" dirty="0"/>
              <a:t>žijí ve </a:t>
            </a:r>
            <a:r>
              <a:rPr lang="cs-CZ" altLang="cs-CZ" b="1" dirty="0"/>
              <a:t>vodě</a:t>
            </a:r>
            <a:r>
              <a:rPr lang="cs-CZ" altLang="cs-CZ" dirty="0"/>
              <a:t> i </a:t>
            </a:r>
            <a:r>
              <a:rPr lang="cs-CZ" altLang="cs-CZ" b="1" dirty="0" smtClean="0"/>
              <a:t>půdě</a:t>
            </a:r>
          </a:p>
          <a:p>
            <a:endParaRPr lang="cs-CZ" altLang="cs-CZ" b="1" dirty="0"/>
          </a:p>
          <a:p>
            <a:r>
              <a:rPr lang="cs-CZ" altLang="cs-CZ" dirty="0"/>
              <a:t>živí se </a:t>
            </a:r>
            <a:r>
              <a:rPr lang="cs-CZ" altLang="cs-CZ" b="1" dirty="0"/>
              <a:t>bakteriemi</a:t>
            </a:r>
            <a:r>
              <a:rPr lang="cs-CZ" altLang="cs-CZ" dirty="0"/>
              <a:t> a </a:t>
            </a:r>
            <a:r>
              <a:rPr lang="cs-CZ" altLang="cs-CZ" b="1" dirty="0" smtClean="0"/>
              <a:t>řasami</a:t>
            </a:r>
          </a:p>
          <a:p>
            <a:endParaRPr lang="cs-CZ" altLang="cs-CZ" b="1" dirty="0"/>
          </a:p>
          <a:p>
            <a:r>
              <a:rPr lang="cs-CZ" altLang="cs-CZ" dirty="0" smtClean="0"/>
              <a:t>nejsnáze si je opatříme ze senného nálevu</a:t>
            </a:r>
          </a:p>
          <a:p>
            <a:pPr marL="0" indent="0">
              <a:buNone/>
            </a:pPr>
            <a:endParaRPr lang="cs-CZ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Zástupci:</a:t>
            </a:r>
          </a:p>
          <a:p>
            <a:r>
              <a:rPr lang="cs-CZ" b="1" dirty="0" smtClean="0"/>
              <a:t>TREPKA VELKÁ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VÍŘENKA</a:t>
            </a:r>
          </a:p>
          <a:p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8053796" y="210421"/>
            <a:ext cx="2697261" cy="26972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Senný nálev:</a:t>
            </a:r>
          </a:p>
          <a:p>
            <a:pPr algn="ctr"/>
            <a:r>
              <a:rPr lang="cs-CZ" dirty="0" smtClean="0"/>
              <a:t>Na dno široké sklenice dáme hrst sena, zalijeme ji vodou a necháme v teplé místnosti asi 10 až 14 dní. </a:t>
            </a:r>
            <a:endParaRPr lang="cs-CZ" dirty="0"/>
          </a:p>
        </p:txBody>
      </p:sp>
      <p:pic>
        <p:nvPicPr>
          <p:cNvPr id="7170" name="Picture 2" descr="Biologie a genetika pro bakalář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496" y="582766"/>
            <a:ext cx="1540976" cy="205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ektor Trepka velká #39441795 | fotobanka Fotky&amp;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009" y="3372324"/>
            <a:ext cx="2369185" cy="12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hromalveo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19645" y="4381385"/>
            <a:ext cx="1577916" cy="236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/>
          <p:cNvSpPr/>
          <p:nvPr/>
        </p:nvSpPr>
        <p:spPr>
          <a:xfrm>
            <a:off x="1076650" y="3215582"/>
            <a:ext cx="2389361" cy="2389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Nejčastěji se trepky vyskytují ve znečištěných vodách. Živí se především bakteriemi.</a:t>
            </a:r>
            <a:endParaRPr lang="cs-CZ" dirty="0"/>
          </a:p>
        </p:txBody>
      </p:sp>
      <p:sp>
        <p:nvSpPr>
          <p:cNvPr id="10" name="Ovál 9"/>
          <p:cNvSpPr/>
          <p:nvPr/>
        </p:nvSpPr>
        <p:spPr>
          <a:xfrm>
            <a:off x="3283573" y="2816353"/>
            <a:ext cx="3187817" cy="318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Když voda vyschne nebo zamrzne, vytvoří trepka na povrchu těla pevnou schránku – tak vznikne cysta, která umožňuje trepce přežít nepříznivé podmínky.</a:t>
            </a:r>
            <a:endParaRPr lang="cs-CZ" dirty="0"/>
          </a:p>
        </p:txBody>
      </p:sp>
      <p:sp>
        <p:nvSpPr>
          <p:cNvPr id="11" name="Ovál 10"/>
          <p:cNvSpPr/>
          <p:nvPr/>
        </p:nvSpPr>
        <p:spPr>
          <a:xfrm>
            <a:off x="5961435" y="2941689"/>
            <a:ext cx="3187817" cy="318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Větrem jsou cysty roznášeny do širokého okolí. Když se dostanou do vody, obal se rozruší a trepky se začnou opět pohybovat a rozmnožovat.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902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BIČÍKOVCI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altLang="cs-CZ" dirty="0" smtClean="0"/>
          </a:p>
          <a:p>
            <a:r>
              <a:rPr lang="cs-CZ" altLang="cs-CZ" dirty="0" smtClean="0"/>
              <a:t>pohybují </a:t>
            </a:r>
            <a:r>
              <a:rPr lang="cs-CZ" altLang="cs-CZ" dirty="0"/>
              <a:t>se pomocí </a:t>
            </a:r>
            <a:r>
              <a:rPr lang="cs-CZ" altLang="cs-CZ" b="1" dirty="0" smtClean="0"/>
              <a:t>bičíků</a:t>
            </a:r>
          </a:p>
          <a:p>
            <a:endParaRPr lang="cs-CZ" altLang="cs-CZ" b="1" dirty="0"/>
          </a:p>
          <a:p>
            <a:r>
              <a:rPr lang="cs-CZ" altLang="cs-CZ" dirty="0"/>
              <a:t>potravu přijímají </a:t>
            </a:r>
            <a:r>
              <a:rPr lang="cs-CZ" altLang="cs-CZ" b="1" dirty="0"/>
              <a:t>celým </a:t>
            </a:r>
            <a:r>
              <a:rPr lang="cs-CZ" altLang="cs-CZ" b="1" dirty="0" smtClean="0"/>
              <a:t>tělem</a:t>
            </a:r>
          </a:p>
          <a:p>
            <a:endParaRPr lang="cs-CZ" altLang="cs-CZ" b="1" dirty="0"/>
          </a:p>
          <a:p>
            <a:r>
              <a:rPr lang="cs-CZ" altLang="cs-CZ" b="1" dirty="0"/>
              <a:t>parazité</a:t>
            </a:r>
            <a:r>
              <a:rPr lang="cs-CZ" altLang="cs-CZ" dirty="0"/>
              <a:t> – způsobují závažná </a:t>
            </a:r>
            <a:r>
              <a:rPr lang="cs-CZ" altLang="cs-CZ" b="1" dirty="0"/>
              <a:t>onemocnění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3502371" cy="3101982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Zástupce:</a:t>
            </a:r>
          </a:p>
          <a:p>
            <a:r>
              <a:rPr lang="cs-CZ" b="1" dirty="0" smtClean="0"/>
              <a:t>TRYPANOZOMA SPAVIČNÁ</a:t>
            </a:r>
          </a:p>
          <a:p>
            <a:r>
              <a:rPr lang="cs-CZ" dirty="0" smtClean="0"/>
              <a:t>Přenáší ji moucha tse-tse.</a:t>
            </a:r>
          </a:p>
          <a:p>
            <a:r>
              <a:rPr lang="cs-CZ" dirty="0" smtClean="0"/>
              <a:t>Způsobuje spavou nemoc (silné bolesti hlavy, únava).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686" y="5040298"/>
            <a:ext cx="1285407" cy="71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Prvoci - Praprvoci - Bičíkovci - Zooflagellata - Trypanozoma spavič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686" y="3337772"/>
            <a:ext cx="1285407" cy="17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1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kořenonožci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altLang="cs-CZ" dirty="0" smtClean="0"/>
          </a:p>
          <a:p>
            <a:r>
              <a:rPr lang="cs-CZ" altLang="cs-CZ" dirty="0"/>
              <a:t>pohybují se pomocí </a:t>
            </a:r>
            <a:r>
              <a:rPr lang="cs-CZ" altLang="cs-CZ" b="1" dirty="0" smtClean="0"/>
              <a:t>panožek</a:t>
            </a:r>
          </a:p>
          <a:p>
            <a:endParaRPr lang="cs-CZ" altLang="cs-CZ" b="1" dirty="0"/>
          </a:p>
          <a:p>
            <a:r>
              <a:rPr lang="cs-CZ" altLang="cs-CZ" dirty="0"/>
              <a:t>panožky slouží k </a:t>
            </a:r>
            <a:r>
              <a:rPr lang="cs-CZ" altLang="cs-CZ" b="1" dirty="0"/>
              <a:t>pohybu</a:t>
            </a:r>
            <a:r>
              <a:rPr lang="cs-CZ" altLang="cs-CZ" dirty="0"/>
              <a:t> a k </a:t>
            </a:r>
            <a:r>
              <a:rPr lang="cs-CZ" altLang="cs-CZ" b="1" dirty="0"/>
              <a:t>lapání </a:t>
            </a:r>
            <a:r>
              <a:rPr lang="cs-CZ" altLang="cs-CZ" b="1" dirty="0" smtClean="0"/>
              <a:t>kořisti</a:t>
            </a:r>
          </a:p>
          <a:p>
            <a:endParaRPr lang="cs-CZ" altLang="cs-CZ" b="1" dirty="0"/>
          </a:p>
          <a:p>
            <a:r>
              <a:rPr lang="cs-CZ" altLang="cs-CZ" dirty="0"/>
              <a:t>žijí v </a:t>
            </a:r>
            <a:r>
              <a:rPr lang="cs-CZ" altLang="cs-CZ" b="1" dirty="0"/>
              <a:t>půdě</a:t>
            </a:r>
            <a:r>
              <a:rPr lang="cs-CZ" altLang="cs-CZ" dirty="0"/>
              <a:t>, </a:t>
            </a:r>
            <a:r>
              <a:rPr lang="cs-CZ" altLang="cs-CZ" b="1" dirty="0" smtClean="0"/>
              <a:t>vodě</a:t>
            </a:r>
          </a:p>
          <a:p>
            <a:endParaRPr lang="cs-CZ" altLang="cs-CZ" b="1" dirty="0"/>
          </a:p>
          <a:p>
            <a:r>
              <a:rPr lang="cs-CZ" altLang="cs-CZ" b="1" dirty="0" smtClean="0"/>
              <a:t>Jak kořenonožci „loví“ bakterie?</a:t>
            </a:r>
          </a:p>
          <a:p>
            <a:r>
              <a:rPr lang="cs-CZ" b="1" dirty="0" smtClean="0">
                <a:hlinkClick r:id="rId2"/>
              </a:rPr>
              <a:t>https://www.youtube.com/watch?v=vfpNA8vMUdk</a:t>
            </a:r>
            <a:endParaRPr lang="cs-CZ" b="1" dirty="0" smtClean="0"/>
          </a:p>
          <a:p>
            <a:endParaRPr lang="cs-CZ" altLang="cs-CZ" b="1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3502371" cy="3101982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Zástupci:</a:t>
            </a:r>
          </a:p>
          <a:p>
            <a:r>
              <a:rPr lang="cs-CZ" b="1" dirty="0"/>
              <a:t>MĚŇAVKA </a:t>
            </a:r>
            <a:r>
              <a:rPr lang="cs-CZ" b="1" dirty="0" smtClean="0"/>
              <a:t>VELKÁ</a:t>
            </a:r>
          </a:p>
          <a:p>
            <a:r>
              <a:rPr lang="cs-CZ" b="1" dirty="0" smtClean="0"/>
              <a:t>MĚŇAVKA </a:t>
            </a:r>
            <a:r>
              <a:rPr lang="cs-CZ" b="1" dirty="0"/>
              <a:t>ÚPLAVIČNÁ</a:t>
            </a:r>
          </a:p>
          <a:p>
            <a:r>
              <a:rPr lang="cs-CZ" dirty="0"/>
              <a:t>Způsobuje měňavkovou úplavici (průjmovité onemocnění).</a:t>
            </a:r>
          </a:p>
          <a:p>
            <a:r>
              <a:rPr lang="cs-CZ" dirty="0"/>
              <a:t>Především v rozvojových zemích (nedostatečná hygiena, teplé a vlhké klima).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42" name="Picture 2" descr="Bičíkovci Kořenonožci Dírkonošci Mřížovci - ppt stáhnou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7" t="27668" r="68273" b="22935"/>
          <a:stretch/>
        </p:blipFill>
        <p:spPr bwMode="auto">
          <a:xfrm>
            <a:off x="10162136" y="3865953"/>
            <a:ext cx="1387507" cy="23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Bičíkovci Kořenonožci Dírkonošci Mřížovci - ppt stáhnou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 t="18272" r="23130" b="34998"/>
          <a:stretch/>
        </p:blipFill>
        <p:spPr bwMode="auto">
          <a:xfrm>
            <a:off x="10156931" y="1924595"/>
            <a:ext cx="1392712" cy="194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0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Rozšiřující ODPOVĚDI NA VAŠE OTÁZKY Z MINULÉ HODINY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Existují i jedovaté řasy? Ano.</a:t>
            </a:r>
            <a:endParaRPr lang="cs-CZ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cs-CZ" dirty="0"/>
              <a:t>např. mikroskopické řasy rozsivky, které žijí v oceánech,</a:t>
            </a:r>
          </a:p>
          <a:p>
            <a:pPr lvl="1"/>
            <a:r>
              <a:rPr lang="cs-CZ" dirty="0"/>
              <a:t>produkují jedovatou sloučeninu </a:t>
            </a:r>
            <a:r>
              <a:rPr lang="cs-CZ" dirty="0" err="1"/>
              <a:t>bromkyan</a:t>
            </a:r>
            <a:r>
              <a:rPr lang="cs-CZ" dirty="0"/>
              <a:t>,</a:t>
            </a:r>
          </a:p>
          <a:p>
            <a:pPr lvl="1"/>
            <a:r>
              <a:rPr lang="cs-CZ" dirty="0"/>
              <a:t>u člověka může způsobit ztrátu paměti či žaludeční nevolnost.</a:t>
            </a:r>
          </a:p>
          <a:p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2935695" y="4579610"/>
            <a:ext cx="6320609" cy="2320834"/>
            <a:chOff x="2694850" y="4537166"/>
            <a:chExt cx="6320609" cy="2320834"/>
          </a:xfrm>
        </p:grpSpPr>
        <p:pic>
          <p:nvPicPr>
            <p:cNvPr id="4" name="Picture 2" descr="Jednobuněčné mořské řasy jsou již přinejmenším posledních deset let považovány za jednoho z kandidátů na lék proti globálnímu oteplování. Dokáží totiž odebírat z atmosféry velké množství oxidu uhličitého. Šíření některých druhů má však nepříjemný vedlejší efekt: řasy vypouštějí do vody toxiny, které se hromadí v dalších článcích potravního řetězce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850" y="4537166"/>
              <a:ext cx="3081020" cy="2320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Pseudo-nitzschia - Wikipedi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870" y="4537166"/>
              <a:ext cx="3239589" cy="2317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25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Rozšiřující ODPOVĚDI NA VAŠE OTÁZKY Z MINULÉ HODINY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4"/>
                </a:solidFill>
              </a:rPr>
              <a:t>Dají se některé řasy jíst? Ano.</a:t>
            </a:r>
            <a:endParaRPr lang="cs-CZ" dirty="0">
              <a:solidFill>
                <a:schemeClr val="accent4"/>
              </a:solidFill>
            </a:endParaRPr>
          </a:p>
          <a:p>
            <a:r>
              <a:rPr lang="cs-CZ" dirty="0"/>
              <a:t>Jedlé řasy</a:t>
            </a:r>
          </a:p>
          <a:p>
            <a:pPr lvl="1"/>
            <a:r>
              <a:rPr lang="cs-CZ" dirty="0"/>
              <a:t>mohou mít blahodárný vliv na lidský organismus (obsahují spoustu vitamínů, mají protizánětlivé účinky, mohou zvyšovat naši odolnost proti stresu, …),</a:t>
            </a:r>
          </a:p>
          <a:p>
            <a:pPr lvl="1"/>
            <a:r>
              <a:rPr lang="cs-CZ" dirty="0"/>
              <a:t>příklady: 	</a:t>
            </a:r>
            <a:r>
              <a:rPr lang="cs-CZ" dirty="0" err="1"/>
              <a:t>arame</a:t>
            </a:r>
            <a:r>
              <a:rPr lang="cs-CZ" dirty="0"/>
              <a:t> (na snížení vysokého krevního tlaku), </a:t>
            </a:r>
          </a:p>
          <a:p>
            <a:pPr lvl="1" indent="0">
              <a:buNone/>
            </a:pPr>
            <a:r>
              <a:rPr lang="cs-CZ" dirty="0"/>
              <a:t>		</a:t>
            </a:r>
            <a:r>
              <a:rPr lang="cs-CZ" dirty="0" err="1"/>
              <a:t>kelp</a:t>
            </a:r>
            <a:r>
              <a:rPr lang="cs-CZ" dirty="0"/>
              <a:t> (na zažívání), </a:t>
            </a:r>
          </a:p>
          <a:p>
            <a:pPr lvl="1" indent="0">
              <a:buNone/>
            </a:pPr>
            <a:r>
              <a:rPr lang="cs-CZ" dirty="0"/>
              <a:t>		</a:t>
            </a:r>
            <a:r>
              <a:rPr lang="cs-CZ" dirty="0" err="1"/>
              <a:t>nori</a:t>
            </a:r>
            <a:r>
              <a:rPr lang="cs-CZ" dirty="0"/>
              <a:t> (na snížení hladiny cholesterolu).</a:t>
            </a:r>
          </a:p>
          <a:p>
            <a:endParaRPr lang="cs-CZ" dirty="0"/>
          </a:p>
        </p:txBody>
      </p:sp>
      <p:pic>
        <p:nvPicPr>
          <p:cNvPr id="7" name="Picture 2" descr="Arame | Prameny zdrav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8112"/>
            <a:ext cx="3092723" cy="16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LLNATURE Kelp prášek BIO 100 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865" y="5174786"/>
            <a:ext cx="2342270" cy="234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Nori – japonská superstar mezi mořskými řasam | Wal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099" y="5174786"/>
            <a:ext cx="2543901" cy="168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2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Jednobuněční živočichové – prvoci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6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prvoci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Organismy tvořené </a:t>
            </a:r>
            <a:r>
              <a:rPr lang="cs-CZ" b="1" dirty="0" smtClean="0"/>
              <a:t>jedinou buňkou </a:t>
            </a:r>
            <a:r>
              <a:rPr lang="cs-CZ" dirty="0" smtClean="0"/>
              <a:t>→ ta musí vykonávat </a:t>
            </a:r>
            <a:r>
              <a:rPr lang="cs-CZ" b="1" dirty="0" smtClean="0"/>
              <a:t>všechny funkce</a:t>
            </a:r>
            <a:r>
              <a:rPr lang="cs-CZ" dirty="0" smtClean="0"/>
              <a:t>: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říjem potravy,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rávení,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ylučování,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ohyb,</a:t>
            </a:r>
          </a:p>
          <a:p>
            <a:pPr lvl="1"/>
            <a:r>
              <a:rPr lang="cs-CZ" dirty="0" smtClean="0"/>
              <a:t>dýchání,</a:t>
            </a:r>
          </a:p>
          <a:p>
            <a:pPr lvl="1"/>
            <a:r>
              <a:rPr lang="cs-CZ" dirty="0" smtClean="0"/>
              <a:t>odpovědi na podněty,</a:t>
            </a:r>
          </a:p>
          <a:p>
            <a:pPr lvl="1"/>
            <a:r>
              <a:rPr lang="cs-CZ" dirty="0" smtClean="0"/>
              <a:t>rozmnožování.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8" name="Picture 6" descr="Trepka velká – Wikiped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48" y="2638425"/>
            <a:ext cx="4086255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3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prvoků (trepka velká)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b="1" dirty="0">
                <a:latin typeface="Calibri" panose="020F0502020204030204" pitchFamily="34" charset="0"/>
              </a:rPr>
              <a:t>Brvy</a:t>
            </a:r>
            <a:r>
              <a:rPr lang="cs-CZ" altLang="cs-CZ" dirty="0">
                <a:latin typeface="Calibri" panose="020F0502020204030204" pitchFamily="34" charset="0"/>
              </a:rPr>
              <a:t> – umožňují pohyb trepky,</a:t>
            </a:r>
          </a:p>
          <a:p>
            <a:r>
              <a:rPr lang="cs-CZ" altLang="cs-CZ" b="1" dirty="0">
                <a:latin typeface="Calibri" panose="020F0502020204030204" pitchFamily="34" charset="0"/>
              </a:rPr>
              <a:t>velké jádro </a:t>
            </a:r>
            <a:r>
              <a:rPr lang="cs-CZ" altLang="cs-CZ" dirty="0">
                <a:latin typeface="Calibri" panose="020F0502020204030204" pitchFamily="34" charset="0"/>
              </a:rPr>
              <a:t>– řídí buňku,</a:t>
            </a:r>
          </a:p>
          <a:p>
            <a:r>
              <a:rPr lang="cs-CZ" altLang="cs-CZ" b="1" dirty="0">
                <a:latin typeface="Calibri" panose="020F0502020204030204" pitchFamily="34" charset="0"/>
              </a:rPr>
              <a:t>malé jádro </a:t>
            </a:r>
            <a:r>
              <a:rPr lang="cs-CZ" altLang="cs-CZ" dirty="0">
                <a:latin typeface="Calibri" panose="020F0502020204030204" pitchFamily="34" charset="0"/>
              </a:rPr>
              <a:t>– řídí rozmnožování,</a:t>
            </a:r>
          </a:p>
          <a:p>
            <a:r>
              <a:rPr lang="cs-CZ" altLang="cs-CZ" b="1" dirty="0">
                <a:latin typeface="Calibri" panose="020F0502020204030204" pitchFamily="34" charset="0"/>
              </a:rPr>
              <a:t>buněčná ústa </a:t>
            </a:r>
            <a:r>
              <a:rPr lang="cs-CZ" altLang="cs-CZ" dirty="0">
                <a:latin typeface="Calibri" panose="020F0502020204030204" pitchFamily="34" charset="0"/>
              </a:rPr>
              <a:t>– příjem potravy (bakterie, řasy, drobné částice),</a:t>
            </a:r>
          </a:p>
          <a:p>
            <a:r>
              <a:rPr lang="cs-CZ" altLang="cs-CZ" b="1" dirty="0">
                <a:latin typeface="Calibri" panose="020F0502020204030204" pitchFamily="34" charset="0"/>
              </a:rPr>
              <a:t>buněčný hltan </a:t>
            </a:r>
            <a:r>
              <a:rPr lang="cs-CZ" altLang="cs-CZ" dirty="0">
                <a:latin typeface="Calibri" panose="020F0502020204030204" pitchFamily="34" charset="0"/>
              </a:rPr>
              <a:t>– zde se posouvá potrava z buněčných úst , později se oddělí jako </a:t>
            </a:r>
            <a:r>
              <a:rPr lang="cs-CZ" altLang="cs-CZ" b="1" dirty="0">
                <a:latin typeface="Calibri" panose="020F0502020204030204" pitchFamily="34" charset="0"/>
              </a:rPr>
              <a:t>potravní vakuola,</a:t>
            </a:r>
            <a:endParaRPr lang="cs-CZ" altLang="cs-CZ" dirty="0">
              <a:latin typeface="Calibri" panose="020F0502020204030204" pitchFamily="34" charset="0"/>
            </a:endParaRPr>
          </a:p>
          <a:p>
            <a:r>
              <a:rPr lang="cs-CZ" altLang="cs-CZ" b="1" dirty="0">
                <a:latin typeface="Calibri" panose="020F0502020204030204" pitchFamily="34" charset="0"/>
              </a:rPr>
              <a:t>potravní vakuola</a:t>
            </a:r>
            <a:r>
              <a:rPr lang="cs-CZ" altLang="cs-CZ" dirty="0">
                <a:latin typeface="Calibri" panose="020F0502020204030204" pitchFamily="34" charset="0"/>
              </a:rPr>
              <a:t> – probíhá zde trávení, </a:t>
            </a:r>
          </a:p>
          <a:p>
            <a:r>
              <a:rPr lang="cs-CZ" altLang="cs-CZ" b="1" dirty="0">
                <a:latin typeface="Calibri" panose="020F0502020204030204" pitchFamily="34" charset="0"/>
              </a:rPr>
              <a:t>stažitelná vakuola </a:t>
            </a:r>
            <a:r>
              <a:rPr lang="cs-CZ" altLang="cs-CZ" dirty="0">
                <a:latin typeface="Calibri" panose="020F0502020204030204" pitchFamily="34" charset="0"/>
              </a:rPr>
              <a:t>– vylučování zplodin a přebytečné vody.</a:t>
            </a:r>
          </a:p>
          <a:p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8"/>
          <a:stretch/>
        </p:blipFill>
        <p:spPr>
          <a:xfrm>
            <a:off x="1511503" y="2542249"/>
            <a:ext cx="4412588" cy="3747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25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Rozmnožování prvoků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Pamatujete si, jaké jsou 2 základní způsoby rozmnožování?</a:t>
            </a:r>
          </a:p>
          <a:p>
            <a:r>
              <a:rPr lang="cs-CZ" dirty="0" smtClean="0"/>
              <a:t>Pohlavní a nepohlavní.</a:t>
            </a:r>
          </a:p>
          <a:p>
            <a:endParaRPr lang="cs-CZ" dirty="0"/>
          </a:p>
          <a:p>
            <a:r>
              <a:rPr lang="cs-CZ" dirty="0" smtClean="0"/>
              <a:t>Prvoci se mohou rozmnožovat pohlavně i nepohlavně.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A teď se podíváme, jak to vypadá.</a:t>
            </a:r>
            <a:endParaRPr lang="cs-CZ" dirty="0"/>
          </a:p>
        </p:txBody>
      </p:sp>
      <p:pic>
        <p:nvPicPr>
          <p:cNvPr id="1030" name="Picture 6" descr="Kid clipart of a little boy running free clip art | Kids clipart, Kids,  Groundhog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35" y="3370217"/>
            <a:ext cx="2988991" cy="313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0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Nepohlavní rozmnožování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1" dirty="0" smtClean="0"/>
              <a:t>Dělení.</a:t>
            </a:r>
          </a:p>
          <a:p>
            <a:endParaRPr lang="cs-CZ" dirty="0"/>
          </a:p>
          <a:p>
            <a:r>
              <a:rPr lang="cs-CZ" dirty="0" smtClean="0"/>
              <a:t>Nejdříve se rozdělí vnitřní organely, pak celá buňka.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12" name="Skupina 11"/>
          <p:cNvGrpSpPr/>
          <p:nvPr/>
        </p:nvGrpSpPr>
        <p:grpSpPr>
          <a:xfrm>
            <a:off x="7446720" y="2272936"/>
            <a:ext cx="2237591" cy="4158833"/>
            <a:chOff x="8707182" y="855754"/>
            <a:chExt cx="2762250" cy="513397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621" y="855754"/>
              <a:ext cx="166687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0058" y="1570130"/>
              <a:ext cx="1781175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621" y="2355942"/>
              <a:ext cx="2028825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0058" y="3070316"/>
              <a:ext cx="187642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1495" y="3856130"/>
              <a:ext cx="1695450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4371" y="4570505"/>
              <a:ext cx="1628775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7182" y="5284879"/>
              <a:ext cx="27622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35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pohlavní rozmnožování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b="1" dirty="0" smtClean="0"/>
              <a:t>Spájení.</a:t>
            </a:r>
          </a:p>
          <a:p>
            <a:endParaRPr lang="cs-CZ" b="1" dirty="0"/>
          </a:p>
          <a:p>
            <a:r>
              <a:rPr lang="cs-CZ" dirty="0" smtClean="0"/>
              <a:t>V buňce se rozdělí malé jádro, 2 prvoci si jej předají buněčnými ústy.</a:t>
            </a:r>
          </a:p>
          <a:p>
            <a:endParaRPr lang="cs-CZ" dirty="0"/>
          </a:p>
          <a:p>
            <a:r>
              <a:rPr lang="cs-CZ" dirty="0" smtClean="0"/>
              <a:t>Předaná jádra spolu splynou</a:t>
            </a:r>
            <a:r>
              <a:rPr lang="cs-CZ" dirty="0"/>
              <a:t> </a:t>
            </a:r>
            <a:r>
              <a:rPr lang="cs-CZ" dirty="0" smtClean="0"/>
              <a:t>→ kombinace genetické informace.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81" y="2638044"/>
            <a:ext cx="4314181" cy="345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194</TotalTime>
  <Words>488</Words>
  <Application>Microsoft Office PowerPoint</Application>
  <PresentationFormat>Širokoúhlá obrazovka</PresentationFormat>
  <Paragraphs>110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Parcel</vt:lpstr>
      <vt:lpstr>A MÁME TADY pátek!</vt:lpstr>
      <vt:lpstr>Rozšiřující ODPOVĚDI NA VAŠE OTÁZKY Z MINULÉ HODINY</vt:lpstr>
      <vt:lpstr>Rozšiřující ODPOVĚDI NA VAŠE OTÁZKY Z MINULÉ HODINY</vt:lpstr>
      <vt:lpstr>Jednobuněční živočichové – prvoci</vt:lpstr>
      <vt:lpstr>prvoci</vt:lpstr>
      <vt:lpstr>Stavba prvoků (trepka velká)</vt:lpstr>
      <vt:lpstr>Rozmnožování prvoků</vt:lpstr>
      <vt:lpstr>Nepohlavní rozmnožování</vt:lpstr>
      <vt:lpstr>pohlavní rozmnožování</vt:lpstr>
      <vt:lpstr>Rozdělení prvoků</vt:lpstr>
      <vt:lpstr>nálevníci</vt:lpstr>
      <vt:lpstr>BIČÍKOVCI</vt:lpstr>
      <vt:lpstr>kořenonožci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Jednobuněční živočichové</dc:title>
  <dc:creator>Nezvalová Alena</dc:creator>
  <cp:lastModifiedBy>Nezvalová Alena</cp:lastModifiedBy>
  <cp:revision>14</cp:revision>
  <dcterms:created xsi:type="dcterms:W3CDTF">2021-01-19T16:45:07Z</dcterms:created>
  <dcterms:modified xsi:type="dcterms:W3CDTF">2021-01-20T08:29:01Z</dcterms:modified>
</cp:coreProperties>
</file>