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4" autoAdjust="0"/>
    <p:restoredTop sz="94660"/>
  </p:normalViewPr>
  <p:slideViewPr>
    <p:cSldViewPr snapToGrid="0">
      <p:cViewPr varScale="1">
        <p:scale>
          <a:sx n="92" d="100"/>
          <a:sy n="92" d="100"/>
        </p:scale>
        <p:origin x="2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Ahoj </a:t>
            </a:r>
            <a:r>
              <a:rPr lang="cs-CZ" dirty="0" err="1" smtClean="0"/>
              <a:t>šestečko</a:t>
            </a:r>
            <a:r>
              <a:rPr lang="cs-CZ" dirty="0" smtClean="0"/>
              <a:t>,</a:t>
            </a:r>
          </a:p>
          <a:p>
            <a:pPr marL="0" indent="0">
              <a:buNone/>
            </a:pPr>
            <a:r>
              <a:rPr lang="cs-CZ" dirty="0"/>
              <a:t>č</a:t>
            </a:r>
            <a:r>
              <a:rPr lang="cs-CZ" dirty="0" smtClean="0"/>
              <a:t>eká nás další hodina zeměpisu. Doufám, že na </a:t>
            </a:r>
            <a:r>
              <a:rPr lang="cs-CZ" dirty="0" smtClean="0"/>
              <a:t>ní budete </a:t>
            </a:r>
            <a:r>
              <a:rPr lang="cs-CZ" dirty="0" smtClean="0"/>
              <a:t>dobře </a:t>
            </a:r>
            <a:r>
              <a:rPr lang="cs-CZ" dirty="0" smtClean="0"/>
              <a:t>připravení. </a:t>
            </a:r>
            <a:r>
              <a:rPr lang="cs-CZ" dirty="0" smtClean="0"/>
              <a:t>Posílám vám </a:t>
            </a:r>
            <a:r>
              <a:rPr lang="cs-CZ" dirty="0" smtClean="0"/>
              <a:t>prezentaci</a:t>
            </a:r>
            <a:r>
              <a:rPr lang="cs-CZ" dirty="0" smtClean="0"/>
              <a:t>, kterou si projděte a společně si o ni popovídáme ve čtvrtek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185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65235" y="3429000"/>
            <a:ext cx="8001000" cy="2971801"/>
          </a:xfrm>
        </p:spPr>
        <p:txBody>
          <a:bodyPr/>
          <a:lstStyle/>
          <a:p>
            <a:r>
              <a:rPr lang="cs-CZ" dirty="0" smtClean="0"/>
              <a:t>Počasí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529349" y="6306513"/>
            <a:ext cx="6400800" cy="1947333"/>
          </a:xfrm>
        </p:spPr>
        <p:txBody>
          <a:bodyPr/>
          <a:lstStyle/>
          <a:p>
            <a:r>
              <a:rPr lang="cs-CZ" dirty="0" smtClean="0"/>
              <a:t>Vytvořil: Mgr. Jan Řezníček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641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6557" y="457201"/>
            <a:ext cx="8534400" cy="5756563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/>
              <a:t>Počasí je okamžitý stav ovzduší a vzniká v troposféře</a:t>
            </a:r>
          </a:p>
          <a:p>
            <a:pPr marL="0" indent="0">
              <a:buNone/>
            </a:pPr>
            <a:endParaRPr lang="cs-CZ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 smtClean="0"/>
              <a:t>počasím se zabývá </a:t>
            </a:r>
            <a:r>
              <a:rPr lang="cs-CZ" b="1" dirty="0" smtClean="0"/>
              <a:t>meteorologie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 smtClean="0"/>
              <a:t>sleduje teplotu ovzduší, oblačnost, atmosférické srážky, tlak v atmosféře, vítr…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Výše uvedené jevy charakterizují počasí a říkáme jim </a:t>
            </a:r>
            <a:r>
              <a:rPr lang="cs-CZ" b="1" dirty="0" smtClean="0"/>
              <a:t>meteorologické děje</a:t>
            </a:r>
            <a:endParaRPr lang="cs-CZ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837" y="0"/>
            <a:ext cx="5985163" cy="336665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72683" cy="407663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368" y="2285098"/>
            <a:ext cx="7583632" cy="457290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64245"/>
            <a:ext cx="8638134" cy="519375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0078" y="712836"/>
            <a:ext cx="7542068" cy="502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0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5808518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/>
              <a:t>Teplota vzduchu</a:t>
            </a:r>
          </a:p>
          <a:p>
            <a:pPr marL="0" indent="0">
              <a:buNone/>
            </a:pPr>
            <a:endParaRPr lang="cs-CZ" b="1" dirty="0" smtClean="0"/>
          </a:p>
          <a:p>
            <a:pPr marL="0" indent="0">
              <a:buNone/>
            </a:pPr>
            <a:r>
              <a:rPr lang="cs-CZ" dirty="0" smtClean="0"/>
              <a:t>Měří se ve stupních </a:t>
            </a:r>
            <a:r>
              <a:rPr lang="cs-CZ" b="1" dirty="0" smtClean="0"/>
              <a:t>Celsia</a:t>
            </a:r>
            <a:r>
              <a:rPr lang="cs-CZ" dirty="0" smtClean="0"/>
              <a:t> ( </a:t>
            </a:r>
            <a:r>
              <a:rPr lang="cs-CZ" sz="1800" b="1" baseline="30000" dirty="0" err="1" smtClean="0"/>
              <a:t>o</a:t>
            </a:r>
            <a:r>
              <a:rPr lang="cs-CZ" b="1" dirty="0" err="1" smtClean="0"/>
              <a:t>C</a:t>
            </a:r>
            <a:r>
              <a:rPr lang="cs-CZ" dirty="0" smtClean="0"/>
              <a:t>) v USA se používají jednotky Fahrenheita</a:t>
            </a:r>
          </a:p>
          <a:p>
            <a:pPr marL="0" indent="0">
              <a:buNone/>
            </a:pPr>
            <a:endParaRPr lang="cs-CZ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 smtClean="0"/>
              <a:t>teplota je velice proměnlivá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 smtClean="0"/>
              <a:t>mění se v průběhu hodin, dne, ročních období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 smtClean="0"/>
              <a:t>charakteristika teploty na určitém místě se provádí tzv. průměrnou teplotou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 smtClean="0"/>
              <a:t>nevyšší naměřená teplota – </a:t>
            </a:r>
            <a:r>
              <a:rPr lang="cs-CZ" dirty="0" err="1" smtClean="0"/>
              <a:t>Lybie</a:t>
            </a:r>
            <a:r>
              <a:rPr lang="cs-CZ" dirty="0" smtClean="0"/>
              <a:t> (</a:t>
            </a:r>
            <a:r>
              <a:rPr lang="cs-CZ" dirty="0" err="1" smtClean="0"/>
              <a:t>afrika</a:t>
            </a:r>
            <a:r>
              <a:rPr lang="cs-CZ" dirty="0" smtClean="0"/>
              <a:t>) +58 </a:t>
            </a:r>
            <a:r>
              <a:rPr lang="cs-CZ" baseline="30000" dirty="0" err="1" smtClean="0"/>
              <a:t>o</a:t>
            </a:r>
            <a:r>
              <a:rPr lang="cs-CZ" dirty="0" err="1" smtClean="0"/>
              <a:t>C</a:t>
            </a:r>
            <a:endParaRPr lang="cs-CZ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 smtClean="0"/>
              <a:t>nejnižší naměřená hodnota – stanice Vostok (Antarktida) – 89</a:t>
            </a:r>
            <a:r>
              <a:rPr lang="cs-CZ" baseline="30000" dirty="0" smtClean="0"/>
              <a:t>o</a:t>
            </a:r>
            <a:r>
              <a:rPr lang="cs-CZ" dirty="0" smtClean="0"/>
              <a:t>C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4264" y="0"/>
            <a:ext cx="4227735" cy="236912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263" y="2369126"/>
            <a:ext cx="4227735" cy="235873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4262" y="4727862"/>
            <a:ext cx="4227736" cy="213013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96426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8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5629940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/>
              <a:t>Oblačnost</a:t>
            </a:r>
          </a:p>
          <a:p>
            <a:pPr marL="0" indent="0">
              <a:buNone/>
            </a:pPr>
            <a:r>
              <a:rPr lang="cs-CZ" dirty="0" smtClean="0"/>
              <a:t>Vzniká nahromaděním vodní páry v troposféře.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Rozlišujeme: </a:t>
            </a:r>
          </a:p>
          <a:p>
            <a:pPr marL="0" indent="0">
              <a:buNone/>
            </a:pPr>
            <a:r>
              <a:rPr lang="cs-CZ" i="1" u="sng" dirty="0" smtClean="0">
                <a:solidFill>
                  <a:srgbClr val="FFC000"/>
                </a:solidFill>
              </a:rPr>
              <a:t>a) kupovitou oblačnost </a:t>
            </a:r>
            <a:r>
              <a:rPr lang="cs-CZ" dirty="0" smtClean="0"/>
              <a:t>– má “květákovitý“ tvar, vyskytuje se za teplého letního počasí – vzniká z něj bouřkový mrak</a:t>
            </a:r>
          </a:p>
          <a:p>
            <a:pPr marL="0" indent="0">
              <a:buNone/>
            </a:pPr>
            <a:r>
              <a:rPr lang="cs-CZ" i="1" u="sng" dirty="0" smtClean="0">
                <a:solidFill>
                  <a:srgbClr val="FFC000"/>
                </a:solidFill>
              </a:rPr>
              <a:t>b) </a:t>
            </a:r>
            <a:r>
              <a:rPr lang="cs-CZ" i="1" u="sng" dirty="0" err="1" smtClean="0">
                <a:solidFill>
                  <a:srgbClr val="FFC000"/>
                </a:solidFill>
              </a:rPr>
              <a:t>slohovitou</a:t>
            </a:r>
            <a:r>
              <a:rPr lang="cs-CZ" i="1" u="sng" dirty="0" smtClean="0">
                <a:solidFill>
                  <a:srgbClr val="FFC000"/>
                </a:solidFill>
              </a:rPr>
              <a:t> oblačnost </a:t>
            </a:r>
            <a:r>
              <a:rPr lang="cs-CZ" dirty="0" smtClean="0"/>
              <a:t>– je nenápadná, je tvořena jednolitou šedivou pokrývkou – přináší méně vydatné, ale déle trvající srážky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>
                <a:solidFill>
                  <a:srgbClr val="FFC000"/>
                </a:solidFill>
              </a:rPr>
              <a:t>Mlha</a:t>
            </a:r>
            <a:r>
              <a:rPr lang="cs-CZ" dirty="0" smtClean="0"/>
              <a:t> – je podobná mraku, vyskytuje se v blízkosti zemského povrchu, vznáší se v ovzduší, je tvořena nahromaděnými neviditelnými, velmi lehkými kapičkami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688" y="88051"/>
            <a:ext cx="4091312" cy="272957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107509" y="202019"/>
            <a:ext cx="2222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Kupovitá oblačnost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509" y="2931596"/>
            <a:ext cx="4084491" cy="28575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8287113" y="4989403"/>
            <a:ext cx="1487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Slohovitá</a:t>
            </a:r>
            <a:r>
              <a:rPr lang="cs-CZ" dirty="0" smtClean="0"/>
              <a:t> oblačnost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05" y="88051"/>
            <a:ext cx="7861294" cy="5701045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84212" y="501134"/>
            <a:ext cx="188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Mlha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8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5417288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/>
              <a:t>Atmosférické srážky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Z nahromaděné oblačnosti je do krajiny dodávána vláha v podobě srážek. Nejčastěji se jedná o </a:t>
            </a:r>
            <a:r>
              <a:rPr lang="cs-CZ" b="1" dirty="0" smtClean="0"/>
              <a:t>dešťové srážky</a:t>
            </a:r>
            <a:r>
              <a:rPr lang="cs-CZ" dirty="0" smtClean="0"/>
              <a:t>, v zimě se jedná o </a:t>
            </a:r>
            <a:r>
              <a:rPr lang="cs-CZ" b="1" dirty="0" smtClean="0"/>
              <a:t>sněhové srážky</a:t>
            </a:r>
            <a:r>
              <a:rPr lang="cs-CZ" dirty="0" smtClean="0"/>
              <a:t>. 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i="1" u="sng" dirty="0" smtClean="0">
                <a:solidFill>
                  <a:srgbClr val="FFC000"/>
                </a:solidFill>
              </a:rPr>
              <a:t>Velmi malé kapičky </a:t>
            </a:r>
            <a:r>
              <a:rPr lang="cs-CZ" dirty="0" smtClean="0"/>
              <a:t>– mrholení</a:t>
            </a:r>
          </a:p>
          <a:p>
            <a:pPr marL="0" indent="0">
              <a:buNone/>
            </a:pPr>
            <a:r>
              <a:rPr lang="cs-CZ" i="1" u="sng" dirty="0" smtClean="0">
                <a:solidFill>
                  <a:srgbClr val="FFC000"/>
                </a:solidFill>
              </a:rPr>
              <a:t>Ledové kousky </a:t>
            </a:r>
            <a:r>
              <a:rPr lang="cs-CZ" dirty="0" smtClean="0"/>
              <a:t>– kroupy (různě velké a nejčastěji padají v letních měsících)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264" y="0"/>
            <a:ext cx="6326736" cy="48803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5865264" cy="23812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81250"/>
            <a:ext cx="5865264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9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/>
              <a:t>Atmosférický tlak</a:t>
            </a:r>
          </a:p>
          <a:p>
            <a:pPr marL="0" indent="0">
              <a:buNone/>
            </a:pPr>
            <a:endParaRPr lang="cs-CZ" b="1" dirty="0" smtClean="0"/>
          </a:p>
          <a:p>
            <a:pPr marL="0" indent="0">
              <a:buNone/>
            </a:pPr>
            <a:r>
              <a:rPr lang="cs-CZ" dirty="0" smtClean="0"/>
              <a:t>Atmosféra působí na zemský povrch </a:t>
            </a:r>
            <a:r>
              <a:rPr lang="cs-CZ" b="1" dirty="0" smtClean="0"/>
              <a:t>tlakovou silou</a:t>
            </a:r>
            <a:r>
              <a:rPr lang="cs-CZ" dirty="0" smtClean="0"/>
              <a:t>. Tato síla se nazývá </a:t>
            </a:r>
            <a:r>
              <a:rPr lang="cs-CZ" b="1" dirty="0" smtClean="0"/>
              <a:t>atmosférický tlak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dirty="0" smtClean="0"/>
              <a:t>Atmosférický tlak není všude stejný, mění se s nadmořskou výškou. </a:t>
            </a:r>
            <a:r>
              <a:rPr lang="cs-CZ" b="1" dirty="0" smtClean="0"/>
              <a:t>Ve vyšších nadmořských výškách tlak klesá.</a:t>
            </a:r>
          </a:p>
          <a:p>
            <a:pPr marL="0" indent="0">
              <a:buNone/>
            </a:pPr>
            <a:r>
              <a:rPr lang="cs-CZ" dirty="0" smtClean="0"/>
              <a:t>Tlak vzduchu se měří </a:t>
            </a:r>
            <a:r>
              <a:rPr lang="cs-CZ" b="1" dirty="0" smtClean="0"/>
              <a:t>barometrem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916" y="3117273"/>
            <a:ext cx="4297084" cy="374072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118" y="3936389"/>
            <a:ext cx="3730336" cy="292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6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5413664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/>
              <a:t>Vítr</a:t>
            </a:r>
          </a:p>
          <a:p>
            <a:pPr marL="0" indent="0">
              <a:buNone/>
            </a:pPr>
            <a:endParaRPr lang="cs-CZ" b="1" dirty="0" smtClean="0"/>
          </a:p>
          <a:p>
            <a:pPr marL="0" indent="0">
              <a:buNone/>
            </a:pPr>
            <a:r>
              <a:rPr lang="cs-CZ" dirty="0" smtClean="0"/>
              <a:t>Vítr je pohyb vzduchu podél zemského povrchu. Je charakterizován </a:t>
            </a:r>
            <a:r>
              <a:rPr lang="cs-CZ" b="1" dirty="0" smtClean="0"/>
              <a:t>rychlostí a směrem</a:t>
            </a:r>
            <a:r>
              <a:rPr lang="cs-CZ" dirty="0" smtClean="0"/>
              <a:t>. Jeho rychlost měříme nejčastěji v </a:t>
            </a:r>
            <a:r>
              <a:rPr lang="cs-CZ" b="1" dirty="0" smtClean="0"/>
              <a:t>metrech za sekundu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dirty="0" smtClean="0"/>
              <a:t>Směr větru je určen </a:t>
            </a:r>
            <a:r>
              <a:rPr lang="cs-CZ" b="1" dirty="0" smtClean="0"/>
              <a:t>zeměpisným směrem</a:t>
            </a:r>
            <a:r>
              <a:rPr lang="cs-CZ" dirty="0" smtClean="0"/>
              <a:t>, odkud vítr vane (západní vítr proudí od západu na východ)</a:t>
            </a:r>
          </a:p>
          <a:p>
            <a:pPr marL="0" indent="0">
              <a:buNone/>
            </a:pPr>
            <a:r>
              <a:rPr lang="cs-CZ" dirty="0" smtClean="0"/>
              <a:t>V ČR proudí nejčastěji vítr od severozápadu.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0" y="0"/>
            <a:ext cx="7048500" cy="39624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353" y="0"/>
            <a:ext cx="8696103" cy="579740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078" y="1622280"/>
            <a:ext cx="7995922" cy="523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3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37903" y="5277041"/>
            <a:ext cx="8534400" cy="1507067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konec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91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Řez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74</TotalTime>
  <Words>376</Words>
  <Application>Microsoft Office PowerPoint</Application>
  <PresentationFormat>Širokoúhlá obrazovka</PresentationFormat>
  <Paragraphs>47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Century Gothic</vt:lpstr>
      <vt:lpstr>Wingdings</vt:lpstr>
      <vt:lpstr>Wingdings 3</vt:lpstr>
      <vt:lpstr>Řez</vt:lpstr>
      <vt:lpstr>Prezentace aplikace PowerPoint</vt:lpstr>
      <vt:lpstr>Počasí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konec</vt:lpstr>
    </vt:vector>
  </TitlesOfParts>
  <Company>Základní škola Hlubočky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Mgr. Jan Řezníček</dc:creator>
  <cp:lastModifiedBy>Mgr. Jan Řezníček</cp:lastModifiedBy>
  <cp:revision>9</cp:revision>
  <dcterms:created xsi:type="dcterms:W3CDTF">2021-03-02T08:17:12Z</dcterms:created>
  <dcterms:modified xsi:type="dcterms:W3CDTF">2021-03-02T09:32:40Z</dcterms:modified>
</cp:coreProperties>
</file>