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7" r:id="rId4"/>
    <p:sldId id="270" r:id="rId5"/>
    <p:sldId id="269" r:id="rId6"/>
    <p:sldId id="268" r:id="rId7"/>
    <p:sldId id="271" r:id="rId8"/>
    <p:sldId id="272" r:id="rId9"/>
    <p:sldId id="273" r:id="rId10"/>
    <p:sldId id="274" r:id="rId11"/>
    <p:sldId id="275" r:id="rId12"/>
    <p:sldId id="276" r:id="rId13"/>
    <p:sldId id="277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A556B35-DF7B-454D-8EE5-D0D058CFC731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25B13F9-C86A-4F33-B331-08F5F30B1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54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6B35-DF7B-454D-8EE5-D0D058CFC731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13F9-C86A-4F33-B331-08F5F30B1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24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6B35-DF7B-454D-8EE5-D0D058CFC731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13F9-C86A-4F33-B331-08F5F30B1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1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6B35-DF7B-454D-8EE5-D0D058CFC731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13F9-C86A-4F33-B331-08F5F30B1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98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6B35-DF7B-454D-8EE5-D0D058CFC731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13F9-C86A-4F33-B331-08F5F30B1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7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6B35-DF7B-454D-8EE5-D0D058CFC731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13F9-C86A-4F33-B331-08F5F30B1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02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6B35-DF7B-454D-8EE5-D0D058CFC731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13F9-C86A-4F33-B331-08F5F30B1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88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6B35-DF7B-454D-8EE5-D0D058CFC731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13F9-C86A-4F33-B331-08F5F30B1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28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6B35-DF7B-454D-8EE5-D0D058CFC731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13F9-C86A-4F33-B331-08F5F30B1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95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6B35-DF7B-454D-8EE5-D0D058CFC731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25B13F9-C86A-4F33-B331-08F5F30B1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82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A556B35-DF7B-454D-8EE5-D0D058CFC731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25B13F9-C86A-4F33-B331-08F5F30B1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315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A556B35-DF7B-454D-8EE5-D0D058CFC731}" type="datetimeFigureOut">
              <a:rPr lang="cs-CZ" smtClean="0"/>
              <a:t>01.11.2020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F25B13F9-C86A-4F33-B331-08F5F30B1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80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Buňka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Vakuoly</a:t>
            </a:r>
            <a:endParaRPr lang="cs-CZ" sz="3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U rostlinných buněk a bakterií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/>
              <a:t>D</a:t>
            </a:r>
            <a:r>
              <a:rPr lang="cs-CZ" sz="2200" dirty="0" smtClean="0"/>
              <a:t>utiny </a:t>
            </a:r>
            <a:r>
              <a:rPr lang="cs-CZ" sz="2200" dirty="0"/>
              <a:t>vyplněné buněčnou šťávou (rozpuštěné ústrojné, neústrojné látky</a:t>
            </a:r>
            <a:r>
              <a:rPr lang="cs-CZ" sz="2200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Ukládají </a:t>
            </a:r>
            <a:r>
              <a:rPr lang="cs-CZ" sz="2200" dirty="0"/>
              <a:t>se v nich zásobní a odpadní látky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accent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 smtClean="0"/>
          </a:p>
          <a:p>
            <a:pPr marL="4572" lvl="1" indent="0">
              <a:buNone/>
            </a:pPr>
            <a:endParaRPr lang="cs-CZ" u="sng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marL="4572" lvl="1" indent="0">
              <a:buNone/>
            </a:pPr>
            <a:endParaRPr lang="cs-CZ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11" name="Picture 2" descr="Fraus - Přetahová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300" y="1357995"/>
            <a:ext cx="3310470" cy="398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Přímá spojnice se šipkou 12"/>
          <p:cNvCxnSpPr/>
          <p:nvPr/>
        </p:nvCxnSpPr>
        <p:spPr>
          <a:xfrm>
            <a:off x="7364300" y="2157731"/>
            <a:ext cx="1421481" cy="255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6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doplníme do chybějících polí?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cs-CZ" dirty="0" smtClean="0"/>
              <a:t>Na obrázku je                     buňka.</a:t>
            </a:r>
          </a:p>
          <a:p>
            <a:pPr algn="r"/>
            <a:r>
              <a:rPr lang="cs-CZ" dirty="0" smtClean="0"/>
              <a:t>Nápověda: Obsahuje zelené barvivo.</a:t>
            </a:r>
            <a:endParaRPr lang="cs-CZ" dirty="0"/>
          </a:p>
        </p:txBody>
      </p:sp>
      <p:pic>
        <p:nvPicPr>
          <p:cNvPr id="4" name="Picture 2" descr="Fraus - Přetahová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" y="2011680"/>
            <a:ext cx="3123814" cy="375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>
          <a:xfrm flipV="1">
            <a:off x="2790334" y="3553905"/>
            <a:ext cx="1652941" cy="340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220484" y="3287741"/>
            <a:ext cx="1167945" cy="5656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>
            <a:off x="3471708" y="4388546"/>
            <a:ext cx="1122063" cy="672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4220483" y="4583413"/>
            <a:ext cx="2038803" cy="5656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13"/>
          <p:cNvCxnSpPr/>
          <p:nvPr/>
        </p:nvCxnSpPr>
        <p:spPr>
          <a:xfrm flipV="1">
            <a:off x="1715933" y="2275114"/>
            <a:ext cx="2611957" cy="594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4220485" y="2011680"/>
            <a:ext cx="1788430" cy="5656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4347322" y="2119085"/>
            <a:ext cx="177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CHLOROPLAST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395724" y="3369239"/>
            <a:ext cx="91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JÁDRO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347322" y="4691440"/>
            <a:ext cx="211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BUNĚČNÁ STĚNA</a:t>
            </a:r>
            <a:endParaRPr lang="cs-CZ" dirty="0"/>
          </a:p>
        </p:txBody>
      </p:sp>
      <p:sp>
        <p:nvSpPr>
          <p:cNvPr id="25" name="Obdélník 24"/>
          <p:cNvSpPr/>
          <p:nvPr/>
        </p:nvSpPr>
        <p:spPr>
          <a:xfrm>
            <a:off x="9139000" y="1896474"/>
            <a:ext cx="1289516" cy="5442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How to plant a wellbeing garden | Life and style | The Guard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890" y="3287741"/>
            <a:ext cx="3608109" cy="21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9160769" y="1983950"/>
            <a:ext cx="126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ROSTLINNÁ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048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Hádanky na konec </a:t>
            </a:r>
            <a:r>
              <a:rPr lang="cs-CZ" sz="3200" dirty="0" smtClean="0"/>
              <a:t>pro šikovné šesťáky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457200" lvl="0" indent="-457200">
              <a:buFont typeface="+mj-lt"/>
              <a:buAutoNum type="arabicParenR"/>
            </a:pPr>
            <a:r>
              <a:rPr lang="cs-CZ" b="1" dirty="0"/>
              <a:t>Jsem buňka, která nemá buněčnou stěnu. Co jsem?</a:t>
            </a:r>
            <a:endParaRPr lang="cs-CZ" dirty="0"/>
          </a:p>
          <a:p>
            <a:pPr marL="457200" lvl="0" indent="-457200">
              <a:buFont typeface="+mj-lt"/>
              <a:buAutoNum type="alphaLcParenR"/>
            </a:pPr>
            <a:r>
              <a:rPr lang="cs-CZ" dirty="0"/>
              <a:t>buňka rostlin</a:t>
            </a:r>
          </a:p>
          <a:p>
            <a:pPr marL="457200" lvl="0" indent="-457200">
              <a:buFont typeface="+mj-lt"/>
              <a:buAutoNum type="alphaLcParenR"/>
            </a:pPr>
            <a:r>
              <a:rPr lang="cs-CZ" dirty="0"/>
              <a:t>buňka živočichů</a:t>
            </a:r>
          </a:p>
          <a:p>
            <a:pPr marL="457200" lvl="0" indent="-457200">
              <a:buFont typeface="+mj-lt"/>
              <a:buAutoNum type="alphaLcParenR"/>
            </a:pPr>
            <a:r>
              <a:rPr lang="cs-CZ" dirty="0"/>
              <a:t>buňka hub</a:t>
            </a:r>
          </a:p>
          <a:p>
            <a:r>
              <a:rPr lang="cs-CZ" dirty="0"/>
              <a:t> </a:t>
            </a:r>
          </a:p>
          <a:p>
            <a:pPr marL="457200" lvl="0" indent="-457200">
              <a:buFont typeface="+mj-lt"/>
              <a:buAutoNum type="arabicParenR" startAt="2"/>
            </a:pPr>
            <a:r>
              <a:rPr lang="cs-CZ" b="1" dirty="0"/>
              <a:t>Jsme struktury uvnitř buněk. Jak se nazýváme?</a:t>
            </a:r>
            <a:endParaRPr lang="cs-CZ" dirty="0"/>
          </a:p>
          <a:p>
            <a:pPr marL="457200" lvl="0" indent="-457200">
              <a:buFont typeface="+mj-lt"/>
              <a:buAutoNum type="alphaLcParenR"/>
            </a:pPr>
            <a:r>
              <a:rPr lang="cs-CZ" dirty="0"/>
              <a:t>orgánky</a:t>
            </a:r>
          </a:p>
          <a:p>
            <a:pPr marL="457200" lvl="0" indent="-457200">
              <a:buFont typeface="+mj-lt"/>
              <a:buAutoNum type="alphaLcParenR"/>
            </a:pPr>
            <a:r>
              <a:rPr lang="cs-CZ" dirty="0"/>
              <a:t>součástky</a:t>
            </a:r>
          </a:p>
          <a:p>
            <a:pPr marL="457200" lvl="0" indent="-457200">
              <a:buFont typeface="+mj-lt"/>
              <a:buAutoNum type="alphaLcParenR"/>
            </a:pPr>
            <a:r>
              <a:rPr lang="cs-CZ" dirty="0"/>
              <a:t>organely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457200" lvl="0" indent="-457200">
              <a:buFont typeface="+mj-lt"/>
              <a:buAutoNum type="arabicParenR" startAt="3"/>
            </a:pPr>
            <a:r>
              <a:rPr lang="cs-CZ" b="1" dirty="0"/>
              <a:t>Jsem buňka. Co byste o mě mohli říct?</a:t>
            </a:r>
            <a:endParaRPr lang="cs-CZ" dirty="0"/>
          </a:p>
          <a:p>
            <a:pPr marL="457200" lvl="0" indent="-457200">
              <a:buFont typeface="+mj-lt"/>
              <a:buAutoNum type="alphaLcParenR"/>
            </a:pPr>
            <a:r>
              <a:rPr lang="cs-CZ" dirty="0"/>
              <a:t>nemám jádro</a:t>
            </a:r>
          </a:p>
          <a:p>
            <a:pPr marL="457200" lvl="0" indent="-457200">
              <a:buFont typeface="+mj-lt"/>
              <a:buAutoNum type="alphaLcParenR"/>
            </a:pPr>
            <a:r>
              <a:rPr lang="cs-CZ" dirty="0"/>
              <a:t>jsem základní jednotka organismů</a:t>
            </a:r>
          </a:p>
          <a:p>
            <a:pPr marL="457200" lvl="0" indent="-457200">
              <a:buFont typeface="+mj-lt"/>
              <a:buAutoNum type="alphaLcParenR"/>
            </a:pPr>
            <a:r>
              <a:rPr lang="cs-CZ" dirty="0"/>
              <a:t>mám vždy hvězdicovitý tvar</a:t>
            </a:r>
          </a:p>
          <a:p>
            <a:r>
              <a:rPr lang="cs-CZ" dirty="0"/>
              <a:t> </a:t>
            </a:r>
          </a:p>
          <a:p>
            <a:pPr marL="457200" lvl="0" indent="-457200">
              <a:buFont typeface="+mj-lt"/>
              <a:buAutoNum type="arabicParenR" startAt="4"/>
            </a:pPr>
            <a:r>
              <a:rPr lang="cs-CZ" b="1" dirty="0"/>
              <a:t>Jsem cytoplazma. </a:t>
            </a:r>
            <a:r>
              <a:rPr lang="cs-CZ" b="1" dirty="0" smtClean="0"/>
              <a:t>A co </a:t>
            </a:r>
            <a:r>
              <a:rPr lang="cs-CZ" b="1" dirty="0"/>
              <a:t>byste mohli říct o mě?</a:t>
            </a:r>
            <a:endParaRPr lang="cs-CZ" dirty="0"/>
          </a:p>
          <a:p>
            <a:pPr marL="457200" lvl="0" indent="-457200">
              <a:buFont typeface="+mj-lt"/>
              <a:buAutoNum type="alphaLcParenR"/>
            </a:pPr>
            <a:r>
              <a:rPr lang="cs-CZ" dirty="0"/>
              <a:t>vyplňuji vnitřek buňky</a:t>
            </a:r>
          </a:p>
          <a:p>
            <a:pPr marL="457200" lvl="0" indent="-457200">
              <a:buFont typeface="+mj-lt"/>
              <a:buAutoNum type="alphaLcParenR"/>
            </a:pPr>
            <a:r>
              <a:rPr lang="cs-CZ" dirty="0"/>
              <a:t>sloužím k buněčnému dýchání</a:t>
            </a:r>
          </a:p>
          <a:p>
            <a:pPr marL="457200" lvl="0" indent="-457200">
              <a:buFont typeface="+mj-lt"/>
              <a:buAutoNum type="alphaLcParenR"/>
            </a:pPr>
            <a:r>
              <a:rPr lang="cs-CZ" dirty="0"/>
              <a:t>jsem základní jednotka organismů</a:t>
            </a:r>
          </a:p>
          <a:p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3279793" y="2652995"/>
            <a:ext cx="1374458" cy="777901"/>
            <a:chOff x="3328180" y="2400777"/>
            <a:chExt cx="2218415" cy="1255555"/>
          </a:xfrm>
        </p:grpSpPr>
        <p:pic>
          <p:nvPicPr>
            <p:cNvPr id="6" name="Picture 2" descr="Fraus - Přetahování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8180" y="2400777"/>
              <a:ext cx="1043506" cy="1255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Fraus - Přetahování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9244" y="2400777"/>
              <a:ext cx="1007351" cy="1215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Mitochondrie Buněk Biologie - Obrázek zdarma na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879" y="4431800"/>
            <a:ext cx="814127" cy="81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hloroplast - Nohat - Free for design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59" y="4838863"/>
            <a:ext cx="661692" cy="58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Fraus - Přetahování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590" y="2417467"/>
            <a:ext cx="667240" cy="80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Fraus - Přetahování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590" y="4206939"/>
            <a:ext cx="667240" cy="80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27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Hádanky na konec </a:t>
            </a:r>
            <a:r>
              <a:rPr lang="cs-CZ" sz="3200" dirty="0" smtClean="0"/>
              <a:t>pro šikovné šesťáky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arenR" startAt="5"/>
            </a:pPr>
            <a:r>
              <a:rPr lang="cs-CZ" b="1" dirty="0"/>
              <a:t>Řídím životní děje a podílím se na rozmnožování, umožňuji přenos dědičných vlastností. Co jsem?</a:t>
            </a:r>
            <a:endParaRPr lang="cs-CZ" dirty="0"/>
          </a:p>
          <a:p>
            <a:pPr marL="457200" lvl="0" indent="-457200">
              <a:buFont typeface="+mj-lt"/>
              <a:buAutoNum type="alphaLcParenR"/>
            </a:pPr>
            <a:r>
              <a:rPr lang="cs-CZ" dirty="0"/>
              <a:t>mitochondrie</a:t>
            </a:r>
          </a:p>
          <a:p>
            <a:pPr marL="457200" lvl="0" indent="-457200">
              <a:buFont typeface="+mj-lt"/>
              <a:buAutoNum type="alphaLcParenR"/>
            </a:pPr>
            <a:r>
              <a:rPr lang="cs-CZ" dirty="0"/>
              <a:t>jádro</a:t>
            </a:r>
          </a:p>
          <a:p>
            <a:pPr marL="457200" lvl="0" indent="-457200">
              <a:buFont typeface="+mj-lt"/>
              <a:buAutoNum type="alphaLcParenR"/>
            </a:pPr>
            <a:r>
              <a:rPr lang="cs-CZ" dirty="0"/>
              <a:t>c</a:t>
            </a:r>
            <a:r>
              <a:rPr lang="cs-CZ" dirty="0" smtClean="0"/>
              <a:t>hloroplast</a:t>
            </a:r>
          </a:p>
          <a:p>
            <a:pPr marL="457200" lvl="0" indent="-457200">
              <a:buFont typeface="+mj-lt"/>
              <a:buAutoNum type="alphaLcParenR"/>
            </a:pPr>
            <a:endParaRPr lang="cs-CZ" dirty="0"/>
          </a:p>
          <a:p>
            <a:pPr marL="457200" lvl="0" indent="-457200">
              <a:buFont typeface="+mj-lt"/>
              <a:buAutoNum type="arabicParenR" startAt="6"/>
            </a:pPr>
            <a:r>
              <a:rPr lang="cs-CZ" b="1" dirty="0"/>
              <a:t>Obsahuji chlorofyl (zelené barvivo) a mým úkolem je fotosyntéza. Co jsem?</a:t>
            </a:r>
            <a:endParaRPr lang="cs-CZ" dirty="0"/>
          </a:p>
          <a:p>
            <a:pPr marL="457200" lvl="0" indent="-457200">
              <a:buFont typeface="+mj-lt"/>
              <a:buAutoNum type="alphaLcParenR"/>
            </a:pPr>
            <a:r>
              <a:rPr lang="cs-CZ" dirty="0"/>
              <a:t>jádro</a:t>
            </a:r>
          </a:p>
          <a:p>
            <a:pPr marL="457200" lvl="0" indent="-457200">
              <a:buFont typeface="+mj-lt"/>
              <a:buAutoNum type="alphaLcParenR"/>
            </a:pPr>
            <a:r>
              <a:rPr lang="cs-CZ" dirty="0"/>
              <a:t>chloroplast</a:t>
            </a:r>
          </a:p>
          <a:p>
            <a:pPr marL="457200" lvl="0" indent="-457200">
              <a:buFont typeface="+mj-lt"/>
              <a:buAutoNum type="alphaLcParenR"/>
            </a:pPr>
            <a:r>
              <a:rPr lang="cs-CZ" dirty="0"/>
              <a:t>vakuola</a:t>
            </a:r>
          </a:p>
          <a:p>
            <a:pPr marL="0" lv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A jaké jsou správné odpovědi?</a:t>
            </a:r>
          </a:p>
          <a:p>
            <a:endParaRPr lang="cs-CZ" dirty="0"/>
          </a:p>
          <a:p>
            <a:r>
              <a:rPr lang="cs-CZ" dirty="0" smtClean="0">
                <a:solidFill>
                  <a:schemeClr val="accent1"/>
                </a:solidFill>
              </a:rPr>
              <a:t>1 a – buňka živočichů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2 c – organely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3 b – jsem základní jednotka organismů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4 a – vyplňuji vnitřek buňky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5 b – jádro</a:t>
            </a:r>
          </a:p>
          <a:p>
            <a:r>
              <a:rPr lang="cs-CZ" dirty="0" smtClean="0">
                <a:solidFill>
                  <a:schemeClr val="accent1"/>
                </a:solidFill>
              </a:rPr>
              <a:t>6 b – chloroplast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12" name="Picture 6" descr="Mitochondrie Buněk Biologie - Obrázek zdarma na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24" y="2740406"/>
            <a:ext cx="814127" cy="81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Chloroplast - Nohat - Free for desig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59" y="4838863"/>
            <a:ext cx="661692" cy="58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s Your Kid Asking Too Much Questions? - 50 Thought Provoking Facts For You!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3" r="16381"/>
          <a:stretch/>
        </p:blipFill>
        <p:spPr bwMode="auto">
          <a:xfrm>
            <a:off x="9281652" y="649919"/>
            <a:ext cx="1189703" cy="179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180145" y="2308117"/>
            <a:ext cx="4646838" cy="3466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58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Buňka</a:t>
            </a:r>
            <a:endParaRPr lang="cs-CZ" sz="3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Základní stavební a funkční jednotka živých organismů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Malý útvar, pozorovatelný pouze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Za určitých podmínek je schopná i samostatného života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38615" y="3023024"/>
            <a:ext cx="2776667" cy="635218"/>
          </a:xfrm>
        </p:spPr>
        <p:txBody>
          <a:bodyPr>
            <a:normAutofit/>
          </a:bodyPr>
          <a:lstStyle/>
          <a:p>
            <a:pPr algn="r"/>
            <a:r>
              <a:rPr lang="cs-CZ" sz="2000" dirty="0" smtClean="0">
                <a:solidFill>
                  <a:schemeClr val="accent1"/>
                </a:solidFill>
              </a:rPr>
              <a:t>Lidské tělo obsahuje </a:t>
            </a:r>
            <a:r>
              <a:rPr lang="cs-CZ" sz="2000" dirty="0">
                <a:solidFill>
                  <a:schemeClr val="accent1"/>
                </a:solidFill>
              </a:rPr>
              <a:t>50 až 75 bilionů </a:t>
            </a:r>
            <a:r>
              <a:rPr lang="cs-CZ" sz="2000" dirty="0" smtClean="0">
                <a:solidFill>
                  <a:schemeClr val="accent1"/>
                </a:solidFill>
              </a:rPr>
              <a:t>buněk.</a:t>
            </a:r>
            <a:endParaRPr lang="cs-CZ" sz="20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Studentský mikroskop Model SM 01 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75" y="2769463"/>
            <a:ext cx="757084" cy="75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5492259" y="1785258"/>
            <a:ext cx="1248175" cy="1237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6862354" y="1428206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Tedy čím?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896496" y="1415925"/>
            <a:ext cx="177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Mikroskopem.</a:t>
            </a:r>
            <a:endParaRPr lang="cs-CZ" dirty="0"/>
          </a:p>
        </p:txBody>
      </p:sp>
      <p:pic>
        <p:nvPicPr>
          <p:cNvPr id="1038" name="Picture 14" descr="Asian Child Pointing PNG Image - PurePNG | Free transparent CC0 PNG Image  Libr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781" y="1785257"/>
            <a:ext cx="2005400" cy="445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buňky</a:t>
            </a:r>
            <a:endParaRPr lang="cs-CZ" sz="3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Buňka je tvořena menšími strukturami = organelami (ty jsou tvořené cukry, tuky, bílkovinami).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accent1"/>
                </a:solidFill>
              </a:rPr>
              <a:t>Jsou živiny (cukry, tuky, bílkoviny) organické, nebo anorganické látky</a:t>
            </a:r>
            <a:r>
              <a:rPr lang="cs-CZ" sz="2200" dirty="0" smtClean="0">
                <a:solidFill>
                  <a:schemeClr val="accent1"/>
                </a:solidFill>
              </a:rPr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Organické.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chemeClr val="accent1"/>
                </a:solidFill>
              </a:rPr>
              <a:t>Zkusili byste si tipnout, která buňka je rostlinná a která živočišná?</a:t>
            </a:r>
            <a:endParaRPr lang="cs-CZ" sz="2200" dirty="0">
              <a:solidFill>
                <a:schemeClr val="accent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marL="4572" lvl="1" indent="0">
              <a:buNone/>
            </a:pPr>
            <a:endParaRPr lang="cs-CZ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Fraus - Přetahová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30" y="1998134"/>
            <a:ext cx="2087666" cy="251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aus - Přetahová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715" y="2029944"/>
            <a:ext cx="2015335" cy="243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6328978" y="4768415"/>
            <a:ext cx="177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Rostlinná buňka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8904752" y="4768415"/>
            <a:ext cx="177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Živočišná buňka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45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Buněčná stěna</a:t>
            </a:r>
            <a:endParaRPr lang="cs-CZ" sz="3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Vnější obal buněk bakterií, rostlin a hub (živočišné buňky ji nemají)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Určuje tvar buňky, chrání ji před vnějším prostředím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Je dobře propustná pro většinu látek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chemeClr val="accent1"/>
                </a:solidFill>
              </a:rPr>
              <a:t>Zkuste popřemýšlet, kde je na obrázku.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 smtClean="0"/>
          </a:p>
          <a:p>
            <a:pPr marL="4572" lvl="1" indent="0">
              <a:buNone/>
            </a:pPr>
            <a:endParaRPr lang="cs-CZ" u="sng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marL="4572" lvl="1" indent="0">
              <a:buNone/>
            </a:pPr>
            <a:endParaRPr lang="cs-CZ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Picture 2" descr="Fraus - Přetahová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426" y="1773717"/>
            <a:ext cx="3375248" cy="406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6198746" y="1928751"/>
            <a:ext cx="1333331" cy="1087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/>
          <a:srcRect l="23931" t="30822" r="53589" b="29060"/>
          <a:stretch/>
        </p:blipFill>
        <p:spPr>
          <a:xfrm>
            <a:off x="6007069" y="733630"/>
            <a:ext cx="5165221" cy="5185165"/>
          </a:xfrm>
          <a:prstGeom prst="rect">
            <a:avLst/>
          </a:prstGeom>
        </p:spPr>
      </p:pic>
      <p:grpSp>
        <p:nvGrpSpPr>
          <p:cNvPr id="12" name="Skupina 11"/>
          <p:cNvGrpSpPr/>
          <p:nvPr/>
        </p:nvGrpSpPr>
        <p:grpSpPr>
          <a:xfrm>
            <a:off x="2084436" y="5109306"/>
            <a:ext cx="3205317" cy="1748694"/>
            <a:chOff x="1976284" y="5109306"/>
            <a:chExt cx="3205317" cy="1748694"/>
          </a:xfrm>
        </p:grpSpPr>
        <p:pic>
          <p:nvPicPr>
            <p:cNvPr id="3074" name="Picture 2" descr="A goldador puppy dog isolated on white. #goldenretriever | Golden  retriever, Labrador retriever, Retriev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6284" y="5109306"/>
              <a:ext cx="1166324" cy="1748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Slza 9"/>
            <p:cNvSpPr/>
            <p:nvPr/>
          </p:nvSpPr>
          <p:spPr>
            <a:xfrm flipH="1">
              <a:off x="3122944" y="5692877"/>
              <a:ext cx="2058657" cy="875071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 smtClean="0"/>
                <a:t>Mé buňky  nemají buněčnou stěnu.</a:t>
              </a:r>
              <a:endParaRPr lang="cs-CZ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4354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Cytoplazmatická membrána</a:t>
            </a:r>
            <a:endParaRPr lang="cs-CZ" sz="3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Slouží k výměně látek mezi buňkou a prostředím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Je </a:t>
            </a:r>
            <a:r>
              <a:rPr lang="cs-CZ" sz="2200" b="1" dirty="0" smtClean="0"/>
              <a:t>polopropustná</a:t>
            </a:r>
            <a:r>
              <a:rPr lang="cs-CZ" sz="2200" dirty="0" smtClean="0"/>
              <a:t> (propouští dovnitř i ven jen některé látky)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Pružný a pevný </a:t>
            </a:r>
            <a:r>
              <a:rPr lang="cs-CZ" sz="2200" b="1" dirty="0" smtClean="0"/>
              <a:t>obal všech buněk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chemeClr val="accent1"/>
                </a:solidFill>
              </a:rPr>
              <a:t>Zkuste opět popřemýšlet, kde je na obrázku.</a:t>
            </a:r>
            <a:endParaRPr lang="cs-CZ" sz="2200" dirty="0">
              <a:solidFill>
                <a:schemeClr val="accent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 smtClean="0"/>
          </a:p>
          <a:p>
            <a:pPr marL="4572" lvl="1" indent="0">
              <a:buNone/>
            </a:pPr>
            <a:endParaRPr lang="cs-CZ" sz="2200" dirty="0" smtClean="0"/>
          </a:p>
          <a:p>
            <a:pPr marL="4572" lvl="1" indent="0">
              <a:buNone/>
            </a:pPr>
            <a:endParaRPr lang="cs-CZ" u="sng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marL="4572" lvl="1" indent="0">
              <a:buNone/>
            </a:pPr>
            <a:endParaRPr lang="cs-CZ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" name="Picture 2" descr="Fraus - Přetahová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30" y="1998134"/>
            <a:ext cx="2087666" cy="251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raus - Přetahová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715" y="2029944"/>
            <a:ext cx="2015335" cy="243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5549265" y="3187065"/>
            <a:ext cx="918210" cy="314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 flipV="1">
            <a:off x="9996805" y="3762418"/>
            <a:ext cx="314960" cy="773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0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Cytoplazma</a:t>
            </a:r>
            <a:endParaRPr lang="cs-CZ" sz="3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Vyplňuje vnitřní prostředí buňky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Polotekutý vodný roztok různých látek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Součástí jsou organely = buněčné struktury (probíhají v nich životní děje)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chemeClr val="accent1"/>
                </a:solidFill>
              </a:rPr>
              <a:t>Kde asi bude cytoplazma na obrázcích, když vyplňuje vnitřní prostředí buňky?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 smtClean="0"/>
          </a:p>
          <a:p>
            <a:pPr marL="4572" lvl="1" indent="0">
              <a:buNone/>
            </a:pPr>
            <a:endParaRPr lang="cs-CZ" u="sng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marL="4572" lvl="1" indent="0">
              <a:buNone/>
            </a:pPr>
            <a:endParaRPr lang="cs-CZ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accent1"/>
                </a:solidFill>
              </a:rPr>
              <a:t>Tak co, trefili jste se?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19" name="Picture 2" descr="Fraus - Přetahová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30" y="1998134"/>
            <a:ext cx="2087666" cy="251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raus - Přetahová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715" y="2029944"/>
            <a:ext cx="2015335" cy="243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Přímá spojnice se šipkou 22"/>
          <p:cNvCxnSpPr/>
          <p:nvPr/>
        </p:nvCxnSpPr>
        <p:spPr>
          <a:xfrm flipV="1">
            <a:off x="5549265" y="3408855"/>
            <a:ext cx="1026707" cy="92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 flipV="1">
            <a:off x="9648497" y="3527972"/>
            <a:ext cx="663268" cy="1007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47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Jádro</a:t>
            </a:r>
            <a:endParaRPr lang="cs-CZ" sz="3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Řídí životní děje probíhající v buňce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Podílí se na rozmnožování buňky</a:t>
            </a:r>
          </a:p>
          <a:p>
            <a:pPr marL="4572" lvl="1" indent="0">
              <a:buNone/>
            </a:pPr>
            <a:endParaRPr lang="cs-CZ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Obsahuje chromozomy (přenos dědičných informací)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chemeClr val="accent1"/>
                </a:solidFill>
              </a:rPr>
              <a:t>Jádro určitě hned najdete, že ano?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 smtClean="0"/>
          </a:p>
          <a:p>
            <a:pPr marL="4572" lvl="1" indent="0">
              <a:buNone/>
            </a:pPr>
            <a:endParaRPr lang="cs-CZ" u="sng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marL="4572" lvl="1" indent="0">
              <a:buNone/>
            </a:pPr>
            <a:endParaRPr lang="cs-CZ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19" name="Picture 2" descr="Fraus - Přetahová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30" y="1998134"/>
            <a:ext cx="2087666" cy="251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raus - Přetahová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715" y="2029944"/>
            <a:ext cx="2015335" cy="243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Přímá spojnice se šipkou 22"/>
          <p:cNvCxnSpPr/>
          <p:nvPr/>
        </p:nvCxnSpPr>
        <p:spPr>
          <a:xfrm flipV="1">
            <a:off x="5288381" y="3349588"/>
            <a:ext cx="1852955" cy="306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 flipV="1">
            <a:off x="9529963" y="3254083"/>
            <a:ext cx="519970" cy="1859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0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Chloroplasty</a:t>
            </a:r>
            <a:endParaRPr lang="cs-CZ" sz="3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Jsou pouze v rostlinných buňkách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accent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chemeClr val="tx1"/>
                </a:solidFill>
              </a:rPr>
              <a:t>Obsahují chlorofyl (zelené barvivo)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chemeClr val="tx1"/>
                </a:solidFill>
              </a:rPr>
              <a:t>Probíhá v nich __________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chemeClr val="accent1"/>
                </a:solidFill>
              </a:rPr>
              <a:t>Nápověda: Proces, </a:t>
            </a:r>
            <a:r>
              <a:rPr lang="cs-CZ" sz="2200" dirty="0">
                <a:solidFill>
                  <a:schemeClr val="accent1"/>
                </a:solidFill>
              </a:rPr>
              <a:t>při kterém si zelené rostliny a sinice vytváří </a:t>
            </a:r>
            <a:r>
              <a:rPr lang="cs-CZ" sz="2200" dirty="0" smtClean="0">
                <a:solidFill>
                  <a:schemeClr val="accent1"/>
                </a:solidFill>
              </a:rPr>
              <a:t>cukry.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accent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chemeClr val="accent1"/>
                </a:solidFill>
              </a:rPr>
              <a:t>Kde je chloroplast na obrázku?</a:t>
            </a:r>
            <a:endParaRPr lang="cs-CZ" sz="2200" dirty="0">
              <a:solidFill>
                <a:schemeClr val="accent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 smtClean="0"/>
          </a:p>
          <a:p>
            <a:pPr marL="4572" lvl="1" indent="0">
              <a:buNone/>
            </a:pPr>
            <a:endParaRPr lang="cs-CZ" u="sng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marL="4572" lvl="1" indent="0">
              <a:buNone/>
            </a:pPr>
            <a:endParaRPr lang="cs-CZ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19" name="Picture 2" descr="Fraus - Přetahová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300" y="1357995"/>
            <a:ext cx="3310470" cy="398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Přímá spojnice se šipkou 22"/>
          <p:cNvCxnSpPr/>
          <p:nvPr/>
        </p:nvCxnSpPr>
        <p:spPr>
          <a:xfrm>
            <a:off x="4132801" y="1328632"/>
            <a:ext cx="4325399" cy="94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763697" y="3349346"/>
            <a:ext cx="1359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fotosyntéza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0884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Mitochondrie</a:t>
            </a:r>
            <a:endParaRPr lang="cs-CZ" sz="3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/>
              <a:t>Mají tyčinkovitý nebo oválný tvar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>
              <a:solidFill>
                <a:schemeClr val="accent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 smtClean="0">
                <a:solidFill>
                  <a:schemeClr val="tx1"/>
                </a:solidFill>
              </a:rPr>
              <a:t>Výroba energie z organických látek </a:t>
            </a:r>
            <a:r>
              <a:rPr lang="cs-CZ" sz="2200" dirty="0" smtClean="0"/>
              <a:t>→ </a:t>
            </a:r>
            <a:r>
              <a:rPr lang="cs-CZ" sz="2200" b="1" dirty="0" smtClean="0"/>
              <a:t>buněčné dýchání</a:t>
            </a:r>
            <a:endParaRPr lang="cs-CZ" sz="2200" b="1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 smtClean="0"/>
          </a:p>
          <a:p>
            <a:pPr marL="4572" lvl="1" indent="0">
              <a:buNone/>
            </a:pPr>
            <a:endParaRPr lang="cs-CZ" u="sng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marL="4572" lvl="1" indent="0">
              <a:buNone/>
            </a:pPr>
            <a:endParaRPr lang="cs-CZ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8" name="Picture 2" descr="Fraus - Přetahová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30" y="1998134"/>
            <a:ext cx="2087666" cy="251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raus - Přetahová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715" y="2029944"/>
            <a:ext cx="2015335" cy="243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 flipV="1">
            <a:off x="5256101" y="3647272"/>
            <a:ext cx="1442877" cy="462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 flipV="1">
            <a:off x="9977952" y="3574904"/>
            <a:ext cx="555478" cy="1261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40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ní">
  <a:themeElements>
    <a:clrScheme name="Metropolitní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politní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ní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Metropole</Template>
  <TotalTime>380</TotalTime>
  <Words>456</Words>
  <Application>Microsoft Office PowerPoint</Application>
  <PresentationFormat>Širokoúhlá obrazovka</PresentationFormat>
  <Paragraphs>171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 Light</vt:lpstr>
      <vt:lpstr>Metropolitní</vt:lpstr>
      <vt:lpstr>Buňka</vt:lpstr>
      <vt:lpstr>Buňka</vt:lpstr>
      <vt:lpstr>Stavba buňky</vt:lpstr>
      <vt:lpstr>Buněčná stěna</vt:lpstr>
      <vt:lpstr>Cytoplazmatická membrána</vt:lpstr>
      <vt:lpstr>Cytoplazma</vt:lpstr>
      <vt:lpstr>Jádro</vt:lpstr>
      <vt:lpstr>Chloroplasty</vt:lpstr>
      <vt:lpstr>Mitochondrie</vt:lpstr>
      <vt:lpstr>Vakuoly</vt:lpstr>
      <vt:lpstr>Co doplníme do chybějících polí?</vt:lpstr>
      <vt:lpstr>Hádanky na konec pro šikovné šesťáky</vt:lpstr>
      <vt:lpstr>Hádanky na konec pro šikovné šesťáky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Vztahy mezi organismy</dc:title>
  <dc:creator>Nezvalová Alena</dc:creator>
  <cp:lastModifiedBy>Nezvalová Alena</cp:lastModifiedBy>
  <cp:revision>38</cp:revision>
  <dcterms:created xsi:type="dcterms:W3CDTF">2020-10-16T17:17:34Z</dcterms:created>
  <dcterms:modified xsi:type="dcterms:W3CDTF">2020-11-01T13:53:27Z</dcterms:modified>
</cp:coreProperties>
</file>