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1CB"/>
    <a:srgbClr val="AFDC7E"/>
    <a:srgbClr val="CAE8AA"/>
    <a:srgbClr val="6DC3D2"/>
    <a:srgbClr val="C9EAEF"/>
    <a:srgbClr val="FFA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1F6A2-43FF-42CE-9AF6-17E8BB2D104F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D36E-F4A7-41E5-A028-E63050F1B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65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Křídla totiž ke svému</a:t>
            </a:r>
            <a:r>
              <a:rPr lang="cs-CZ" baseline="0" dirty="0" smtClean="0"/>
              <a:t> životu nepotřebují – kvůli zmiňovanému parazitickému způsobu života.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D36E-F4A7-41E5-A028-E63050F1B8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9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D36E-F4A7-41E5-A028-E63050F1B8A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70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Vajíčka jsou na vlasech</a:t>
            </a:r>
            <a:r>
              <a:rPr lang="cs-CZ" baseline="0" dirty="0" smtClean="0"/>
              <a:t> či vousech přilepená speciální lepivou směsí, která je voděodolná.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V tmavých vlasech vypadají vši černější než ve světlých.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D36E-F4A7-41E5-A028-E63050F1B8A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95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tyto nemoci zemřelo veliké množství lidí během válek. Proč? Špatné hygienické podmínky. Příznaky – např. 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orečka, zimnice, třesavka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kóma, smrt,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Ideální prostředí = tam, kde jsou špatné </a:t>
            </a:r>
            <a:r>
              <a:rPr lang="cs-CZ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hygienické podmínky.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D36E-F4A7-41E5-A028-E63050F1B8A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22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Mají</a:t>
            </a:r>
            <a:r>
              <a:rPr lang="cs-CZ" baseline="0" dirty="0" smtClean="0"/>
              <a:t> kousací ústní ústrojí.</a:t>
            </a:r>
            <a:endParaRPr lang="cs-CZ" dirty="0" smtClean="0"/>
          </a:p>
          <a:p>
            <a:r>
              <a:rPr lang="cs-CZ" dirty="0" smtClean="0"/>
              <a:t>Všenka</a:t>
            </a:r>
            <a:r>
              <a:rPr lang="cs-CZ" baseline="0" dirty="0" smtClean="0"/>
              <a:t> psí vyvolává škrábání a kousání, které může vést k poranění kůže a následné infekci.</a:t>
            </a:r>
          </a:p>
          <a:p>
            <a:r>
              <a:rPr lang="cs-CZ" baseline="0" dirty="0" smtClean="0"/>
              <a:t>Všenka slepičí způsobuje nažiny – holá místa bez peří.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D36E-F4A7-41E5-A028-E63050F1B8A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 smtClean="0"/>
              <a:t>Lež.</a:t>
            </a:r>
          </a:p>
          <a:p>
            <a:pPr marL="228600" indent="-228600">
              <a:buAutoNum type="arabicParenR"/>
            </a:pPr>
            <a:r>
              <a:rPr lang="cs-CZ" dirty="0" smtClean="0"/>
              <a:t>Lež.</a:t>
            </a:r>
          </a:p>
          <a:p>
            <a:pPr marL="228600" indent="-228600">
              <a:buAutoNum type="arabicParenR"/>
            </a:pPr>
            <a:r>
              <a:rPr lang="cs-CZ" dirty="0" smtClean="0"/>
              <a:t>Pravda.</a:t>
            </a:r>
          </a:p>
          <a:p>
            <a:pPr marL="228600" indent="-228600">
              <a:buAutoNum type="arabicParenR"/>
            </a:pPr>
            <a:r>
              <a:rPr lang="cs-CZ" dirty="0" smtClean="0"/>
              <a:t>Pravda.</a:t>
            </a:r>
          </a:p>
          <a:p>
            <a:pPr marL="228600" indent="-228600">
              <a:buAutoNum type="arabicParenR"/>
            </a:pPr>
            <a:r>
              <a:rPr lang="cs-CZ" dirty="0" smtClean="0"/>
              <a:t>Lež.</a:t>
            </a:r>
          </a:p>
          <a:p>
            <a:pPr marL="228600" indent="-228600">
              <a:buAutoNum type="arabicParenR"/>
            </a:pPr>
            <a:r>
              <a:rPr lang="cs-CZ" dirty="0" smtClean="0"/>
              <a:t>Lež.</a:t>
            </a:r>
          </a:p>
          <a:p>
            <a:pPr marL="228600" indent="-228600">
              <a:buAutoNum type="arabicParenR"/>
            </a:pPr>
            <a:r>
              <a:rPr lang="cs-CZ" dirty="0" smtClean="0"/>
              <a:t>Pravda.</a:t>
            </a:r>
          </a:p>
          <a:p>
            <a:pPr marL="228600" indent="-228600">
              <a:buAutoNum type="arabicParenR"/>
            </a:pPr>
            <a:r>
              <a:rPr lang="cs-CZ" dirty="0" smtClean="0"/>
              <a:t>Pravda.</a:t>
            </a:r>
          </a:p>
          <a:p>
            <a:pPr marL="228600" indent="-228600">
              <a:buAutoNum type="arabicParenR"/>
            </a:pPr>
            <a:endParaRPr lang="cs-CZ" dirty="0" smtClean="0"/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FD36E-F4A7-41E5-A028-E63050F1B8A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3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s://www.trikon.cz/wp-content/uploads/2017/11/kvetinove_krasny_de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123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Parazitují na </a:t>
            </a:r>
            <a:r>
              <a:rPr lang="cs-CZ" b="1" dirty="0" smtClean="0"/>
              <a:t>zvířatech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Na rozdíl od vší </a:t>
            </a:r>
            <a:r>
              <a:rPr lang="cs-CZ" b="1" dirty="0" smtClean="0"/>
              <a:t>nesají krev, ale živí se kůží a chlupy nebo peřím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Měří okolo 2 mm.</a:t>
            </a:r>
          </a:p>
          <a:p>
            <a:endParaRPr lang="cs-CZ" dirty="0"/>
          </a:p>
          <a:p>
            <a:r>
              <a:rPr lang="cs-CZ" dirty="0" smtClean="0"/>
              <a:t>Zástupci: všenka psí, všenka slepičí.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871" t="19775" r="50349" b="37154"/>
          <a:stretch/>
        </p:blipFill>
        <p:spPr>
          <a:xfrm>
            <a:off x="8739081" y="2638044"/>
            <a:ext cx="2545001" cy="1940168"/>
          </a:xfrm>
          <a:prstGeom prst="rect">
            <a:avLst/>
          </a:prstGeom>
        </p:spPr>
      </p:pic>
      <p:pic>
        <p:nvPicPr>
          <p:cNvPr id="7170" name="Picture 2" descr="https://player.slideplayer.cz/11/3211909/data/images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080" y="4578212"/>
            <a:ext cx="2545001" cy="19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lternativní popis obrázku chyb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4237" y="3362121"/>
            <a:ext cx="3848919" cy="24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cs-CZ" dirty="0" smtClean="0"/>
              <a:t>Veš dětská parazituje pouze ve vlasech dětí.</a:t>
            </a:r>
          </a:p>
          <a:p>
            <a:pPr marL="342900" indent="-342900">
              <a:buAutoNum type="arabicParenR"/>
            </a:pPr>
            <a:r>
              <a:rPr lang="cs-CZ" dirty="0" smtClean="0"/>
              <a:t>Veš dětská může přenášet nebezpečná onemocnění.</a:t>
            </a:r>
          </a:p>
          <a:p>
            <a:pPr marL="342900" indent="-342900">
              <a:buAutoNum type="arabicParenR"/>
            </a:pPr>
            <a:r>
              <a:rPr lang="cs-CZ" dirty="0" smtClean="0"/>
              <a:t>Vajíčka vší se nazývají hnidy.</a:t>
            </a:r>
          </a:p>
          <a:p>
            <a:pPr marL="342900" indent="-342900">
              <a:buAutoNum type="arabicParenR"/>
            </a:pPr>
            <a:r>
              <a:rPr lang="cs-CZ" dirty="0" smtClean="0"/>
              <a:t>Než se z vajíček vší vylíhnou nymfy, trvá to přibližně 1 týden.</a:t>
            </a:r>
          </a:p>
          <a:p>
            <a:pPr marL="342900" indent="-342900">
              <a:buAutoNum type="arabicParenR"/>
            </a:pPr>
            <a:r>
              <a:rPr lang="cs-CZ" dirty="0" smtClean="0"/>
              <a:t>Vajíčka vší jsou tmavší barvy, dospělé vši mají spíše světlejší zbarvení.</a:t>
            </a:r>
          </a:p>
          <a:p>
            <a:pPr marL="342900" indent="-342900">
              <a:buAutoNum type="arabicParenR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 startAt="6"/>
            </a:pPr>
            <a:r>
              <a:rPr lang="cs-CZ" dirty="0" smtClean="0"/>
              <a:t>Veš šatní nemůže přenášet žádná nebezpečná onemocnění.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cs-CZ" dirty="0" smtClean="0"/>
              <a:t>Všenky nemají bodavě sací ústní ústrojí, mají ústní ústrojí kousací.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cs-CZ" dirty="0" smtClean="0"/>
              <a:t>Veš šatní se může vyskytovat i na obuvi.</a:t>
            </a:r>
          </a:p>
          <a:p>
            <a:pPr marL="342900" indent="-342900">
              <a:buFont typeface="+mj-lt"/>
              <a:buAutoNum type="arabicParenR" startAt="6"/>
            </a:pPr>
            <a:endParaRPr lang="cs-CZ" dirty="0" smtClean="0"/>
          </a:p>
          <a:p>
            <a:pPr marL="342900" indent="-342900">
              <a:buFont typeface="+mj-lt"/>
              <a:buAutoNum type="arabicParenR" startAt="6"/>
            </a:pPr>
            <a:endParaRPr lang="cs-CZ" dirty="0"/>
          </a:p>
        </p:txBody>
      </p:sp>
      <p:pic>
        <p:nvPicPr>
          <p:cNvPr id="8194" name="Picture 2" descr="Amazon.com: True or False? Trivia Quiz!: Appstore for Andro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7" b="23373"/>
          <a:stretch/>
        </p:blipFill>
        <p:spPr bwMode="auto">
          <a:xfrm>
            <a:off x="3732213" y="664900"/>
            <a:ext cx="4727575" cy="12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n choosing true or false direction concept of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2"/>
          <a:stretch/>
        </p:blipFill>
        <p:spPr bwMode="auto">
          <a:xfrm>
            <a:off x="7370508" y="4740956"/>
            <a:ext cx="2178560" cy="21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eskový stat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54" y="4026752"/>
            <a:ext cx="324566" cy="3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eskový stat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54" y="4507792"/>
            <a:ext cx="324566" cy="3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eskový stat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49" y="3363074"/>
            <a:ext cx="324566" cy="3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eskový stat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49" y="4027295"/>
            <a:ext cx="324566" cy="3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X Red Cross Png Picture Red, Red Cross Clipart, X, Red Cross PNG  Transparent Image and Clipart for Free Download | Cross clipart, Red cross,  Red cros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35" y="2733367"/>
            <a:ext cx="235777" cy="2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X Red Cross Png Picture Red, Red Cross Clipart, X, Red Cross PNG  Transparent Image and Clipart for Free Download | Cross clipart, Red cross,  Red cros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35" y="3378511"/>
            <a:ext cx="235777" cy="2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X Red Cross Png Picture Red, Red Cross Clipart, X, Red Cross PNG  Transparent Image and Clipart for Free Download | Cross clipart, Red cross,  Red cros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34" y="5122023"/>
            <a:ext cx="235777" cy="2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X Red Cross Png Picture Red, Red Cross Clipart, X, Red Cross PNG  Transparent Image and Clipart for Free Download | Cross clipart, Red cross,  Red cros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03" y="2731186"/>
            <a:ext cx="235777" cy="2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hmyz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1) Na jaké 3 články je členěno tělo hmyzu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2) K čemu slouží hmyzu tykadla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3) Proč vidí hmyz mozaikovitě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/>
              <a:t>4) Která skupina hmyzu neprochází stádiem kukly – hmyz s proměnou nedokonalou, nebo hmyz  proměnou dokonalou?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 hlavu, hruď a zadeček.</a:t>
            </a:r>
          </a:p>
          <a:p>
            <a:endParaRPr lang="cs-CZ" dirty="0"/>
          </a:p>
          <a:p>
            <a:r>
              <a:rPr lang="cs-CZ" dirty="0" smtClean="0"/>
              <a:t>Tykadla slouží hmyzu jako smyslový orgán.</a:t>
            </a:r>
          </a:p>
          <a:p>
            <a:endParaRPr lang="cs-CZ" dirty="0"/>
          </a:p>
          <a:p>
            <a:r>
              <a:rPr lang="cs-CZ" dirty="0" smtClean="0"/>
              <a:t>Protože má složené oči.</a:t>
            </a:r>
          </a:p>
          <a:p>
            <a:endParaRPr lang="cs-CZ" dirty="0"/>
          </a:p>
          <a:p>
            <a:r>
              <a:rPr lang="cs-CZ" dirty="0" smtClean="0"/>
              <a:t>Stádiem kukly neprochází hmyz s proměnou nedokonalou.</a:t>
            </a:r>
            <a:endParaRPr lang="cs-CZ" dirty="0"/>
          </a:p>
        </p:txBody>
      </p:sp>
      <p:pic>
        <p:nvPicPr>
          <p:cNvPr id="1026" name="Picture 2" descr="Free Trivia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830" y="964692"/>
            <a:ext cx="112603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– hmyz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r>
              <a:rPr lang="cs-CZ" dirty="0"/>
              <a:t>) Jak se živí vážky – býložravě, nebo dravě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6</a:t>
            </a:r>
            <a:r>
              <a:rPr lang="cs-CZ" dirty="0"/>
              <a:t>) Co zajímavého můžeme spatřit na hlavě larev vážek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7</a:t>
            </a:r>
            <a:r>
              <a:rPr lang="cs-CZ" dirty="0"/>
              <a:t>) Čím se živí stejnokřídlí (křísi, mšice) – proč patří mezi obávané parazity?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Vážky se živí dravě.</a:t>
            </a:r>
          </a:p>
          <a:p>
            <a:endParaRPr lang="cs-CZ" dirty="0"/>
          </a:p>
          <a:p>
            <a:r>
              <a:rPr lang="cs-CZ" dirty="0" smtClean="0"/>
              <a:t>Pozměněný spodní pysk – tzv. „masku“, která slouží k lovu kořisti.</a:t>
            </a:r>
          </a:p>
          <a:p>
            <a:endParaRPr lang="cs-CZ" dirty="0"/>
          </a:p>
          <a:p>
            <a:r>
              <a:rPr lang="cs-CZ" dirty="0" smtClean="0"/>
              <a:t>Stejnokřídlí se živí rostlinnou šťávou.</a:t>
            </a:r>
            <a:endParaRPr lang="cs-CZ" dirty="0"/>
          </a:p>
        </p:txBody>
      </p:sp>
      <p:pic>
        <p:nvPicPr>
          <p:cNvPr id="5" name="Picture 2" descr="Free Trivia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830" y="964692"/>
            <a:ext cx="112603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hmyz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8) Jedná se o vážku ploskou, nebo šídlo královské? A proč?</a:t>
            </a:r>
          </a:p>
          <a:p>
            <a:endParaRPr lang="cs-CZ" dirty="0"/>
          </a:p>
          <a:p>
            <a:r>
              <a:rPr lang="cs-CZ" dirty="0" smtClean="0"/>
              <a:t>Jedná se o šídlo královské, protože má protáhlý a pestře zbarvený zadeček.</a:t>
            </a:r>
            <a:endParaRPr lang="cs-CZ" dirty="0"/>
          </a:p>
        </p:txBody>
      </p:sp>
      <p:pic>
        <p:nvPicPr>
          <p:cNvPr id="5" name="Picture 2" descr="Šídlo královské - kluk | FotoAparát.cz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638044"/>
            <a:ext cx="4270375" cy="2846916"/>
          </a:xfrm>
          <a:prstGeom prst="rect">
            <a:avLst/>
          </a:prstGeom>
          <a:noFill/>
          <a:extLst/>
        </p:spPr>
      </p:pic>
      <p:pic>
        <p:nvPicPr>
          <p:cNvPr id="6" name="Picture 2" descr="Free Trivia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830" y="964692"/>
            <a:ext cx="112603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hmyz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cs-CZ" dirty="0" smtClean="0"/>
              <a:t>) Jedná se o vážku ploskou, nebo šídlo královské? A proč?</a:t>
            </a:r>
          </a:p>
          <a:p>
            <a:endParaRPr lang="cs-CZ" dirty="0"/>
          </a:p>
          <a:p>
            <a:r>
              <a:rPr lang="cs-CZ" dirty="0" smtClean="0"/>
              <a:t>Jedná se o vážku ploskou, protože má zploštělý zadeček hnědavé barvy.</a:t>
            </a:r>
            <a:endParaRPr lang="cs-CZ" dirty="0"/>
          </a:p>
        </p:txBody>
      </p:sp>
      <p:pic>
        <p:nvPicPr>
          <p:cNvPr id="8" name="Picture 4" descr="Vážka ploská - Libellula depressa - PŘÍRODA.cz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20799" r="16913" b="12066"/>
          <a:stretch/>
        </p:blipFill>
        <p:spPr bwMode="auto">
          <a:xfrm>
            <a:off x="6322856" y="2638044"/>
            <a:ext cx="4294879" cy="27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Trivia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830" y="964692"/>
            <a:ext cx="112603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emale of the head louse (Pediculus humanus capitis). Female lice are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24" y="2621422"/>
            <a:ext cx="2369130" cy="31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3933985" cy="310198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Vši jsou </a:t>
            </a:r>
            <a:r>
              <a:rPr lang="cs-CZ" b="1" dirty="0" smtClean="0"/>
              <a:t>vnějšími parazity savců</a:t>
            </a:r>
            <a:r>
              <a:rPr lang="cs-CZ" dirty="0" smtClean="0"/>
              <a:t>. Živí se jejich </a:t>
            </a:r>
            <a:r>
              <a:rPr lang="cs-CZ" b="1" dirty="0" smtClean="0"/>
              <a:t>krví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Některé druhy</a:t>
            </a:r>
            <a:r>
              <a:rPr lang="cs-CZ" dirty="0" smtClean="0"/>
              <a:t> mohou přenášet </a:t>
            </a:r>
            <a:r>
              <a:rPr lang="cs-CZ" b="1" dirty="0" smtClean="0"/>
              <a:t>nebezpečná onemocnění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Na končetinách mají </a:t>
            </a:r>
            <a:r>
              <a:rPr lang="cs-CZ" b="1" dirty="0" smtClean="0"/>
              <a:t>drápky</a:t>
            </a:r>
            <a:r>
              <a:rPr lang="cs-CZ" dirty="0" smtClean="0"/>
              <a:t>, které jim umožňují </a:t>
            </a:r>
            <a:r>
              <a:rPr lang="cs-CZ" b="1" dirty="0" smtClean="0"/>
              <a:t>přichycení k chlupům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Mají </a:t>
            </a:r>
            <a:r>
              <a:rPr lang="cs-CZ" b="1" dirty="0" smtClean="0"/>
              <a:t>bodavě sací ústrojí</a:t>
            </a:r>
            <a:r>
              <a:rPr lang="cs-CZ" dirty="0" smtClean="0"/>
              <a:t> a </a:t>
            </a:r>
            <a:r>
              <a:rPr lang="cs-CZ" b="1" dirty="0" smtClean="0"/>
              <a:t>nemají </a:t>
            </a:r>
            <a:r>
              <a:rPr lang="cs-CZ" dirty="0" smtClean="0"/>
              <a:t>vyvinutá</a:t>
            </a:r>
            <a:r>
              <a:rPr lang="cs-CZ" b="1" dirty="0" smtClean="0"/>
              <a:t> křídla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238" t="14817" r="35422" b="4430"/>
          <a:stretch/>
        </p:blipFill>
        <p:spPr>
          <a:xfrm>
            <a:off x="8117954" y="2621422"/>
            <a:ext cx="4074046" cy="3118604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0186219" y="4954532"/>
            <a:ext cx="1604231" cy="1604231"/>
          </a:xfrm>
          <a:prstGeom prst="ellipse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DETAIL NOHY VŠI DĚTSKÉ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Veš dětská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Vyskytuje se ve </a:t>
            </a:r>
            <a:r>
              <a:rPr lang="cs-CZ" b="1" dirty="0" smtClean="0"/>
              <a:t>vlasech</a:t>
            </a:r>
            <a:r>
              <a:rPr lang="cs-CZ" dirty="0" smtClean="0"/>
              <a:t> a </a:t>
            </a:r>
            <a:r>
              <a:rPr lang="cs-CZ" b="1" dirty="0" smtClean="0"/>
              <a:t>vousech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Přenos – </a:t>
            </a:r>
            <a:r>
              <a:rPr lang="cs-CZ" b="1" dirty="0" smtClean="0"/>
              <a:t>nejčastěji</a:t>
            </a:r>
            <a:r>
              <a:rPr lang="cs-CZ" dirty="0" smtClean="0"/>
              <a:t> mezi dětmi ve </a:t>
            </a:r>
            <a:r>
              <a:rPr lang="cs-CZ" b="1" dirty="0" smtClean="0"/>
              <a:t>školce</a:t>
            </a:r>
            <a:r>
              <a:rPr lang="cs-CZ" dirty="0" smtClean="0"/>
              <a:t> nebo ve </a:t>
            </a:r>
            <a:r>
              <a:rPr lang="cs-CZ" b="1" dirty="0" smtClean="0"/>
              <a:t>škole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Nepřenáší</a:t>
            </a:r>
            <a:r>
              <a:rPr lang="cs-CZ" dirty="0" smtClean="0"/>
              <a:t> žádné </a:t>
            </a:r>
            <a:r>
              <a:rPr lang="cs-CZ" b="1" dirty="0" smtClean="0"/>
              <a:t>nebezpečné onemocnění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Velikost: 1–6 mm.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 descr="profimedia-v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96" y="4608713"/>
            <a:ext cx="2937868" cy="19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Upozornění, vši | BOMBA táb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96" y="2480919"/>
            <a:ext cx="2937868" cy="21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9090106" y="420273"/>
            <a:ext cx="2277557" cy="2277557"/>
          </a:xfrm>
          <a:prstGeom prst="ellipse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NAPADENÍ VŠÍ DĚTSKOU = PEDIKULÓZA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6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Veš dětská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3776669" cy="310198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Vajíčka se nazývají </a:t>
            </a:r>
            <a:r>
              <a:rPr lang="cs-CZ" b="1" dirty="0"/>
              <a:t>hnidy</a:t>
            </a:r>
            <a:r>
              <a:rPr lang="cs-CZ" dirty="0"/>
              <a:t>.  Vši je kladou na vlas </a:t>
            </a:r>
            <a:r>
              <a:rPr lang="cs-CZ" b="1" dirty="0"/>
              <a:t>těsně k pokožce</a:t>
            </a:r>
            <a:r>
              <a:rPr lang="cs-CZ" dirty="0"/>
              <a:t> hlavy hostitele.</a:t>
            </a:r>
          </a:p>
          <a:p>
            <a:endParaRPr lang="cs-CZ" dirty="0" smtClean="0"/>
          </a:p>
          <a:p>
            <a:r>
              <a:rPr lang="cs-CZ" dirty="0" smtClean="0"/>
              <a:t>Zhruba za týden po nakladení se z hnidy vylíhne larva, tzv. </a:t>
            </a:r>
            <a:r>
              <a:rPr lang="cs-CZ" b="1" dirty="0" smtClean="0"/>
              <a:t>nymfa</a:t>
            </a:r>
            <a:r>
              <a:rPr lang="cs-CZ" dirty="0" smtClean="0"/>
              <a:t>, která okamžitě začíná </a:t>
            </a:r>
            <a:r>
              <a:rPr lang="cs-CZ" b="1" dirty="0" smtClean="0"/>
              <a:t>bodat a sát krev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Vajíčka i nymfy</a:t>
            </a:r>
            <a:r>
              <a:rPr lang="cs-CZ" dirty="0" smtClean="0"/>
              <a:t> jsou </a:t>
            </a:r>
            <a:r>
              <a:rPr lang="cs-CZ" b="1" dirty="0" smtClean="0"/>
              <a:t>průsvitné</a:t>
            </a:r>
            <a:r>
              <a:rPr lang="cs-CZ" dirty="0" smtClean="0"/>
              <a:t>, nebo </a:t>
            </a:r>
            <a:r>
              <a:rPr lang="cs-CZ" dirty="0"/>
              <a:t>lehce zabarvené do hněda, </a:t>
            </a:r>
            <a:r>
              <a:rPr lang="cs-CZ" b="1" dirty="0"/>
              <a:t>dospělé</a:t>
            </a:r>
            <a:r>
              <a:rPr lang="cs-CZ" dirty="0"/>
              <a:t> vši jsou </a:t>
            </a:r>
            <a:r>
              <a:rPr lang="cs-CZ" b="1" dirty="0" smtClean="0"/>
              <a:t>tmavší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lekarnice-maminky.cz/wp-content/uploads/2020/02/%C5%BEivotn%C3%AD-cyklus-v%C5%A1%C3%AD-300x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82" y="2782979"/>
            <a:ext cx="2857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ranit sprej 100ml+ hřeben + šampon 100ml zdar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r="22198"/>
          <a:stretch/>
        </p:blipFill>
        <p:spPr bwMode="auto">
          <a:xfrm>
            <a:off x="10284542" y="2789237"/>
            <a:ext cx="1907458" cy="27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shopping?q=tbn:ANd9GcSDIq0yMARcoJdK6P2usT63vetp27xm1cNQtiJBYQqPYGR72Ao&amp;usqp=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82" y="2782979"/>
            <a:ext cx="208526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Veš šatní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Vyskytuje se na </a:t>
            </a:r>
            <a:r>
              <a:rPr lang="cs-CZ" b="1" dirty="0"/>
              <a:t>vláknech </a:t>
            </a:r>
            <a:r>
              <a:rPr lang="cs-CZ" b="1" dirty="0" smtClean="0"/>
              <a:t>oblečení</a:t>
            </a:r>
            <a:r>
              <a:rPr lang="cs-CZ" dirty="0" smtClean="0"/>
              <a:t> a </a:t>
            </a:r>
            <a:r>
              <a:rPr lang="cs-CZ" b="1" dirty="0" smtClean="0"/>
              <a:t>obuvi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  <a:p>
            <a:r>
              <a:rPr lang="cs-CZ" dirty="0"/>
              <a:t>Bez potravy vydrží max. 4–7 dní.</a:t>
            </a:r>
          </a:p>
          <a:p>
            <a:endParaRPr lang="cs-CZ" dirty="0"/>
          </a:p>
          <a:p>
            <a:r>
              <a:rPr lang="cs-CZ" dirty="0"/>
              <a:t>Přenáší </a:t>
            </a:r>
            <a:r>
              <a:rPr lang="cs-CZ" b="1" dirty="0"/>
              <a:t>skvrnitý tyfus</a:t>
            </a:r>
            <a:r>
              <a:rPr lang="cs-CZ" dirty="0"/>
              <a:t> a </a:t>
            </a:r>
            <a:r>
              <a:rPr lang="cs-CZ" b="1" dirty="0"/>
              <a:t>zákopovou horečku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Velikost: 2–5 mm.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5124" name="Picture 4" descr="Zimní oblečení | Winter preschool, Weather kindergarten, Flashcards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2638044"/>
            <a:ext cx="2205917" cy="312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zdušnicovci - Hmyz - Vši - Veš šat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94" y="2638044"/>
            <a:ext cx="2140368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398</TotalTime>
  <Words>581</Words>
  <Application>Microsoft Office PowerPoint</Application>
  <PresentationFormat>Širokoúhlá obrazovka</PresentationFormat>
  <Paragraphs>111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Prezentace aplikace PowerPoint</vt:lpstr>
      <vt:lpstr>Opakování – hmyz</vt:lpstr>
      <vt:lpstr>Opakování – hmyz</vt:lpstr>
      <vt:lpstr>Opakování – hmyz</vt:lpstr>
      <vt:lpstr>Opakování – hmyz</vt:lpstr>
      <vt:lpstr>vši</vt:lpstr>
      <vt:lpstr>Veš dětská</vt:lpstr>
      <vt:lpstr>Veš dětská</vt:lpstr>
      <vt:lpstr>Veš šatní</vt:lpstr>
      <vt:lpstr>všenky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16</cp:revision>
  <dcterms:created xsi:type="dcterms:W3CDTF">2021-04-12T09:28:06Z</dcterms:created>
  <dcterms:modified xsi:type="dcterms:W3CDTF">2021-04-13T15:28:02Z</dcterms:modified>
</cp:coreProperties>
</file>