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76" r:id="rId2"/>
    <p:sldId id="256" r:id="rId3"/>
    <p:sldId id="277" r:id="rId4"/>
    <p:sldId id="278" r:id="rId5"/>
    <p:sldId id="279" r:id="rId6"/>
    <p:sldId id="281" r:id="rId7"/>
    <p:sldId id="282" r:id="rId8"/>
    <p:sldId id="286" r:id="rId9"/>
    <p:sldId id="283" r:id="rId10"/>
    <p:sldId id="284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C5FFDF"/>
    <a:srgbClr val="E0A382"/>
    <a:srgbClr val="F2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B58AA-4C71-4BED-9B04-B91A9B6611D3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BCAA-21B8-4178-872B-A45C04663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30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Fotky: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mapovník</a:t>
            </a:r>
            <a:r>
              <a:rPr lang="cs-CZ" baseline="0" dirty="0" smtClean="0"/>
              <a:t> zeměpisný, terčovka bublinatá, dutohlávka sobí.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076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Obr.</a:t>
            </a:r>
            <a:r>
              <a:rPr lang="cs-CZ" baseline="0" dirty="0" smtClean="0"/>
              <a:t> 1 + 2: žabí vlas, obr. 3: šroubatka.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87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Nemají bičík.</a:t>
            </a:r>
          </a:p>
          <a:p>
            <a:r>
              <a:rPr lang="cs-CZ" dirty="0" smtClean="0"/>
              <a:t>Krásnoočko</a:t>
            </a:r>
            <a:r>
              <a:rPr lang="cs-CZ" baseline="0" dirty="0" smtClean="0"/>
              <a:t> nemá buněčnou stěnu.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13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9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Fotosyntézy.</a:t>
            </a:r>
            <a:r>
              <a:rPr lang="cs-CZ" baseline="0" dirty="0" smtClean="0"/>
              <a:t> Na obrázku je řasa zvaná zrněnka.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6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Řasy dělíme na jednobuněčné a mnohobuněčné.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44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6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52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8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2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Útvar</a:t>
            </a:r>
            <a:r>
              <a:rPr lang="cs-CZ" baseline="0" dirty="0" smtClean="0"/>
              <a:t> na obrázku nazýváme </a:t>
            </a:r>
            <a:r>
              <a:rPr lang="cs-CZ" baseline="0" dirty="0" err="1" smtClean="0"/>
              <a:t>cenobium</a:t>
            </a:r>
            <a:r>
              <a:rPr lang="cs-CZ" baseline="0" dirty="0" smtClean="0"/>
              <a:t>. Vnitřek </a:t>
            </a:r>
            <a:r>
              <a:rPr lang="cs-CZ" baseline="0" dirty="0" err="1" smtClean="0"/>
              <a:t>cenobia</a:t>
            </a:r>
            <a:r>
              <a:rPr lang="cs-CZ" baseline="0" dirty="0" smtClean="0"/>
              <a:t> váleče koulivého je naplněn slizem. Buňky váleče na obvodu </a:t>
            </a:r>
            <a:r>
              <a:rPr lang="cs-CZ" baseline="0" dirty="0" err="1" smtClean="0"/>
              <a:t>cenobia</a:t>
            </a:r>
            <a:r>
              <a:rPr lang="cs-CZ" baseline="0" dirty="0" smtClean="0"/>
              <a:t> jsou do něho ponořeny tak, že vyčnívají pouze bičíky.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59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hizocarpon geographicum (mapovník zeměpisný) | BioLib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565403"/>
            <a:ext cx="4944744" cy="370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LIŠEJNÍKY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Kde se můžeme setkat s lišejníky?</a:t>
            </a:r>
          </a:p>
          <a:p>
            <a:endParaRPr lang="cs-CZ" dirty="0" smtClean="0"/>
          </a:p>
          <a:p>
            <a:r>
              <a:rPr lang="cs-CZ" dirty="0" smtClean="0"/>
              <a:t>Jak se nazývá jejich tělo?</a:t>
            </a:r>
          </a:p>
          <a:p>
            <a:endParaRPr lang="cs-CZ" dirty="0" smtClean="0"/>
          </a:p>
          <a:p>
            <a:r>
              <a:rPr lang="cs-CZ" dirty="0" smtClean="0"/>
              <a:t>Čím je tvořeno?</a:t>
            </a:r>
          </a:p>
          <a:p>
            <a:endParaRPr lang="cs-CZ" dirty="0" smtClean="0"/>
          </a:p>
          <a:p>
            <a:r>
              <a:rPr lang="cs-CZ" dirty="0" smtClean="0"/>
              <a:t>Na jaké 3 skupiny lišejníky dělíme?</a:t>
            </a:r>
          </a:p>
          <a:p>
            <a:endParaRPr lang="cs-CZ" dirty="0" smtClean="0"/>
          </a:p>
          <a:p>
            <a:r>
              <a:rPr lang="cs-CZ" dirty="0" smtClean="0"/>
              <a:t>Jaký mají význam – k čemu slouží?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1026" name="Picture 2" descr="Lišejníky Složené organismy vypracovala: Mgr. Monika Štrejbarová. - ppt  stáhnou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b="9605"/>
          <a:stretch/>
        </p:blipFill>
        <p:spPr bwMode="auto">
          <a:xfrm>
            <a:off x="6096000" y="2510935"/>
            <a:ext cx="5493973" cy="37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b polární (Rangifer tarandus) - ChovZvířat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92" y="731451"/>
            <a:ext cx="223583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784602" y="670520"/>
            <a:ext cx="2893067" cy="1645862"/>
            <a:chOff x="539330" y="494712"/>
            <a:chExt cx="4005785" cy="2278886"/>
          </a:xfrm>
        </p:grpSpPr>
        <p:pic>
          <p:nvPicPr>
            <p:cNvPr id="9" name="Obrázek 8" descr="Výukový materiál vytvořen v rámci projektu EU peníze školám - ppt stáhnout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25" r="11150" b="10378"/>
            <a:stretch/>
          </p:blipFill>
          <p:spPr bwMode="auto">
            <a:xfrm>
              <a:off x="539330" y="494712"/>
              <a:ext cx="4005785" cy="2278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ové pole 2"/>
            <p:cNvSpPr txBox="1">
              <a:spLocks noChangeArrowheads="1"/>
            </p:cNvSpPr>
            <p:nvPr/>
          </p:nvSpPr>
          <p:spPr bwMode="auto">
            <a:xfrm>
              <a:off x="1858777" y="1248074"/>
              <a:ext cx="922021" cy="386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(nebo sinice)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9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Váleč koulivý </a:t>
            </a:r>
            <a:r>
              <a:rPr lang="cs-CZ" dirty="0"/>
              <a:t>(jednobuněčná ř.)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Bičíkovec, který tvoří tzv. kolonie (skupiny).</a:t>
            </a:r>
          </a:p>
          <a:p>
            <a:endParaRPr lang="cs-CZ" dirty="0"/>
          </a:p>
          <a:p>
            <a:r>
              <a:rPr lang="cs-CZ" dirty="0" smtClean="0"/>
              <a:t>Je přechodnou formou mezi jednobuněčnými a mnohobuněčnými organismy.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1266" name="Picture 2" descr="Váleč koulivý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63" y="2638044"/>
            <a:ext cx="4270399" cy="28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51667" t="27778" r="23958" b="26296"/>
          <a:stretch/>
        </p:blipFill>
        <p:spPr>
          <a:xfrm>
            <a:off x="8408287" y="4189035"/>
            <a:ext cx="2200275" cy="23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Šroubatka + žabí vlas (mnohobuněčné </a:t>
            </a:r>
            <a:r>
              <a:rPr lang="cs-CZ" dirty="0"/>
              <a:t>ř.)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Vytvářejí vláknité mnohobuněčné stélky.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3314" name="Picture 2" descr="Pracovní list číslo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6750" y="2536362"/>
            <a:ext cx="5390587" cy="19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21821" t="10935" r="54558" b="55809"/>
          <a:stretch/>
        </p:blipFill>
        <p:spPr>
          <a:xfrm>
            <a:off x="5702808" y="3686088"/>
            <a:ext cx="3205383" cy="25385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51449" t="17371" r="23610" b="54276"/>
          <a:stretch/>
        </p:blipFill>
        <p:spPr>
          <a:xfrm>
            <a:off x="1732785" y="3686089"/>
            <a:ext cx="3970023" cy="25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to ví?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Proč nejsou řasy zrněnka a zelenivka schopny samostatného pohybu?</a:t>
            </a:r>
          </a:p>
          <a:p>
            <a:endParaRPr lang="cs-CZ" dirty="0"/>
          </a:p>
          <a:p>
            <a:r>
              <a:rPr lang="cs-CZ" dirty="0" smtClean="0"/>
              <a:t>Učebnice – str. 42:</a:t>
            </a:r>
          </a:p>
          <a:p>
            <a:r>
              <a:rPr lang="cs-CZ" dirty="0" smtClean="0"/>
              <a:t>Srovnejte stavbu těla krásnoočka a pláštěnky. Proč může krásnoočko měnit tvar těla a pláštěnka ne?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3"/>
          <a:srcRect l="60479" t="30433" r="25034" b="43166"/>
          <a:stretch/>
        </p:blipFill>
        <p:spPr>
          <a:xfrm>
            <a:off x="7127831" y="2638044"/>
            <a:ext cx="2691214" cy="27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odní řasy je letos na Boleváku opravdu hodně, a to nejen přímo u břehu. Krajská hygiena už kvůli zdravotním rizikům označila vodu jako nevhodnou ke koup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37" y="0"/>
            <a:ext cx="4562303" cy="25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elp – mořská řasa pro zdra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53" y="4032664"/>
            <a:ext cx="3768012" cy="28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ŘASY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0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Patří mezi nejjednodušší rostliny.</a:t>
            </a:r>
          </a:p>
          <a:p>
            <a:endParaRPr lang="cs-CZ" dirty="0" smtClean="0"/>
          </a:p>
          <a:p>
            <a:r>
              <a:rPr lang="cs-CZ" dirty="0" smtClean="0"/>
              <a:t>Jsou stélkaté = nemají kořeny, stonky ani listy (tělo = stélka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STÉLKA:</a:t>
            </a:r>
            <a:endParaRPr lang="cs-CZ" dirty="0"/>
          </a:p>
          <a:p>
            <a:pPr lvl="0"/>
            <a:r>
              <a:rPr lang="cs-CZ" dirty="0"/>
              <a:t>jednobuněčná × </a:t>
            </a:r>
            <a:r>
              <a:rPr lang="cs-CZ" dirty="0" smtClean="0"/>
              <a:t>mnohobuněčná,</a:t>
            </a:r>
            <a:endParaRPr lang="cs-CZ" dirty="0"/>
          </a:p>
          <a:p>
            <a:r>
              <a:rPr lang="cs-CZ" dirty="0"/>
              <a:t>zelená × červená × </a:t>
            </a:r>
            <a:r>
              <a:rPr lang="cs-CZ" dirty="0" smtClean="0"/>
              <a:t>hnědá.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6" name="Picture 4" descr="Bezplatný obrázek: voda, řasy, r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. kmen RHODOPHYTA - ruduc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54" y="4924603"/>
            <a:ext cx="2886004" cy="19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nědé řasy v louži mořských skal Stock Fotka zdarma - Public Domain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4924603"/>
            <a:ext cx="2911469" cy="19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3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Rostou </a:t>
            </a:r>
            <a:r>
              <a:rPr lang="cs-CZ" dirty="0"/>
              <a:t>ve sladké i slané vodě (nejvíce řas je v moři), ale i na vlhkých místech na souši (skály, kmeny stromů, zdi</a:t>
            </a:r>
            <a:r>
              <a:rPr lang="cs-CZ" dirty="0" smtClean="0"/>
              <a:t>).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Jsou schopny ____________ → produkují kyslík → obohacují </a:t>
            </a:r>
            <a:r>
              <a:rPr lang="cs-CZ" dirty="0" smtClean="0"/>
              <a:t>vodu (nebo vzduch).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File:Pleurococcus a1.JPG - Wikimedia Comm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2212693"/>
              </p:ext>
            </p:extLst>
          </p:nvPr>
        </p:nvGraphicFramePr>
        <p:xfrm>
          <a:off x="2231136" y="3004377"/>
          <a:ext cx="6770296" cy="274320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383281">
                  <a:extLst>
                    <a:ext uri="{9D8B030D-6E8A-4147-A177-3AD203B41FA5}">
                      <a16:colId xmlns:a16="http://schemas.microsoft.com/office/drawing/2014/main" val="935430087"/>
                    </a:ext>
                  </a:extLst>
                </a:gridCol>
                <a:gridCol w="3387015">
                  <a:extLst>
                    <a:ext uri="{9D8B030D-6E8A-4147-A177-3AD203B41FA5}">
                      <a16:colId xmlns:a16="http://schemas.microsoft.com/office/drawing/2014/main" val="2221684816"/>
                    </a:ext>
                  </a:extLst>
                </a:gridCol>
              </a:tblGrid>
              <a:tr h="4509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JEDNOBUNĚČNÉ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MNOHOBUNĚČNÉ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978178"/>
                  </a:ext>
                </a:extLst>
              </a:tr>
              <a:tr h="4509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 smtClean="0">
                          <a:effectLst/>
                        </a:rPr>
                        <a:t>zelenivka</a:t>
                      </a:r>
                      <a:endParaRPr lang="cs-CZ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šroubatka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5932"/>
                  </a:ext>
                </a:extLst>
              </a:tr>
              <a:tr h="4509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 smtClean="0">
                          <a:effectLst/>
                        </a:rPr>
                        <a:t>zrněnka</a:t>
                      </a:r>
                      <a:endParaRPr lang="cs-CZ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žabí vlas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80121"/>
                  </a:ext>
                </a:extLst>
              </a:tr>
              <a:tr h="4509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pláštěnka</a:t>
                      </a:r>
                      <a:endParaRPr lang="cs-CZ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222426"/>
                  </a:ext>
                </a:extLst>
              </a:tr>
              <a:tr h="4509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 smtClean="0">
                          <a:effectLst/>
                        </a:rPr>
                        <a:t>krásnoočko</a:t>
                      </a:r>
                      <a:endParaRPr lang="cs-CZ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492681"/>
                  </a:ext>
                </a:extLst>
              </a:tr>
              <a:tr h="4509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>
                          <a:effectLst/>
                        </a:rPr>
                        <a:t>váleč </a:t>
                      </a:r>
                      <a:r>
                        <a:rPr lang="cs-CZ" sz="1500" b="0" dirty="0" smtClean="0">
                          <a:effectLst/>
                        </a:rPr>
                        <a:t>koulivý</a:t>
                      </a:r>
                      <a:endParaRPr lang="cs-CZ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24" marR="9212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3725910"/>
                  </a:ext>
                </a:extLst>
              </a:tr>
            </a:tbl>
          </a:graphicData>
        </a:graphic>
      </p:graphicFrame>
      <p:pic>
        <p:nvPicPr>
          <p:cNvPr id="5" name="Picture 8" descr="Girl is Speakin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2423" y="1679846"/>
            <a:ext cx="4762501" cy="57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3"/>
          <p:cNvSpPr txBox="1">
            <a:spLocks/>
          </p:cNvSpPr>
          <p:nvPr/>
        </p:nvSpPr>
        <p:spPr>
          <a:xfrm>
            <a:off x="8580487" y="2768354"/>
            <a:ext cx="2381250" cy="1800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/>
              <a:t>Za chvíli se podíváme na jejich obrázky.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4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ZELENIVKA (jednobuněčná ř.)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Jediná buňka bez bičíku → nemůže se sama pohybovat.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V</a:t>
            </a:r>
            <a:r>
              <a:rPr lang="cs-CZ" dirty="0" smtClean="0"/>
              <a:t>olně se vznáší ve vodě.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 rotWithShape="1">
          <a:blip r:embed="rId3"/>
          <a:srcRect l="60479" t="30433" r="25034" b="43166"/>
          <a:stretch/>
        </p:blipFill>
        <p:spPr>
          <a:xfrm>
            <a:off x="7127831" y="2638044"/>
            <a:ext cx="2691214" cy="27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Zrněnka </a:t>
            </a:r>
            <a:r>
              <a:rPr lang="cs-CZ" dirty="0"/>
              <a:t>(jednobuněčná ř.)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Roste mimo vodní prostředí na vlhkých místech.</a:t>
            </a:r>
          </a:p>
          <a:p>
            <a:endParaRPr lang="cs-CZ" dirty="0"/>
          </a:p>
          <a:p>
            <a:r>
              <a:rPr lang="cs-CZ" dirty="0" smtClean="0"/>
              <a:t>Např. kůra stromů, vlhké omítky, skály, apod.</a:t>
            </a:r>
            <a:endParaRPr lang="cs-CZ" dirty="0"/>
          </a:p>
        </p:txBody>
      </p:sp>
      <p:pic>
        <p:nvPicPr>
          <p:cNvPr id="9222" name="Picture 6" descr="Sním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71" y="2638043"/>
            <a:ext cx="2318679" cy="30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34532" t="25093" r="53541" b="49043"/>
          <a:stretch/>
        </p:blipFill>
        <p:spPr>
          <a:xfrm>
            <a:off x="8422046" y="2634855"/>
            <a:ext cx="2197272" cy="26802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49220" t="25093" r="33940" b="49043"/>
          <a:stretch/>
        </p:blipFill>
        <p:spPr>
          <a:xfrm>
            <a:off x="8422046" y="3838575"/>
            <a:ext cx="2197272" cy="18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Pláštěnka (jednobuněčná ř.)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Žije ve stojatých vodách.</a:t>
            </a:r>
          </a:p>
          <a:p>
            <a:endParaRPr lang="cs-CZ" dirty="0"/>
          </a:p>
          <a:p>
            <a:r>
              <a:rPr lang="cs-CZ" dirty="0" smtClean="0"/>
              <a:t>Pohybuje se pomocí dvou bičíků → bičíkovec.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0376" t="45000" r="24785" b="31481"/>
          <a:stretch/>
        </p:blipFill>
        <p:spPr>
          <a:xfrm>
            <a:off x="7072201" y="2631327"/>
            <a:ext cx="3536361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Krásnoočko </a:t>
            </a:r>
            <a:r>
              <a:rPr lang="cs-CZ" dirty="0"/>
              <a:t>(jednobuněčná ř.)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Bičíkovec.</a:t>
            </a:r>
          </a:p>
          <a:p>
            <a:endParaRPr lang="cs-CZ" dirty="0" smtClean="0"/>
          </a:p>
          <a:p>
            <a:r>
              <a:rPr lang="cs-CZ" dirty="0" smtClean="0"/>
              <a:t>Také žije ve stojatých vodách bohatých na živiny, například v návesních rybnících.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0242" name="Picture 2" descr="Euglena - Rs' Sci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23041" r="11037" b="9903"/>
          <a:stretch/>
        </p:blipFill>
        <p:spPr bwMode="auto">
          <a:xfrm>
            <a:off x="6338315" y="2910023"/>
            <a:ext cx="4270247" cy="25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900</TotalTime>
  <Words>355</Words>
  <Application>Microsoft Office PowerPoint</Application>
  <PresentationFormat>Širokoúhlá obrazovka</PresentationFormat>
  <Paragraphs>110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Parcel</vt:lpstr>
      <vt:lpstr>OPAKOVÁNÍ – LIŠEJNÍKY</vt:lpstr>
      <vt:lpstr>ŘASY</vt:lpstr>
      <vt:lpstr>řasy</vt:lpstr>
      <vt:lpstr>řasy</vt:lpstr>
      <vt:lpstr>řasy</vt:lpstr>
      <vt:lpstr>ZELENIVKA (jednobuněčná ř.)</vt:lpstr>
      <vt:lpstr>Zrněnka (jednobuněčná ř.)</vt:lpstr>
      <vt:lpstr>Pláštěnka (jednobuněčná ř.)</vt:lpstr>
      <vt:lpstr>Krásnoočko (jednobuněčná ř.)</vt:lpstr>
      <vt:lpstr>Váleč koulivý (jednobuněčná ř.)</vt:lpstr>
      <vt:lpstr>Šroubatka + žabí vlas (mnohobuněčné ř.)</vt:lpstr>
      <vt:lpstr>Kdo to ví?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kvasinky</dc:title>
  <dc:creator>Nezvalová Alena</dc:creator>
  <cp:lastModifiedBy>Nezvalová Alena</cp:lastModifiedBy>
  <cp:revision>68</cp:revision>
  <dcterms:created xsi:type="dcterms:W3CDTF">2020-12-18T07:14:10Z</dcterms:created>
  <dcterms:modified xsi:type="dcterms:W3CDTF">2021-01-18T06:35:57Z</dcterms:modified>
</cp:coreProperties>
</file>