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C535"/>
    <a:srgbClr val="CD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E281-F238-4528-9D3F-7484706919CE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D49E-F457-4772-AEDE-9EAEF9A6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7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Plankton je soubor mikroskopických organismů pasivně se vznášejících v prostředí.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Nejvíce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druhů korýšů žije v moři.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1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Kreveta baltická je 5 až 6 cm dlouhý průsvitný korýš, žijící v Baltském moři. Živí se především řasami a drobnými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korýšky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Vajíčka klade v létě. Loví se zejména v Dánsku a maso této krevety patří k lahůdkám. Vařením zčervená.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Krevetka pruhovaná se řadí mezi tzv. čistící krevetky. V přirozeném prostředí si zřizují čistící stanice, do kterých ryby připlavávají nechat se očistit od parazitů a odumřelé kůže. Toto chování můžeme vidět i v akváriích a je úžasné pozorovat krevetku obírající spokojenou rybku, jakoby by byla ve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wellness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salonu.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Ryba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obrázku: muréna síťkovaná.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3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Buchanky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mají vřetenovitá těla, samice mají po stranách váčky s vajíčky. Na zadečku mají vidlice.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Perloočky mají okrouhlá, z boku zploštělá těla s hrotem.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Buchanky a perloočky se volně vznášejí ve vodě → jsou součástí planktonu → slouží jako potrava pro ryby.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3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Svinky jsou velké kolem centimetru, na rozdíl od podobných stínek obecných mají lesklejší, hnědavý hřbet a schopnost se v ohrožení svinout do dokonalé kuličky, chráněné ze všech stran svrchními štítky. Ty jsou zpevněné uhličitanem vápenatým a slouží jako maličké brnění. Od schopnosti svinování pochází i jejich název.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 šedavější, matnější tělo (výjimečně i světle hnědé) a může být až 1,7 cm dlouhá. Vyhovuje jí, stejně jako svince, vlhké a stinné prostředí. Stínek u nás žije rovněž mnoho druhů, některé i ve vodě. Nejčastěji se s nimi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setkáme na zahradě, ve sklepích a ve vlhkých částech domů.</a:t>
            </a: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Přežívat mohou pouze na vlhkých místech, neboť na rozdíl od hmyzu není jejich tělo pokryté voskovou vrstvičkou, která by bránila vypařování vody. Sluneční paprsky by proto tyto korýše v krátké době vysušily.</a:t>
            </a:r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 všežravé, pojídají převážně tlející rostliny a mrtvé živočichy. Díky tomu, že likvidují nejrůznější organické zbytky, přispívají k nezbytnému koloběhu živin v přírodě i na zahradě, obohacují půdu.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ostatních</a:t>
            </a:r>
            <a:r>
              <a:rPr lang="cs-CZ" baseline="0" dirty="0" smtClean="0"/>
              <a:t> členovců se liší dvěma páry tykadel.</a:t>
            </a:r>
          </a:p>
          <a:p>
            <a:r>
              <a:rPr lang="cs-CZ" baseline="0" dirty="0" smtClean="0"/>
              <a:t>Mají 5 nebo více párů nohou.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3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43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Tělo</a:t>
            </a:r>
            <a:r>
              <a:rPr lang="cs-CZ" baseline="0" dirty="0" smtClean="0"/>
              <a:t> raka je chráněno tvrdým krunýřem, který tvoří oporu těla – vnější kostru. Protože krunýř neroste, tak jej rak občas vyměňuje, svléká (krunýř praskne a rak z něj vyleze; svlečený rak se skrývá, dokud se mu nový krunýř nezpevní).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Tělo raka má dvě hlavní části, hlavohruď a zadeček. Na hlavohrudi jsou 2 páry tykadel (dlouhá jsou hmatovým orgánem, na kratších jsou čichové buňky). Za tykadly jsou oči na pohyblivých stopkách.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13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Rak</a:t>
            </a:r>
            <a:r>
              <a:rPr lang="cs-CZ" baseline="0" dirty="0" smtClean="0"/>
              <a:t> má oddělené pohlaví. Jeho vývin je přímý. Samice klade vajíčka v zimě a přilepuje si je na zadečkové nožky. V létě se z nich líhnou malí raci.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6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Žije</a:t>
            </a:r>
            <a:r>
              <a:rPr lang="cs-CZ" baseline="0" dirty="0" smtClean="0"/>
              <a:t> u nás více druhů raků (pruhovaný, signální, mramorovaný), ale pouze tyto druhy jsou původní.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0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Krabi</a:t>
            </a:r>
            <a:r>
              <a:rPr lang="cs-CZ" baseline="0" dirty="0" smtClean="0"/>
              <a:t> mají oválné tělo s malým zadečkem přitisknutým na břišní straně hlavohrudi. Pohybují se zvláštním způsobem. Chodí bokem.</a:t>
            </a:r>
          </a:p>
          <a:p>
            <a:endParaRPr lang="cs-CZ" baseline="0" dirty="0" smtClean="0"/>
          </a:p>
          <a:p>
            <a:r>
              <a:rPr lang="cs-CZ" baseline="0" dirty="0" smtClean="0"/>
              <a:t>Krab říční byl zavlečen do Evropy loděmi z </a:t>
            </a:r>
            <a:r>
              <a:rPr lang="cs-CZ" baseline="0" dirty="0" err="1" smtClean="0"/>
              <a:t>číny</a:t>
            </a:r>
            <a:r>
              <a:rPr lang="cs-CZ" baseline="0" dirty="0" smtClean="0"/>
              <a:t>. Vyskytuje se v Labi, Ohři a Vltavě.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Nejvíce druhů korýšů žije v moři.</a:t>
            </a:r>
          </a:p>
          <a:p>
            <a:endParaRPr lang="cs-CZ" baseline="0" dirty="0" smtClean="0"/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Krabů poustevníků existuje až 500 druhů. Často se nazývají také jako raci. Mají měkký zadeček, který skrývají v ulitách jiných živočichů. Postupně jak rostou a svlékají se, mění i ulity za větší. V přírodě se vyskytují v přímořských oblastech, kde žijí na plážích ve velkých skupinách. Dožívají se až několik let. Jejich zbarvení je různé, může být šedé, tmavozelené, hnědé, červené, modré či fialové. </a:t>
            </a:r>
            <a:r>
              <a:rPr lang="cs-CZ" baseline="0" dirty="0" smtClean="0"/>
              <a:t>Krab poustevník umí improvizovat – důkazem je „ulita“ z lega.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8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Krab palmový je 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ejvětší suchozemský bezobratlý živočich, tělo měří až 40 cm a rozpětí nohou 2 metry. Patří do skupiny „nepravých“ krabů poustevníčků, žije na ostrovech jihovýchodní Asie. Klepety louská kokosové ořechy, ale také bylo prokázáno, že dokáže ulovit a zabít spícího mořského ptáka.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Velekrab japonský je největší žijící členovec – váží až 19 kg a rozpětí nohou dosahuje víc než 5 m. Vyskytuje se v hlubinách kolem Japonských ostrovů, předpokládá se, že se může dožít až 100 let. Všežravec a mrchožrout.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2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Přes den se ukrývá ve skalních puklinách, v noci vychází na lov. Obrovskými klepety drtí kořist a trhá ji na kusy. Je loven pro své maso jako vybraná lahůdka. Přes den se ukrývá ve skalních puklinách, v noci vychází na lov. Obrovskými klepety drtí kořist a trhá ji na kusy. Je loven pro své maso jako vybraná lahůdka.</a:t>
            </a:r>
          </a:p>
          <a:p>
            <a:endParaRPr lang="cs-CZ" dirty="0" smtClean="0"/>
          </a:p>
          <a:p>
            <a:r>
              <a:rPr lang="cs-CZ" dirty="0" smtClean="0"/>
              <a:t>Přes den se ukrývá ve skalních puklinách, v noci vychází na lov. Obrovskými klepety drtí kořist a trhá ji na kusy. Je loven pro své maso jako vybraná lahůdka.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D49E-F457-4772-AEDE-9EAEF9A626D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43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rvXAlFLlI" TargetMode="External"/><Relationship Id="rId2" Type="http://schemas.openxmlformats.org/officeDocument/2006/relationships/hyperlink" Target="https://www.youtube.com/watch?v=80xElpdXRyw&amp;t=235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s://www.youtube.com/watch?v=Z_mq_63fE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C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oznávačka — Kouzelné bylinky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07919"/>
            <a:ext cx="5716223" cy="32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808277"/>
            <a:ext cx="8991600" cy="1645920"/>
          </a:xfrm>
        </p:spPr>
        <p:txBody>
          <a:bodyPr>
            <a:normAutofit/>
          </a:bodyPr>
          <a:lstStyle/>
          <a:p>
            <a:r>
              <a:rPr lang="cs-CZ" dirty="0" smtClean="0"/>
              <a:t>Dobré ráno, dnes nás čeká:</a:t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dirty="0" err="1" smtClean="0"/>
              <a:t>poznávačka</a:t>
            </a:r>
            <a:r>
              <a:rPr lang="cs-CZ" dirty="0" smtClean="0"/>
              <a:t>“ + korýši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O LONG SHRIMP - Img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32"/>
          <a:stretch/>
        </p:blipFill>
        <p:spPr bwMode="auto">
          <a:xfrm>
            <a:off x="6233271" y="2907918"/>
            <a:ext cx="4358529" cy="32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korýši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Mají článkované tělo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Dýchají </a:t>
            </a:r>
            <a:r>
              <a:rPr lang="cs-CZ" dirty="0"/>
              <a:t>většinou žábrami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Žijí </a:t>
            </a:r>
            <a:r>
              <a:rPr lang="cs-CZ" dirty="0" smtClean="0"/>
              <a:t>ve </a:t>
            </a:r>
            <a:r>
              <a:rPr lang="cs-CZ" dirty="0"/>
              <a:t>slaných i sladkých </a:t>
            </a:r>
            <a:r>
              <a:rPr lang="cs-CZ" dirty="0" smtClean="0"/>
              <a:t>vodách (minimum žije na souši).</a:t>
            </a:r>
          </a:p>
          <a:p>
            <a:endParaRPr lang="cs-CZ" dirty="0" smtClean="0"/>
          </a:p>
          <a:p>
            <a:r>
              <a:rPr lang="cs-CZ" dirty="0" smtClean="0"/>
              <a:t>Někteří jsou součástí planktonu.</a:t>
            </a:r>
            <a:endParaRPr lang="cs-CZ" dirty="0"/>
          </a:p>
        </p:txBody>
      </p:sp>
      <p:pic>
        <p:nvPicPr>
          <p:cNvPr id="5" name="Picture 2" descr="Scorpion clipart. Free download transparent .PNG | Creazi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16" y="2638425"/>
            <a:ext cx="3468719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 korýšů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ělo </a:t>
            </a:r>
            <a:r>
              <a:rPr lang="cs-CZ" dirty="0"/>
              <a:t>je členěno na hlavohruď a </a:t>
            </a:r>
            <a:r>
              <a:rPr lang="cs-CZ" dirty="0" smtClean="0"/>
              <a:t>zadeček.</a:t>
            </a:r>
          </a:p>
          <a:p>
            <a:endParaRPr lang="cs-CZ" dirty="0"/>
          </a:p>
          <a:p>
            <a:r>
              <a:rPr lang="cs-CZ" dirty="0" smtClean="0"/>
              <a:t>Mají 2 </a:t>
            </a:r>
            <a:r>
              <a:rPr lang="cs-CZ" dirty="0"/>
              <a:t>páry </a:t>
            </a:r>
            <a:r>
              <a:rPr lang="cs-CZ" dirty="0" smtClean="0"/>
              <a:t>tykadel.</a:t>
            </a:r>
          </a:p>
          <a:p>
            <a:endParaRPr lang="cs-CZ" dirty="0" smtClean="0"/>
          </a:p>
          <a:p>
            <a:r>
              <a:rPr lang="cs-CZ" dirty="0" smtClean="0"/>
              <a:t>5 </a:t>
            </a:r>
            <a:r>
              <a:rPr lang="cs-CZ" dirty="0"/>
              <a:t>a více párů </a:t>
            </a:r>
            <a:r>
              <a:rPr lang="cs-CZ" dirty="0" smtClean="0"/>
              <a:t>nohou.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nější </a:t>
            </a:r>
            <a:r>
              <a:rPr lang="cs-CZ" dirty="0"/>
              <a:t>kostra – tvrdý krunýř zpevněný vápenatými </a:t>
            </a:r>
            <a:r>
              <a:rPr lang="cs-CZ" dirty="0" smtClean="0"/>
              <a:t>solemi.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Rak říční - Atlas ryb | Najdirevír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851150"/>
            <a:ext cx="4095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korýšů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NIŽŠÍ KORÝŠI:</a:t>
            </a:r>
          </a:p>
          <a:p>
            <a:endParaRPr lang="cs-CZ" dirty="0"/>
          </a:p>
          <a:p>
            <a:r>
              <a:rPr lang="cs-CZ" dirty="0" smtClean="0"/>
              <a:t>jsou </a:t>
            </a:r>
            <a:r>
              <a:rPr lang="cs-CZ" dirty="0"/>
              <a:t>vývojově starší, méně dokonalí </a:t>
            </a:r>
          </a:p>
          <a:p>
            <a:r>
              <a:rPr lang="cs-CZ" dirty="0" smtClean="0"/>
              <a:t>vývin </a:t>
            </a:r>
            <a:r>
              <a:rPr lang="cs-CZ" dirty="0"/>
              <a:t>je nepřímý přes larvu </a:t>
            </a:r>
          </a:p>
          <a:p>
            <a:r>
              <a:rPr lang="cs-CZ" dirty="0" smtClean="0"/>
              <a:t>často </a:t>
            </a:r>
            <a:r>
              <a:rPr lang="cs-CZ" dirty="0"/>
              <a:t>mikroskopičtí živočichové (např. buchanky, perloočky, žábronožky) </a:t>
            </a:r>
          </a:p>
          <a:p>
            <a:r>
              <a:rPr lang="cs-CZ" dirty="0" smtClean="0"/>
              <a:t>spolu </a:t>
            </a:r>
            <a:r>
              <a:rPr lang="cs-CZ" dirty="0"/>
              <a:t>s dalšími drobnými vodními živočichy tvoří společenstvo plankton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VYŠŠÍ KORÝŠI</a:t>
            </a:r>
          </a:p>
          <a:p>
            <a:endParaRPr lang="cs-CZ" dirty="0"/>
          </a:p>
          <a:p>
            <a:r>
              <a:rPr lang="cs-CZ" dirty="0" smtClean="0"/>
              <a:t>jsou </a:t>
            </a:r>
            <a:r>
              <a:rPr lang="cs-CZ" dirty="0"/>
              <a:t>vývojově mladší, dokonalejší </a:t>
            </a:r>
          </a:p>
          <a:p>
            <a:r>
              <a:rPr lang="cs-CZ" dirty="0" smtClean="0"/>
              <a:t>vývin je přímý (rak) i nepřímý přes larvu (krab)</a:t>
            </a:r>
          </a:p>
          <a:p>
            <a:endParaRPr lang="cs-CZ" dirty="0"/>
          </a:p>
        </p:txBody>
      </p:sp>
      <p:pic>
        <p:nvPicPr>
          <p:cNvPr id="5122" name="Picture 2" descr="Buchan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36" y="2318327"/>
            <a:ext cx="940568" cy="11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rab » Rybářský rozcestní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11" y="4753614"/>
            <a:ext cx="1487054" cy="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odkmen: žabernatí třída: korýši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/>
          <a:stretch/>
        </p:blipFill>
        <p:spPr bwMode="auto">
          <a:xfrm>
            <a:off x="6295792" y="2153412"/>
            <a:ext cx="5896207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 říční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žije </a:t>
            </a:r>
            <a:r>
              <a:rPr lang="cs-CZ" dirty="0"/>
              <a:t>v čistých potocích a </a:t>
            </a:r>
            <a:r>
              <a:rPr lang="cs-CZ" dirty="0" smtClean="0"/>
              <a:t>řekách</a:t>
            </a:r>
          </a:p>
          <a:p>
            <a:r>
              <a:rPr lang="cs-CZ" dirty="0" smtClean="0"/>
              <a:t>noční živočich</a:t>
            </a:r>
            <a:endParaRPr lang="cs-CZ" dirty="0"/>
          </a:p>
          <a:p>
            <a:r>
              <a:rPr lang="cs-CZ" dirty="0" smtClean="0"/>
              <a:t>tělo </a:t>
            </a:r>
            <a:r>
              <a:rPr lang="cs-CZ" dirty="0"/>
              <a:t>chrání krunýř (vnější kostra)</a:t>
            </a:r>
          </a:p>
          <a:p>
            <a:r>
              <a:rPr lang="cs-CZ" dirty="0" smtClean="0"/>
              <a:t>živí </a:t>
            </a:r>
            <a:r>
              <a:rPr lang="cs-CZ" dirty="0"/>
              <a:t>se hlavně uhynulými živočichy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8125" t="28388" r="9669" b="5077"/>
          <a:stretch/>
        </p:blipFill>
        <p:spPr>
          <a:xfrm>
            <a:off x="1581912" y="4613564"/>
            <a:ext cx="3730479" cy="2244436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264073" y="552288"/>
            <a:ext cx="2013528" cy="201352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ZÁKONEM CHRÁNĚNÝ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55027" t="30594" r="17531"/>
          <a:stretch/>
        </p:blipFill>
        <p:spPr>
          <a:xfrm>
            <a:off x="2231136" y="1865744"/>
            <a:ext cx="3151981" cy="44842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 říční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Hlavohruď:</a:t>
            </a:r>
          </a:p>
          <a:p>
            <a:pPr lvl="1"/>
            <a:r>
              <a:rPr lang="cs-CZ" dirty="0" smtClean="0"/>
              <a:t>Blízko úst 3 páry malých noh (přidržování potravy a podávání potravy do úst).</a:t>
            </a:r>
          </a:p>
          <a:p>
            <a:pPr lvl="1"/>
            <a:r>
              <a:rPr lang="cs-CZ" dirty="0" smtClean="0"/>
              <a:t>Dalších 5 párů končetin: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rvní pár s klepety (chytání kořisti + obrana),</a:t>
            </a:r>
          </a:p>
          <a:p>
            <a:pPr lvl="2"/>
            <a:r>
              <a:rPr lang="cs-CZ" dirty="0"/>
              <a:t>d</a:t>
            </a:r>
            <a:r>
              <a:rPr lang="cs-CZ" dirty="0" smtClean="0"/>
              <a:t>alší 4 páry (pohyb po dně).</a:t>
            </a:r>
          </a:p>
          <a:p>
            <a:r>
              <a:rPr lang="cs-CZ" dirty="0" smtClean="0"/>
              <a:t>Zadeček:</a:t>
            </a:r>
          </a:p>
          <a:p>
            <a:pPr lvl="1"/>
            <a:r>
              <a:rPr lang="cs-CZ" dirty="0" smtClean="0"/>
              <a:t>drobné končetiny (přidržování vajíček a mláďat),</a:t>
            </a:r>
          </a:p>
          <a:p>
            <a:pPr lvl="1"/>
            <a:r>
              <a:rPr lang="cs-CZ" dirty="0" smtClean="0"/>
              <a:t>ocasní ploutvička.</a:t>
            </a:r>
          </a:p>
          <a:p>
            <a:pPr marL="228600" lvl="1" indent="0">
              <a:buNone/>
            </a:pP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554182" y="4336471"/>
            <a:ext cx="2013528" cy="201352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RAK ŘÍČNÍ ZESPODA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9028545" y="552288"/>
            <a:ext cx="2013528" cy="201352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MÁ VELIKÉ MNOŽSTVÍ NOHOU RŮZNÉHO TVARU.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52955" t="32709" r="26340" b="29853"/>
          <a:stretch/>
        </p:blipFill>
        <p:spPr>
          <a:xfrm>
            <a:off x="559354" y="681597"/>
            <a:ext cx="1725390" cy="17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rybarstvi.cz/wp-content/uploads/2019/10/obr-06-rak-kamen%C3%A1%C4%8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464" r="3617" b="25770"/>
          <a:stretch/>
        </p:blipFill>
        <p:spPr bwMode="auto">
          <a:xfrm>
            <a:off x="0" y="1878188"/>
            <a:ext cx="4369364" cy="42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227313" y="50744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KLEPETA ZE SPODNÍ STRANY SVĚTLÁ,</a:t>
            </a:r>
            <a:r>
              <a:rPr lang="cs-CZ" sz="1400" dirty="0"/>
              <a:t> </a:t>
            </a:r>
            <a:r>
              <a:rPr lang="cs-CZ" sz="1400" dirty="0" smtClean="0"/>
              <a:t>KRUNÝŘ BEZ TRNŮ</a:t>
            </a:r>
          </a:p>
        </p:txBody>
      </p:sp>
      <p:pic>
        <p:nvPicPr>
          <p:cNvPr id="6" name="Picture 4" descr="https://irybarstvi.cz/wp-content/uploads/2019/10/obr-07-rak-%C5%99%C3%AD%C4%8Dn%C3%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576" r="3841" b="25411"/>
          <a:stretch/>
        </p:blipFill>
        <p:spPr bwMode="auto">
          <a:xfrm>
            <a:off x="3934301" y="1878188"/>
            <a:ext cx="4324146" cy="42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rybarstvi.cz/wp-content/uploads/2019/10/obr-08-rak-bahenn%C3%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2067" r="4005" b="25082"/>
          <a:stretch/>
        </p:blipFill>
        <p:spPr bwMode="auto">
          <a:xfrm>
            <a:off x="8021965" y="1878188"/>
            <a:ext cx="4239491" cy="424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10429748" y="50744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KLEPETA ÚZKÁ A DLOUHÁ, KRUNÝŘ S TRNY A HRBOLKY</a:t>
            </a:r>
          </a:p>
        </p:txBody>
      </p:sp>
      <p:sp>
        <p:nvSpPr>
          <p:cNvPr id="9" name="Ovál 8"/>
          <p:cNvSpPr/>
          <p:nvPr/>
        </p:nvSpPr>
        <p:spPr>
          <a:xfrm>
            <a:off x="6235010" y="5082064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KLEPETA ZE SPODNÍ STRANY ČERVENÁ, KRUNÝŘ BEZ TRNŮ</a:t>
            </a:r>
          </a:p>
        </p:txBody>
      </p:sp>
      <p:pic>
        <p:nvPicPr>
          <p:cNvPr id="10" name="Picture 8" descr="Crawfish Clipart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" y="4945128"/>
            <a:ext cx="1271567" cy="13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rawfish Clipart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44" y="4945128"/>
            <a:ext cx="1271567" cy="13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rawfish Clipart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60" y="4945128"/>
            <a:ext cx="1271567" cy="13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542597"/>
            <a:ext cx="7729728" cy="1188720"/>
          </a:xfrm>
        </p:spPr>
        <p:txBody>
          <a:bodyPr/>
          <a:lstStyle/>
          <a:p>
            <a:r>
              <a:rPr lang="cs-CZ" dirty="0" smtClean="0"/>
              <a:t>NAŠI 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9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korýši</a:t>
            </a:r>
            <a:endParaRPr lang="cs-CZ" dirty="0"/>
          </a:p>
        </p:txBody>
      </p:sp>
      <p:pic>
        <p:nvPicPr>
          <p:cNvPr id="3074" name="Picture 2" descr="alternativní popis obrázku chybí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00311"/>
            <a:ext cx="4271963" cy="27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908306" y="48712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KRAB ŘÍČNÍ</a:t>
            </a:r>
          </a:p>
        </p:txBody>
      </p:sp>
      <p:pic>
        <p:nvPicPr>
          <p:cNvPr id="3080" name="Picture 8" descr="Krab poustevník (Coenobita clypeatus) - Silvestr Szabó - fot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7344"/>
            <a:ext cx="4270375" cy="28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9841492" y="29408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KRAB POUSTEVNÍK</a:t>
            </a:r>
          </a:p>
        </p:txBody>
      </p:sp>
      <p:pic>
        <p:nvPicPr>
          <p:cNvPr id="3082" name="Picture 10" descr="Krabi poustevníci dokáží improvizovat. Důkazem je ulita z LE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99" y="0"/>
            <a:ext cx="4142101" cy="23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3449228" cy="1188720"/>
          </a:xfrm>
        </p:spPr>
        <p:txBody>
          <a:bodyPr/>
          <a:lstStyle/>
          <a:p>
            <a:r>
              <a:rPr lang="cs-CZ" dirty="0" smtClean="0"/>
              <a:t>Další korýši</a:t>
            </a:r>
            <a:endParaRPr lang="cs-CZ" dirty="0"/>
          </a:p>
        </p:txBody>
      </p:sp>
      <p:pic>
        <p:nvPicPr>
          <p:cNvPr id="6148" name="Picture 4" descr="https://s.cncenter.cz/foto/krab-palmovy/Zml0LWluLzk5OXg5OTkvZmlsdGVyczpxdWFsaXR5KDg1KTpub191cHNjYWxlKCkvaW1n/5998171.jpg?st=g_IUoqB0mxQGMfSOSC7-jUtq_7RJ_NSHCtSccP4_bSM&amp;e=21459168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062"/>
            <a:ext cx="427196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bří Velekrab japonský se může dožít až 100 let. ~ chi.cz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r="9949"/>
          <a:stretch/>
        </p:blipFill>
        <p:spPr bwMode="auto">
          <a:xfrm>
            <a:off x="8603121" y="2440439"/>
            <a:ext cx="3588879" cy="24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čížkov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21" y="1"/>
            <a:ext cx="3588879" cy="24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ůže jít o obrázek 1 oso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184" y="4414982"/>
            <a:ext cx="2470815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8351849" y="4015883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VELEKRAB JAPONSKÝ</a:t>
            </a:r>
          </a:p>
        </p:txBody>
      </p:sp>
      <p:pic>
        <p:nvPicPr>
          <p:cNvPr id="6164" name="Picture 20" descr="Why coconut is a miracle fruit | Femina.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673062"/>
            <a:ext cx="3818173" cy="28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461658" y="4710733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KRAB PALMOVÝ</a:t>
            </a:r>
          </a:p>
        </p:txBody>
      </p:sp>
    </p:spTree>
    <p:extLst>
      <p:ext uri="{BB962C8B-B14F-4D97-AF65-F5344CB8AC3E}">
        <p14:creationId xmlns:p14="http://schemas.microsoft.com/office/powerpoint/2010/main" val="21219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korýši</a:t>
            </a:r>
            <a:endParaRPr lang="cs-CZ" dirty="0"/>
          </a:p>
        </p:txBody>
      </p:sp>
      <p:pic>
        <p:nvPicPr>
          <p:cNvPr id="5126" name="Picture 6" descr="Homarus gammarus, known as the European lobster or common lobster, is a  species of clawed lobster from the easter… | Marine animals, Shrimp and  lobster, Marine lif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48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908306" y="48712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HUMR EVROPSKÝ</a:t>
            </a:r>
          </a:p>
        </p:txBody>
      </p:sp>
      <p:pic>
        <p:nvPicPr>
          <p:cNvPr id="5128" name="Picture 8" descr="langusta obecná – Seznam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855912"/>
            <a:ext cx="4076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9841492" y="29408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LANGUSTA OBECNÁ</a:t>
            </a:r>
          </a:p>
        </p:txBody>
      </p:sp>
    </p:spTree>
    <p:extLst>
      <p:ext uri="{BB962C8B-B14F-4D97-AF65-F5344CB8AC3E}">
        <p14:creationId xmlns:p14="http://schemas.microsoft.com/office/powerpoint/2010/main" val="2284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l="14306" t="44656" r="62576" b="26563"/>
          <a:stretch/>
        </p:blipFill>
        <p:spPr>
          <a:xfrm>
            <a:off x="6324600" y="2638045"/>
            <a:ext cx="4429753" cy="3101982"/>
          </a:xfrm>
          <a:prstGeom prst="rect">
            <a:avLst/>
          </a:prstGeom>
        </p:spPr>
      </p:pic>
      <p:pic>
        <p:nvPicPr>
          <p:cNvPr id="7172" name="Picture 4" descr="Kreveta+baltická+Zoologie+-+Členovci.jpg (960×72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30209" r="34833" b="21442"/>
          <a:stretch/>
        </p:blipFill>
        <p:spPr bwMode="auto">
          <a:xfrm>
            <a:off x="1497158" y="2638044"/>
            <a:ext cx="4441277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korýši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908306" y="48712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KREVETA BALTICKÁ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9150560" y="2271200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KREVETKA PRUHOVANÁ</a:t>
            </a:r>
          </a:p>
        </p:txBody>
      </p:sp>
    </p:spTree>
    <p:extLst>
      <p:ext uri="{BB962C8B-B14F-4D97-AF65-F5344CB8AC3E}">
        <p14:creationId xmlns:p14="http://schemas.microsoft.com/office/powerpoint/2010/main" val="12621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Osminohý potápěč: Vodouch stříbřitý je jediným pavoukem žijícím pod vodou |  100+1 zahraniční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2" y="1974715"/>
            <a:ext cx="6922618" cy="49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ázek - Argyroneta aquatica (vodouch stříbřitý) | BioLib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23" y="1974714"/>
            <a:ext cx="6780178" cy="49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erloočky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84" y="2596776"/>
            <a:ext cx="2857891" cy="31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uchan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596776"/>
            <a:ext cx="2676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Drobní korýši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908306" y="48712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BUCHANKY</a:t>
            </a:r>
          </a:p>
        </p:txBody>
      </p:sp>
      <p:sp>
        <p:nvSpPr>
          <p:cNvPr id="16" name="Ovál 15"/>
          <p:cNvSpPr/>
          <p:nvPr/>
        </p:nvSpPr>
        <p:spPr>
          <a:xfrm>
            <a:off x="9253671" y="4435666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PERLOOČKY</a:t>
            </a:r>
          </a:p>
        </p:txBody>
      </p:sp>
    </p:spTree>
    <p:extLst>
      <p:ext uri="{BB962C8B-B14F-4D97-AF65-F5344CB8AC3E}">
        <p14:creationId xmlns:p14="http://schemas.microsoft.com/office/powerpoint/2010/main" val="30556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Obrázek - Porcellio scaber (stínka obecná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1" y="2506351"/>
            <a:ext cx="4312065" cy="32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Drobní suchozemští korýši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9253671" y="4435666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STÍNKA OBECNÁ</a:t>
            </a:r>
          </a:p>
        </p:txBody>
      </p:sp>
      <p:pic>
        <p:nvPicPr>
          <p:cNvPr id="9224" name="Picture 8" descr="https://g.denik.cz/122/d4/svinka-zhora_32747386-jpg_irecept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506503"/>
            <a:ext cx="48672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908306" y="4871237"/>
            <a:ext cx="1620608" cy="1620608"/>
          </a:xfrm>
          <a:prstGeom prst="ellipse">
            <a:avLst/>
          </a:prstGeom>
          <a:solidFill>
            <a:srgbClr val="3CC5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SVINKA OBECNÁ</a:t>
            </a:r>
          </a:p>
        </p:txBody>
      </p:sp>
    </p:spTree>
    <p:extLst>
      <p:ext uri="{BB962C8B-B14F-4D97-AF65-F5344CB8AC3E}">
        <p14:creationId xmlns:p14="http://schemas.microsoft.com/office/powerpoint/2010/main" val="2096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 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5141937" cy="3101983"/>
          </a:xfrm>
        </p:spPr>
        <p:txBody>
          <a:bodyPr/>
          <a:lstStyle/>
          <a:p>
            <a:r>
              <a:rPr lang="cs-CZ" dirty="0"/>
              <a:t>Jak vypadá velekrab </a:t>
            </a:r>
            <a:r>
              <a:rPr lang="cs-CZ" dirty="0" smtClean="0"/>
              <a:t>japonský?</a:t>
            </a:r>
            <a:endParaRPr lang="cs-CZ" dirty="0"/>
          </a:p>
          <a:p>
            <a:r>
              <a:rPr lang="cs-CZ" dirty="0">
                <a:hlinkClick r:id="rId2"/>
              </a:rPr>
              <a:t>https://www.youtube.com/watch?v=80xElpdXRyw&amp;t=235s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https://www.youtube.com/watch?v=cirvXAlFLlI</a:t>
            </a:r>
            <a:endParaRPr lang="cs-CZ" dirty="0"/>
          </a:p>
          <a:p>
            <a:r>
              <a:rPr lang="cs-CZ" dirty="0"/>
              <a:t>A co krab palmový?</a:t>
            </a:r>
          </a:p>
          <a:p>
            <a:r>
              <a:rPr lang="cs-CZ" dirty="0">
                <a:hlinkClick r:id="rId4"/>
              </a:rPr>
              <a:t>https://www.youtube.com/watch?v=Z_mq_63fEdI</a:t>
            </a:r>
            <a:endParaRPr lang="cs-CZ" dirty="0"/>
          </a:p>
          <a:p>
            <a:endParaRPr lang="cs-CZ" dirty="0"/>
          </a:p>
        </p:txBody>
      </p:sp>
      <p:pic>
        <p:nvPicPr>
          <p:cNvPr id="10242" name="Picture 2" descr="Online Cinema Watch Theater Template Concept Web Stock Vector -  Illustration of fancy, design: 497167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14" y="3427034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FOTO #3: Sklípkan největší a jeho spodní část. – eXtr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3413"/>
            <a:ext cx="6299029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vířata celého světa: Největší pavouk na světě? Sklípkan i maloočko -  vyberte 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28" y="2153412"/>
            <a:ext cx="7083445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uscorpius tergestinus | european scorpion @ Krk, Croatia | Flick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3" y="0"/>
            <a:ext cx="10699591" cy="71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6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káč domácí (Opilio parietinus De Geer 1778) - Bobův foto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016" r="3804" b="4913"/>
          <a:stretch/>
        </p:blipFill>
        <p:spPr bwMode="auto">
          <a:xfrm>
            <a:off x="1189072" y="-120623"/>
            <a:ext cx="9811437" cy="72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řižá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96" y="0"/>
            <a:ext cx="7307406" cy="78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vrab se vrací. Šíření parazita napomáhá větší počet bezdomovců -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36" y="0"/>
            <a:ext cx="9749904" cy="69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6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líšťata nejvíce útočí v létě. Jaké nemoci přenášejí? - Zdraví.Eur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3" y="0"/>
            <a:ext cx="10808215" cy="71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0" y="239881"/>
            <a:ext cx="12192000" cy="6746397"/>
            <a:chOff x="1066800" y="963612"/>
            <a:chExt cx="10110281" cy="5594486"/>
          </a:xfrm>
        </p:grpSpPr>
        <p:pic>
          <p:nvPicPr>
            <p:cNvPr id="7" name="Picture 4" descr="Pokoutník domácí – Tegenaria domestica – Mareyi CZ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460" r="3450" b="6019"/>
            <a:stretch/>
          </p:blipFill>
          <p:spPr bwMode="auto">
            <a:xfrm>
              <a:off x="5262664" y="963612"/>
              <a:ext cx="5914417" cy="559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Pokoutník domácí – Tegenaria domestica – Mareyi C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63612"/>
              <a:ext cx="4195864" cy="559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6840" y="454329"/>
            <a:ext cx="678319" cy="11887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506</TotalTime>
  <Words>1077</Words>
  <Application>Microsoft Office PowerPoint</Application>
  <PresentationFormat>Širokoúhlá obrazovka</PresentationFormat>
  <Paragraphs>132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Parcel</vt:lpstr>
      <vt:lpstr>Dobré ráno, dnes nás čeká: „poznávačka“ + korýši</vt:lpstr>
      <vt:lpstr>1.</vt:lpstr>
      <vt:lpstr>2.</vt:lpstr>
      <vt:lpstr>3.</vt:lpstr>
      <vt:lpstr>4.</vt:lpstr>
      <vt:lpstr>5.</vt:lpstr>
      <vt:lpstr>6.</vt:lpstr>
      <vt:lpstr>7.</vt:lpstr>
      <vt:lpstr>8.</vt:lpstr>
      <vt:lpstr>korýši</vt:lpstr>
      <vt:lpstr>Znaky korýšů</vt:lpstr>
      <vt:lpstr>Dělení korýšů</vt:lpstr>
      <vt:lpstr>Rak říční</vt:lpstr>
      <vt:lpstr>Rak říční</vt:lpstr>
      <vt:lpstr>NAŠI RACI</vt:lpstr>
      <vt:lpstr>Další korýši</vt:lpstr>
      <vt:lpstr>Další korýši</vt:lpstr>
      <vt:lpstr>Další korýši</vt:lpstr>
      <vt:lpstr>Další korýši</vt:lpstr>
      <vt:lpstr>Drobní korýši</vt:lpstr>
      <vt:lpstr>Drobní suchozemští korýši</vt:lpstr>
      <vt:lpstr>Videa na 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24</cp:revision>
  <dcterms:created xsi:type="dcterms:W3CDTF">2021-03-08T12:22:42Z</dcterms:created>
  <dcterms:modified xsi:type="dcterms:W3CDTF">2021-03-11T11:49:59Z</dcterms:modified>
</cp:coreProperties>
</file>