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86"/>
    <a:srgbClr val="A3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1CA1-D152-4DD1-A481-9D59479EA031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B6AB-7880-4AAC-A288-5AF7D3312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49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l%C3%A1%C5%A1%C5%A5" TargetMode="External"/><Relationship Id="rId3" Type="http://schemas.openxmlformats.org/officeDocument/2006/relationships/hyperlink" Target="https://cs.wikipedia.org/wiki/Pl%C5%BEi" TargetMode="External"/><Relationship Id="rId7" Type="http://schemas.openxmlformats.org/officeDocument/2006/relationships/hyperlink" Target="https://cs.wikipedia.org/wiki/Svalstv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%C3%9Ast%C3%AD" TargetMode="External"/><Relationship Id="rId11" Type="http://schemas.openxmlformats.org/officeDocument/2006/relationships/hyperlink" Target="https://cs.wikipedia.org/wiki/Radula" TargetMode="External"/><Relationship Id="rId5" Type="http://schemas.openxmlformats.org/officeDocument/2006/relationships/hyperlink" Target="https://cs.wikipedia.org/wiki/Zrak" TargetMode="External"/><Relationship Id="rId10" Type="http://schemas.openxmlformats.org/officeDocument/2006/relationships/hyperlink" Target="https://cs.wikipedia.org/wiki/%C4%8Cich" TargetMode="External"/><Relationship Id="rId4" Type="http://schemas.openxmlformats.org/officeDocument/2006/relationships/hyperlink" Target="https://cs.wikipedia.org/wiki/Hmat" TargetMode="External"/><Relationship Id="rId9" Type="http://schemas.openxmlformats.org/officeDocument/2006/relationships/hyperlink" Target="https://cs.wikipedia.org/wiki/%C5%BD%C3%A1br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aso%C5%BErave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Schr%C3%A1nka" TargetMode="External"/><Relationship Id="rId4" Type="http://schemas.openxmlformats.org/officeDocument/2006/relationships/hyperlink" Target="https://cs.wikipedia.org/wiki/M%C4%9Bkk%C3%BD%C5%A1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20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Hlemýžď</a:t>
            </a:r>
            <a:r>
              <a:rPr lang="cs-CZ" baseline="0" dirty="0" smtClean="0"/>
              <a:t> zahradní.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6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Radula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slouží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příjmu, posouvání a prvotnímu rozmělnění potravy. Je srovnávána s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jazykem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obratlovců, i když plní i odlišné funkce. Na povrchu je vybavena jemně ozubenými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chitinovými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pásky, užívanými zpravidla ke škrábání nebo řezání potravy před tím, než vstoupí do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jícnu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Radula se vyskytuje pouze u měkkýšů, a sice u všech tříd s výjimkou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mlžů.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3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lži"/>
              </a:rPr>
              <a:t>plžů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 5 párovitých ganglií, která jsou mezi sebou propojena. Cerebrální (mozkové) inervují ústroje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mat"/>
              </a:rPr>
              <a:t>hmatu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polohy,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Zrak"/>
              </a:rPr>
              <a:t>zraku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Ústí"/>
              </a:rPr>
              <a:t>ústí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ulity. Pedální (nožní) inervují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valstvo"/>
              </a:rPr>
              <a:t>svalstvo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nohy. Pleurální (postranní) inervují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lášť"/>
              </a:rPr>
              <a:t>plášť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Žábry"/>
              </a:rPr>
              <a:t>žábry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Parietální (temenní) inervují ústroje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Čich"/>
              </a:rPr>
              <a:t>čichu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Viscerální (útrobní) inervují vnitřní orgány. Někdy jsou navíc u ústního otvoru ganglia bukální,</a:t>
            </a:r>
            <a:r>
              <a:rPr lang="cs-CZ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 i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nervují</a:t>
            </a:r>
            <a:r>
              <a:rPr lang="cs-CZ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jazýček s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radulou</a:t>
            </a:r>
            <a:r>
              <a:rPr lang="cs-CZ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b="0" u="none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Plovatka</a:t>
            </a:r>
            <a:r>
              <a:rPr lang="cs-CZ" baseline="0" dirty="0" smtClean="0"/>
              <a:t> bahenní má výrazně zašpičatělou ulitu.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8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Okružák ploský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vyskytuje zejména ve stojatých vodách nižších poloh. Najdeme ho v rybnících, tůních, mrtvých ramenech řek nebo pomalu tekoucích říčkách. Vyhledává bohatě zarostlé vody s bahnitým dnem. Živí se rostlinnými zbytky a vodními rostlinami. Patří mezi plicnaté plže a tak musí občas k hladině aby nasál vzduch. Vajíčka lepí na rostliny a jiné ponořené předměty. Několik desítek vajíček je chráněno slizovitým obalem.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Ostranka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jaderská 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sožravec"/>
              </a:rPr>
              <a:t>masožravec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živí se jinými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ěkkýši"/>
              </a:rPr>
              <a:t>měkkýši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Dokáže provrtat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chránka"/>
              </a:rPr>
              <a:t>schránku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následně jejich tělo vysaje dlouhým chobotem.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B6AB-7880-4AAC-A288-5AF7D3312AD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89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ga Bloks on Twitter: &quot;Smile :) It ain't that bad! #megabloks #snow  #freezingweather #minions https://t.co/WgWqckrVd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3" y="2153412"/>
            <a:ext cx="4748133" cy="47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Hezké </a:t>
            </a:r>
            <a:r>
              <a:rPr lang="cs-CZ" dirty="0" smtClean="0"/>
              <a:t>pondělní</a:t>
            </a:r>
            <a:r>
              <a:rPr lang="cs-CZ" dirty="0" smtClean="0"/>
              <a:t> </a:t>
            </a:r>
            <a:r>
              <a:rPr lang="cs-CZ" dirty="0" smtClean="0"/>
              <a:t>ráno!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VYLUČOVACÍ + NERVOVÁ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OBRVENÁ NÁLEVKA – MOČOVOD – VYLUČOVACÍ OTVOR.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586860" cy="3101982"/>
          </a:xfrm>
        </p:spPr>
        <p:txBody>
          <a:bodyPr/>
          <a:lstStyle/>
          <a:p>
            <a:r>
              <a:rPr lang="cs-CZ" dirty="0" smtClean="0"/>
              <a:t>NERVOVÉ UZLINY PROPOJENÉ NERVOVÝMI VLÁKNY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Největší nervové uzliny se nacházejí v hlavě.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4218" t="42408" r="37292" b="33240"/>
          <a:stretch/>
        </p:blipFill>
        <p:spPr>
          <a:xfrm>
            <a:off x="1581911" y="3686140"/>
            <a:ext cx="4271771" cy="20538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049648" y="3373356"/>
            <a:ext cx="160820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VYLUČOVACÍ OTVOR (VEDLE ŘITNÍHO OTVORU)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0379" y="4451473"/>
            <a:ext cx="1178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OBRVENÁ NÁLEVKA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33969" t="42592" r="35515" b="33056"/>
          <a:stretch/>
        </p:blipFill>
        <p:spPr>
          <a:xfrm>
            <a:off x="6477398" y="3805931"/>
            <a:ext cx="4308693" cy="193409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010565" y="5063182"/>
            <a:ext cx="105369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NERVOVÉ UZLINY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987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Rozmnožovací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Hlemýžď je obojetník (hermafrodit).</a:t>
            </a:r>
          </a:p>
          <a:p>
            <a:endParaRPr lang="cs-CZ" dirty="0" smtClean="0"/>
          </a:p>
          <a:p>
            <a:r>
              <a:rPr lang="cs-CZ" dirty="0" smtClean="0"/>
              <a:t>Při páření si dva jedinci vymění samčí pohlavní buňky (spermie) → oplození.</a:t>
            </a:r>
          </a:p>
          <a:p>
            <a:endParaRPr lang="cs-CZ" dirty="0" smtClean="0"/>
          </a:p>
          <a:p>
            <a:r>
              <a:rPr lang="cs-CZ" dirty="0" smtClean="0"/>
              <a:t>Vajíčka klade do půdy.</a:t>
            </a:r>
          </a:p>
          <a:p>
            <a:endParaRPr lang="cs-CZ" dirty="0" smtClean="0"/>
          </a:p>
          <a:p>
            <a:r>
              <a:rPr lang="cs-CZ" dirty="0" smtClean="0"/>
              <a:t>Přímý vývin – mladí jedinci jsou svým vzhledem velice podobní dospělým jedincům.</a:t>
            </a:r>
            <a:endParaRPr lang="cs-CZ" dirty="0"/>
          </a:p>
        </p:txBody>
      </p:sp>
      <p:pic>
        <p:nvPicPr>
          <p:cNvPr id="6146" name="Picture 2" descr="Image result for hlemýžď rozmnožování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 bwMode="auto">
          <a:xfrm>
            <a:off x="6355427" y="2762250"/>
            <a:ext cx="4237297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plži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Páskovka keřová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Plzák lesní</a:t>
            </a:r>
            <a:endParaRPr lang="cs-CZ" dirty="0"/>
          </a:p>
        </p:txBody>
      </p:sp>
      <p:pic>
        <p:nvPicPr>
          <p:cNvPr id="9220" name="Picture 4" descr="Image result for páskovka keř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96" y="3143250"/>
            <a:ext cx="3554401" cy="2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PLZÁK LES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49" y="3143250"/>
            <a:ext cx="3975098" cy="2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08454" y="5155251"/>
            <a:ext cx="16082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NAJDEME JI NA ROSTLINÁCH.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42344" y="2973973"/>
            <a:ext cx="7761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LESY.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62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plži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Slimáček polní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Plovatka bahenní</a:t>
            </a:r>
            <a:endParaRPr lang="cs-CZ" dirty="0"/>
          </a:p>
        </p:txBody>
      </p:sp>
      <p:pic>
        <p:nvPicPr>
          <p:cNvPr id="10242" name="Picture 2" descr="Image result for slimáček pol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25069" r="18473" b="13125"/>
          <a:stretch/>
        </p:blipFill>
        <p:spPr bwMode="auto">
          <a:xfrm>
            <a:off x="1798508" y="3088984"/>
            <a:ext cx="3838578" cy="284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lovatka bahenn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13919" r="5333"/>
          <a:stretch/>
        </p:blipFill>
        <p:spPr bwMode="auto">
          <a:xfrm>
            <a:off x="6774180" y="3081293"/>
            <a:ext cx="4319014" cy="28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08080" y="2446878"/>
            <a:ext cx="160820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NA ZAHRADÁCH A POLÍCH → ŠKODY NA ZELENINĚ.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000360" y="5515693"/>
            <a:ext cx="160820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VE SLADKÝCH STOJATÝCH VODÁCH.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68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kružák ploský česká repub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2" y="3081293"/>
            <a:ext cx="3796473" cy="28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plži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Okružák ploský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Ostranka jaderská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08080" y="2446878"/>
            <a:ext cx="160820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VE SLADKÝCH STOJATÝCH VODÁCH.</a:t>
            </a:r>
            <a:endParaRPr lang="cs-CZ" sz="1600" dirty="0"/>
          </a:p>
        </p:txBody>
      </p:sp>
      <p:pic>
        <p:nvPicPr>
          <p:cNvPr id="1028" name="Picture 4" descr="Image result for ostranka jadersk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 bwMode="auto">
          <a:xfrm>
            <a:off x="6594762" y="3081293"/>
            <a:ext cx="5027444" cy="28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034539" y="5638804"/>
            <a:ext cx="10586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MOŘSKÝ PLŽ.</a:t>
            </a:r>
            <a:endParaRPr lang="cs-CZ" sz="1600" dirty="0"/>
          </a:p>
        </p:txBody>
      </p:sp>
      <p:pic>
        <p:nvPicPr>
          <p:cNvPr id="1030" name="Picture 6" descr="Image result for ostranka jadersk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18" y="783871"/>
            <a:ext cx="1913188" cy="31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měkkýši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mage result for SNAI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2" y="932701"/>
            <a:ext cx="2524306" cy="1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lastu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74" y="4406815"/>
            <a:ext cx="1622743" cy="16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měkkýši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Živočichové s </a:t>
            </a:r>
            <a:r>
              <a:rPr lang="cs-CZ" b="1" dirty="0" smtClean="0"/>
              <a:t>měkkým tělem</a:t>
            </a:r>
            <a:r>
              <a:rPr lang="cs-CZ" dirty="0" smtClean="0"/>
              <a:t>, které je </a:t>
            </a:r>
            <a:r>
              <a:rPr lang="cs-CZ" b="1" dirty="0" smtClean="0"/>
              <a:t>většinou kryté </a:t>
            </a:r>
            <a:r>
              <a:rPr lang="cs-CZ" dirty="0" smtClean="0"/>
              <a:t>vápenatou </a:t>
            </a:r>
            <a:r>
              <a:rPr lang="cs-CZ" b="1" dirty="0" smtClean="0"/>
              <a:t>schránkou</a:t>
            </a:r>
            <a:r>
              <a:rPr lang="cs-CZ" dirty="0" smtClean="0"/>
              <a:t> (spirálovitě stočenou lasturou nebo dvěma spojenými lasturami).</a:t>
            </a:r>
          </a:p>
          <a:p>
            <a:endParaRPr lang="cs-CZ" dirty="0"/>
          </a:p>
          <a:p>
            <a:r>
              <a:rPr lang="cs-CZ" dirty="0" smtClean="0"/>
              <a:t>Dělí se na </a:t>
            </a:r>
            <a:r>
              <a:rPr lang="cs-CZ" b="1" dirty="0" smtClean="0"/>
              <a:t>plže</a:t>
            </a:r>
            <a:r>
              <a:rPr lang="cs-CZ" dirty="0" smtClean="0"/>
              <a:t>, </a:t>
            </a:r>
            <a:r>
              <a:rPr lang="cs-CZ" b="1" dirty="0" smtClean="0"/>
              <a:t>mlže</a:t>
            </a:r>
            <a:r>
              <a:rPr lang="cs-CZ" dirty="0" smtClean="0"/>
              <a:t> a </a:t>
            </a:r>
            <a:r>
              <a:rPr lang="cs-CZ" b="1" dirty="0" smtClean="0"/>
              <a:t>hlavonožce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Zástupci měkkýšů žijí na </a:t>
            </a:r>
            <a:r>
              <a:rPr lang="cs-CZ" b="1" dirty="0" smtClean="0"/>
              <a:t>souši</a:t>
            </a:r>
            <a:r>
              <a:rPr lang="cs-CZ" dirty="0" smtClean="0"/>
              <a:t>, ve </a:t>
            </a:r>
            <a:r>
              <a:rPr lang="cs-CZ" b="1" dirty="0" smtClean="0"/>
              <a:t>sladkých</a:t>
            </a:r>
            <a:r>
              <a:rPr lang="cs-CZ" dirty="0" smtClean="0"/>
              <a:t> </a:t>
            </a:r>
            <a:r>
              <a:rPr lang="cs-CZ" b="1" dirty="0" smtClean="0"/>
              <a:t>vodách</a:t>
            </a:r>
            <a:r>
              <a:rPr lang="cs-CZ" dirty="0" smtClean="0"/>
              <a:t> i v </a:t>
            </a:r>
            <a:r>
              <a:rPr lang="cs-CZ" b="1" dirty="0" smtClean="0"/>
              <a:t>mořích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861758" y="532970"/>
            <a:ext cx="489527" cy="748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067430" y="163638"/>
            <a:ext cx="8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KMEN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110995" y="3881816"/>
            <a:ext cx="667005" cy="4234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81259" y="3398184"/>
            <a:ext cx="8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TŘÍDY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SNAI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59" y="2584977"/>
            <a:ext cx="1972379" cy="12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épie k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38" y="2680988"/>
            <a:ext cx="2097114" cy="3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5452885" y="4406815"/>
            <a:ext cx="9733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m17-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3" y="3738880"/>
            <a:ext cx="3308194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66903" y="1583789"/>
            <a:ext cx="279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PLŽI → JEDNODÍLNÁ SCHRÁNKA – </a:t>
            </a:r>
            <a:r>
              <a:rPr lang="cs-CZ" b="1" dirty="0" smtClean="0"/>
              <a:t>ULITA</a:t>
            </a:r>
          </a:p>
          <a:p>
            <a:r>
              <a:rPr lang="cs-CZ" sz="1200" dirty="0" smtClean="0"/>
              <a:t>(U NĚKTERÝCH JE VŠAK ZCELA ZAKRNĚLÁ)</a:t>
            </a:r>
            <a:endParaRPr lang="cs-CZ" sz="1200" dirty="0"/>
          </a:p>
        </p:txBody>
      </p:sp>
      <p:pic>
        <p:nvPicPr>
          <p:cNvPr id="4" name="Picture 58" descr="m4-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7" y="3738880"/>
            <a:ext cx="2069773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97879" y="1583789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HLAVONOŽCI → VE VĚTŠINĚ PŘÍPADŮ </a:t>
            </a:r>
            <a:r>
              <a:rPr lang="cs-CZ" b="1" dirty="0" smtClean="0"/>
              <a:t>NEMAJÍ </a:t>
            </a:r>
            <a:r>
              <a:rPr lang="cs-CZ" dirty="0" smtClean="0"/>
              <a:t>VNĚJŠÍ SCHRÁNKU</a:t>
            </a:r>
            <a:endParaRPr lang="cs-CZ" dirty="0"/>
          </a:p>
        </p:txBody>
      </p:sp>
      <p:pic>
        <p:nvPicPr>
          <p:cNvPr id="6" name="Picture 57" descr="m3-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9" y="3738880"/>
            <a:ext cx="2075121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54600" y="158378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LŽI → DVOUDÍLNÁ SCHRÁNKA – </a:t>
            </a:r>
            <a:r>
              <a:rPr lang="cs-CZ" b="1" dirty="0" smtClean="0"/>
              <a:t>LASTURA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2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plži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Plži – nejpočetnější skupina měkkýšů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Znaky</a:t>
            </a:r>
          </a:p>
          <a:p>
            <a:r>
              <a:rPr lang="cs-CZ" dirty="0" smtClean="0"/>
              <a:t>Jednodílná vápenatá schránka (ulita).</a:t>
            </a:r>
          </a:p>
          <a:p>
            <a:r>
              <a:rPr lang="cs-CZ" dirty="0" smtClean="0"/>
              <a:t>Měkké tělo s vyvinutou hlavovou částí.</a:t>
            </a:r>
          </a:p>
          <a:p>
            <a:endParaRPr lang="cs-CZ" dirty="0" smtClean="0"/>
          </a:p>
          <a:p>
            <a:r>
              <a:rPr lang="cs-CZ" b="1" dirty="0" smtClean="0"/>
              <a:t>Dělení</a:t>
            </a:r>
          </a:p>
          <a:p>
            <a:r>
              <a:rPr lang="cs-CZ" dirty="0" smtClean="0"/>
              <a:t>Suchozemští.</a:t>
            </a:r>
          </a:p>
          <a:p>
            <a:r>
              <a:rPr lang="cs-CZ" dirty="0" smtClean="0"/>
              <a:t>Vodní (plicní, žabernatí).</a:t>
            </a:r>
          </a:p>
        </p:txBody>
      </p:sp>
      <p:pic>
        <p:nvPicPr>
          <p:cNvPr id="3074" name="Picture 2" descr="Image result for hlemýžď zahrad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19932"/>
            <a:ext cx="4270375" cy="23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Hlemýžď zahradní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Výskyt: </a:t>
            </a:r>
            <a:r>
              <a:rPr lang="cs-CZ" dirty="0" smtClean="0"/>
              <a:t>vlhko, stín (tráva, křoviny → okraje lesů, zahrady, břehy potoků).</a:t>
            </a:r>
          </a:p>
          <a:p>
            <a:endParaRPr lang="cs-CZ" dirty="0" smtClean="0"/>
          </a:p>
          <a:p>
            <a:r>
              <a:rPr lang="cs-CZ" b="1" dirty="0" smtClean="0"/>
              <a:t>Stavba těla</a:t>
            </a:r>
          </a:p>
          <a:p>
            <a:pPr marL="228600" lvl="1"/>
            <a:r>
              <a:rPr lang="cs-CZ" sz="1800" b="1" dirty="0" smtClean="0"/>
              <a:t>Hlava:</a:t>
            </a:r>
            <a:r>
              <a:rPr lang="cs-CZ" dirty="0" smtClean="0"/>
              <a:t> </a:t>
            </a:r>
            <a:r>
              <a:rPr lang="cs-CZ" sz="1800" dirty="0" smtClean="0"/>
              <a:t>2 </a:t>
            </a:r>
            <a:r>
              <a:rPr lang="cs-CZ" sz="1800" dirty="0"/>
              <a:t>páry tykadel, kratší → čich a hmat, delší → </a:t>
            </a:r>
            <a:r>
              <a:rPr lang="cs-CZ" sz="1800" dirty="0" smtClean="0"/>
              <a:t>zrak, tykadla jsou zatažitelná </a:t>
            </a:r>
            <a:r>
              <a:rPr lang="cs-CZ" sz="1800" dirty="0"/>
              <a:t>pod pokožku</a:t>
            </a:r>
            <a:r>
              <a:rPr lang="cs-CZ" sz="1800" dirty="0" smtClean="0"/>
              <a:t>.</a:t>
            </a:r>
          </a:p>
          <a:p>
            <a:pPr marL="228600" lvl="1"/>
            <a:endParaRPr lang="cs-CZ" sz="1800" dirty="0"/>
          </a:p>
          <a:p>
            <a:r>
              <a:rPr lang="cs-CZ" b="1" dirty="0" smtClean="0"/>
              <a:t>Svalnatá noha: </a:t>
            </a:r>
            <a:r>
              <a:rPr lang="cs-CZ" dirty="0" smtClean="0"/>
              <a:t>slouží k pohybu, na pokožce jsou </a:t>
            </a:r>
            <a:r>
              <a:rPr lang="cs-CZ" dirty="0" smtClean="0"/>
              <a:t>slizové </a:t>
            </a:r>
            <a:r>
              <a:rPr lang="cs-CZ" dirty="0" smtClean="0"/>
              <a:t>žlázy.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Útrobní vak: </a:t>
            </a:r>
            <a:r>
              <a:rPr lang="cs-CZ" dirty="0" smtClean="0"/>
              <a:t>ukryt v ulitě.</a:t>
            </a:r>
          </a:p>
          <a:p>
            <a:endParaRPr lang="cs-CZ" dirty="0"/>
          </a:p>
          <a:p>
            <a:r>
              <a:rPr lang="cs-CZ" b="1" dirty="0" smtClean="0"/>
              <a:t>Ulita:</a:t>
            </a:r>
            <a:r>
              <a:rPr lang="cs-CZ" dirty="0" smtClean="0"/>
              <a:t> jednodílná schránka z uhličitanu vápenatého, vápenaté víčko → přečkání zimy, slizové víčko → přečkání sucha.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Image result for hlemýž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"/>
          <a:stretch/>
        </p:blipFill>
        <p:spPr bwMode="auto">
          <a:xfrm>
            <a:off x="6561632" y="4391049"/>
            <a:ext cx="4046930" cy="25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220326" y="4608095"/>
            <a:ext cx="2122454" cy="4064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10096500" y="4189035"/>
            <a:ext cx="996694" cy="10560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9960864" y="5942040"/>
            <a:ext cx="1519936" cy="5734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096000" y="6063916"/>
            <a:ext cx="2489097" cy="1895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Trávicí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500" dirty="0" smtClean="0"/>
              <a:t>ÚSTA – JAZÝČEK (RADULA) – HLTAN – JÍCEN – ŽALUDEK – SLINIVKOJATERNÍ ŽLÁZA – STŘEVO – ŘITNÍ OTVOR.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Image result for snail gastric 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6408" r="10517" b="16141"/>
          <a:stretch/>
        </p:blipFill>
        <p:spPr bwMode="auto">
          <a:xfrm>
            <a:off x="6338315" y="3154480"/>
            <a:ext cx="4270247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089898" y="3154479"/>
            <a:ext cx="12293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ŽALUDEK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43138" y="3523811"/>
            <a:ext cx="12293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ŘITNÍ OTVOR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189211" y="3474734"/>
            <a:ext cx="12293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STŘEVO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87440" y="4575371"/>
            <a:ext cx="7467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ÚSTA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98397" y="3924143"/>
            <a:ext cx="1229362" cy="1815882"/>
          </a:xfrm>
          <a:prstGeom prst="rect">
            <a:avLst/>
          </a:prstGeom>
          <a:solidFill>
            <a:srgbClr val="A3C3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NA POVRCHU MÁ JEMNĚ OZUBENÉ PÁSKY → ŠKRÁBÁNÍ A ŘEZÁNÍ POTRAVY.</a:t>
            </a:r>
            <a:endParaRPr lang="cs-CZ" sz="1400" dirty="0"/>
          </a:p>
        </p:txBody>
      </p:sp>
      <p:pic>
        <p:nvPicPr>
          <p:cNvPr id="5124" name="Picture 4" descr="https://upload.wikimedia.org/wikipedia/commons/thumb/4/45/Radula_diagram3.png/220px-Radula_diagram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96" y="3523811"/>
            <a:ext cx="1369132" cy="22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H="1">
            <a:off x="2905714" y="2918460"/>
            <a:ext cx="80280" cy="11201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Image result for GREEN LE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33" y="696923"/>
            <a:ext cx="1488067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0543538" y="2237039"/>
            <a:ext cx="1229362" cy="954107"/>
          </a:xfrm>
          <a:prstGeom prst="rect">
            <a:avLst/>
          </a:prstGeom>
          <a:solidFill>
            <a:srgbClr val="A3C3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POTRAVA: ZELENÉ ČÁSTI ROSTLIN.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45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+ cévní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DÝCHACÍ OTVOR – PLICNÍ VAK.</a:t>
            </a:r>
          </a:p>
          <a:p>
            <a:r>
              <a:rPr lang="cs-CZ" dirty="0"/>
              <a:t>Dýchacím otvorem vniká do plicního vaku vzduch.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CÉVY – SRDCE.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4245" t="41125" r="34504" b="33450"/>
          <a:stretch/>
        </p:blipFill>
        <p:spPr>
          <a:xfrm>
            <a:off x="1919858" y="3939801"/>
            <a:ext cx="3933825" cy="18002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78273" y="3616635"/>
            <a:ext cx="13754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DÝCHACÍ OTVOR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30092" y="3682840"/>
            <a:ext cx="13754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PLICNÍ VAK</a:t>
            </a:r>
            <a:endParaRPr lang="cs-CZ" dirty="0"/>
          </a:p>
        </p:txBody>
      </p:sp>
      <p:pic>
        <p:nvPicPr>
          <p:cNvPr id="8" name="Picture 3" descr="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74" y="3438869"/>
            <a:ext cx="4075176" cy="23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7706879" y="4164127"/>
            <a:ext cx="684265" cy="1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cs-CZ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plicní vak</a:t>
            </a:r>
            <a:endParaRPr lang="cs-CZ" dirty="0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934059" y="2876682"/>
            <a:ext cx="1115098" cy="1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cs-CZ" sz="800" dirty="0" smtClean="0">
                <a:solidFill>
                  <a:srgbClr val="000000"/>
                </a:solidFill>
                <a:latin typeface="Arial"/>
                <a:cs typeface="Arial"/>
              </a:rPr>
              <a:t>srdce</a:t>
            </a:r>
            <a:r>
              <a:rPr lang="cs-CZ" sz="8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(1 komora, </a:t>
            </a:r>
            <a:r>
              <a:rPr lang="cs-CZ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cs-CZ" sz="8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síň)</a:t>
            </a:r>
            <a:endParaRPr lang="cs-CZ" dirty="0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H="1">
            <a:off x="9491608" y="3102615"/>
            <a:ext cx="9233" cy="342588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>
            <a:off x="8400288" y="4267120"/>
            <a:ext cx="304118" cy="1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10410188" y="964692"/>
            <a:ext cx="1229362" cy="1600438"/>
          </a:xfrm>
          <a:prstGeom prst="rect">
            <a:avLst/>
          </a:prstGeom>
          <a:solidFill>
            <a:srgbClr val="A3C3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CÉVNÍ SOUSTAVA JE OTEVŘENÁ. HEMOLYMFA SE V TĚLE VOLNĚ ROZLÉVÁ.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822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1319</TotalTime>
  <Words>504</Words>
  <Application>Microsoft Office PowerPoint</Application>
  <PresentationFormat>Širokoúhlá obrazovka</PresentationFormat>
  <Paragraphs>95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Hezké pondělní ráno!</vt:lpstr>
      <vt:lpstr>měkkýši</vt:lpstr>
      <vt:lpstr>měkkýši</vt:lpstr>
      <vt:lpstr>Prezentace aplikace PowerPoint</vt:lpstr>
      <vt:lpstr>plži</vt:lpstr>
      <vt:lpstr>Plži – nejpočetnější skupina měkkýšů</vt:lpstr>
      <vt:lpstr>Hlemýžď zahradní</vt:lpstr>
      <vt:lpstr>Trávicí soustava</vt:lpstr>
      <vt:lpstr>DÝCHACÍ + cévní SOUSTAVA</vt:lpstr>
      <vt:lpstr>VYLUČOVACÍ + NERVOVÁ SOUSTAVA</vt:lpstr>
      <vt:lpstr>Rozmnožovací soustava</vt:lpstr>
      <vt:lpstr>Ostatní plži</vt:lpstr>
      <vt:lpstr>Ostatní plži</vt:lpstr>
      <vt:lpstr>Ostatní plži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</dc:title>
  <dc:creator>Alena Nezvalová</dc:creator>
  <cp:lastModifiedBy>Alena Nezvalová</cp:lastModifiedBy>
  <cp:revision>22</cp:revision>
  <dcterms:created xsi:type="dcterms:W3CDTF">2021-02-08T15:29:29Z</dcterms:created>
  <dcterms:modified xsi:type="dcterms:W3CDTF">2021-02-09T16:21:28Z</dcterms:modified>
</cp:coreProperties>
</file>