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3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58 w 5740"/>
                <a:gd name="T1" fmla="*/ 1632 h 4316"/>
                <a:gd name="T2" fmla="*/ 0 w 5740"/>
                <a:gd name="T3" fmla="*/ 1632 h 4316"/>
                <a:gd name="T4" fmla="*/ 0 w 5740"/>
                <a:gd name="T5" fmla="*/ 0 h 4316"/>
                <a:gd name="T6" fmla="*/ 5758 w 5740"/>
                <a:gd name="T7" fmla="*/ 0 h 4316"/>
                <a:gd name="T8" fmla="*/ 5758 w 5740"/>
                <a:gd name="T9" fmla="*/ 1632 h 4316"/>
                <a:gd name="T10" fmla="*/ 5758 w 5740"/>
                <a:gd name="T11" fmla="*/ 1632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0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0 w 382"/>
                  <a:gd name="T19" fmla="*/ 96 h 96"/>
                  <a:gd name="T20" fmla="*/ 264 w 382"/>
                  <a:gd name="T21" fmla="*/ 90 h 96"/>
                  <a:gd name="T22" fmla="*/ 312 w 382"/>
                  <a:gd name="T23" fmla="*/ 84 h 96"/>
                  <a:gd name="T24" fmla="*/ 353 w 382"/>
                  <a:gd name="T25" fmla="*/ 66 h 96"/>
                  <a:gd name="T26" fmla="*/ 383 w 382"/>
                  <a:gd name="T27" fmla="*/ 42 h 96"/>
                  <a:gd name="T28" fmla="*/ 377 w 382"/>
                  <a:gd name="T29" fmla="*/ 42 h 96"/>
                  <a:gd name="T30" fmla="*/ 347 w 382"/>
                  <a:gd name="T31" fmla="*/ 66 h 96"/>
                  <a:gd name="T32" fmla="*/ 306 w 382"/>
                  <a:gd name="T33" fmla="*/ 78 h 96"/>
                  <a:gd name="T34" fmla="*/ 264 w 382"/>
                  <a:gd name="T35" fmla="*/ 90 h 96"/>
                  <a:gd name="T36" fmla="*/ 210 w 382"/>
                  <a:gd name="T37" fmla="*/ 96 h 96"/>
                  <a:gd name="T38" fmla="*/ 210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0 w 185"/>
                  <a:gd name="T5" fmla="*/ 36 h 210"/>
                  <a:gd name="T6" fmla="*/ 156 w 185"/>
                  <a:gd name="T7" fmla="*/ 72 h 210"/>
                  <a:gd name="T8" fmla="*/ 162 w 185"/>
                  <a:gd name="T9" fmla="*/ 90 h 210"/>
                  <a:gd name="T10" fmla="*/ 168 w 185"/>
                  <a:gd name="T11" fmla="*/ 114 h 210"/>
                  <a:gd name="T12" fmla="*/ 162 w 185"/>
                  <a:gd name="T13" fmla="*/ 138 h 210"/>
                  <a:gd name="T14" fmla="*/ 150 w 185"/>
                  <a:gd name="T15" fmla="*/ 162 h 210"/>
                  <a:gd name="T16" fmla="*/ 120 w 185"/>
                  <a:gd name="T17" fmla="*/ 180 h 210"/>
                  <a:gd name="T18" fmla="*/ 90 w 185"/>
                  <a:gd name="T19" fmla="*/ 198 h 210"/>
                  <a:gd name="T20" fmla="*/ 97 w 185"/>
                  <a:gd name="T21" fmla="*/ 210 h 210"/>
                  <a:gd name="T22" fmla="*/ 132 w 185"/>
                  <a:gd name="T23" fmla="*/ 192 h 210"/>
                  <a:gd name="T24" fmla="*/ 162 w 185"/>
                  <a:gd name="T25" fmla="*/ 168 h 210"/>
                  <a:gd name="T26" fmla="*/ 180 w 185"/>
                  <a:gd name="T27" fmla="*/ 144 h 210"/>
                  <a:gd name="T28" fmla="*/ 186 w 185"/>
                  <a:gd name="T29" fmla="*/ 114 h 210"/>
                  <a:gd name="T30" fmla="*/ 180 w 185"/>
                  <a:gd name="T31" fmla="*/ 90 h 210"/>
                  <a:gd name="T32" fmla="*/ 174 w 185"/>
                  <a:gd name="T33" fmla="*/ 66 h 210"/>
                  <a:gd name="T34" fmla="*/ 156 w 185"/>
                  <a:gd name="T35" fmla="*/ 48 h 210"/>
                  <a:gd name="T36" fmla="*/ 132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12354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12355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FF1E9C-63A2-45CE-A838-2109BAF3AA6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090D1-37C9-4B75-BA79-29C1546B48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5D57D-87EB-484D-9085-25B34784A91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70721-AC5C-4903-B69F-290D35DE99E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C309F-082D-4F20-86D0-289472BE4C9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BD16F-9544-4994-9EF0-24FBD699D28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A5E56-2B08-45E9-8A96-6C65D9710E4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3BE5E-E1A2-473A-BF10-C653A975CC8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F8DC7-5869-4FD2-93E0-70D70583A1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AFCEC-0EF3-44C9-B962-B40C956BFA6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7CA61-A468-4FDA-A737-9AB454F06A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58 w 5740"/>
                <a:gd name="T1" fmla="*/ 1632 h 4316"/>
                <a:gd name="T2" fmla="*/ 0 w 5740"/>
                <a:gd name="T3" fmla="*/ 1632 h 4316"/>
                <a:gd name="T4" fmla="*/ 0 w 5740"/>
                <a:gd name="T5" fmla="*/ 0 h 4316"/>
                <a:gd name="T6" fmla="*/ 5758 w 5740"/>
                <a:gd name="T7" fmla="*/ 0 h 4316"/>
                <a:gd name="T8" fmla="*/ 5758 w 5740"/>
                <a:gd name="T9" fmla="*/ 1632 h 4316"/>
                <a:gd name="T10" fmla="*/ 5758 w 5740"/>
                <a:gd name="T11" fmla="*/ 1632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1270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71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72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73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74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75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76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77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78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79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80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1282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83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84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85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86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87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88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89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90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91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92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93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79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0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6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97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98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84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1301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302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303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304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305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306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307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57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9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310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311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312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313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314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315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316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317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0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0 w 382"/>
                  <a:gd name="T19" fmla="*/ 96 h 96"/>
                  <a:gd name="T20" fmla="*/ 264 w 382"/>
                  <a:gd name="T21" fmla="*/ 90 h 96"/>
                  <a:gd name="T22" fmla="*/ 312 w 382"/>
                  <a:gd name="T23" fmla="*/ 84 h 96"/>
                  <a:gd name="T24" fmla="*/ 353 w 382"/>
                  <a:gd name="T25" fmla="*/ 66 h 96"/>
                  <a:gd name="T26" fmla="*/ 383 w 382"/>
                  <a:gd name="T27" fmla="*/ 42 h 96"/>
                  <a:gd name="T28" fmla="*/ 377 w 382"/>
                  <a:gd name="T29" fmla="*/ 42 h 96"/>
                  <a:gd name="T30" fmla="*/ 347 w 382"/>
                  <a:gd name="T31" fmla="*/ 66 h 96"/>
                  <a:gd name="T32" fmla="*/ 306 w 382"/>
                  <a:gd name="T33" fmla="*/ 78 h 96"/>
                  <a:gd name="T34" fmla="*/ 264 w 382"/>
                  <a:gd name="T35" fmla="*/ 90 h 96"/>
                  <a:gd name="T36" fmla="*/ 210 w 382"/>
                  <a:gd name="T37" fmla="*/ 96 h 96"/>
                  <a:gd name="T38" fmla="*/ 210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9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0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1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2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3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0 w 185"/>
                  <a:gd name="T5" fmla="*/ 36 h 210"/>
                  <a:gd name="T6" fmla="*/ 156 w 185"/>
                  <a:gd name="T7" fmla="*/ 72 h 210"/>
                  <a:gd name="T8" fmla="*/ 162 w 185"/>
                  <a:gd name="T9" fmla="*/ 90 h 210"/>
                  <a:gd name="T10" fmla="*/ 168 w 185"/>
                  <a:gd name="T11" fmla="*/ 114 h 210"/>
                  <a:gd name="T12" fmla="*/ 162 w 185"/>
                  <a:gd name="T13" fmla="*/ 138 h 210"/>
                  <a:gd name="T14" fmla="*/ 150 w 185"/>
                  <a:gd name="T15" fmla="*/ 162 h 210"/>
                  <a:gd name="T16" fmla="*/ 120 w 185"/>
                  <a:gd name="T17" fmla="*/ 180 h 210"/>
                  <a:gd name="T18" fmla="*/ 90 w 185"/>
                  <a:gd name="T19" fmla="*/ 198 h 210"/>
                  <a:gd name="T20" fmla="*/ 97 w 185"/>
                  <a:gd name="T21" fmla="*/ 210 h 210"/>
                  <a:gd name="T22" fmla="*/ 132 w 185"/>
                  <a:gd name="T23" fmla="*/ 192 h 210"/>
                  <a:gd name="T24" fmla="*/ 162 w 185"/>
                  <a:gd name="T25" fmla="*/ 168 h 210"/>
                  <a:gd name="T26" fmla="*/ 180 w 185"/>
                  <a:gd name="T27" fmla="*/ 144 h 210"/>
                  <a:gd name="T28" fmla="*/ 186 w 185"/>
                  <a:gd name="T29" fmla="*/ 114 h 210"/>
                  <a:gd name="T30" fmla="*/ 180 w 185"/>
                  <a:gd name="T31" fmla="*/ 90 h 210"/>
                  <a:gd name="T32" fmla="*/ 174 w 185"/>
                  <a:gd name="T33" fmla="*/ 66 h 210"/>
                  <a:gd name="T34" fmla="*/ 156 w 185"/>
                  <a:gd name="T35" fmla="*/ 48 h 210"/>
                  <a:gd name="T36" fmla="*/ 132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4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7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8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9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11331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1332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1333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1334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1335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3108099-C7C2-4D3F-AF1E-4E4C8B44BA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Mag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55650" y="2060575"/>
            <a:ext cx="7772400" cy="17367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MAGNETICKÉ VLASTNOSTI LÁTEK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-612775" y="5981700"/>
            <a:ext cx="6400800" cy="1752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Vypracoval: Mgr. Jan Řezníček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-3205163" y="260350"/>
            <a:ext cx="8229601" cy="11398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400" smtClean="0"/>
              <a:t>Citace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1400" dirty="0" smtClean="0"/>
              <a:t>KOLÁŘOVÁ, BOHUNĚK. </a:t>
            </a:r>
            <a:r>
              <a:rPr lang="cs-CZ" altLang="cs-CZ" sz="1400" i="1" dirty="0" smtClean="0"/>
              <a:t>fyzika pro 6. ročník základní školy</a:t>
            </a:r>
            <a:r>
              <a:rPr lang="cs-CZ" altLang="cs-CZ" sz="1400" dirty="0" smtClean="0"/>
              <a:t>. Havlíčkův Brod: </a:t>
            </a:r>
            <a:r>
              <a:rPr lang="cs-CZ" altLang="cs-CZ" sz="1400" dirty="0" err="1" smtClean="0"/>
              <a:t>Prometheus</a:t>
            </a:r>
            <a:r>
              <a:rPr lang="cs-CZ" altLang="cs-CZ" sz="1400" dirty="0" smtClean="0"/>
              <a:t>, 2015, ISBN 978-80-7196-246-5.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z="1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1400" dirty="0" smtClean="0"/>
              <a:t>AUTOR NEUVEDEN. </a:t>
            </a:r>
            <a:r>
              <a:rPr lang="cs-CZ" altLang="cs-CZ" sz="1400" i="1" dirty="0" smtClean="0"/>
              <a:t>Magnet</a:t>
            </a:r>
            <a:r>
              <a:rPr lang="cs-CZ" altLang="cs-CZ" sz="1400" dirty="0" smtClean="0"/>
              <a:t> [online]. [cit. 23.11.2016]. Dostupný na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1400" dirty="0" smtClean="0"/>
              <a:t>WWW:</a:t>
            </a:r>
            <a:r>
              <a:rPr lang="cs-CZ" altLang="cs-CZ" sz="1400" dirty="0" err="1" smtClean="0">
                <a:hlinkClick r:id="rId2"/>
              </a:rPr>
              <a:t>https</a:t>
            </a:r>
            <a:r>
              <a:rPr lang="cs-CZ" altLang="cs-CZ" sz="1400" dirty="0" smtClean="0">
                <a:hlinkClick r:id="rId2"/>
              </a:rPr>
              <a:t>://</a:t>
            </a:r>
            <a:r>
              <a:rPr lang="cs-CZ" altLang="cs-CZ" sz="1400" dirty="0" err="1" smtClean="0">
                <a:hlinkClick r:id="rId2"/>
              </a:rPr>
              <a:t>cs.wikipedia.org</a:t>
            </a:r>
            <a:r>
              <a:rPr lang="cs-CZ" altLang="cs-CZ" sz="1400" dirty="0" smtClean="0">
                <a:hlinkClick r:id="rId2"/>
              </a:rPr>
              <a:t>/</a:t>
            </a:r>
            <a:r>
              <a:rPr lang="cs-CZ" altLang="cs-CZ" sz="1400" dirty="0" err="1" smtClean="0">
                <a:hlinkClick r:id="rId2"/>
              </a:rPr>
              <a:t>wiki</a:t>
            </a:r>
            <a:r>
              <a:rPr lang="cs-CZ" altLang="cs-CZ" sz="1400" dirty="0" smtClean="0">
                <a:hlinkClick r:id="rId2"/>
              </a:rPr>
              <a:t>/Magnet</a:t>
            </a:r>
            <a:endParaRPr lang="cs-CZ" altLang="cs-CZ" sz="14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z="1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1400" dirty="0" smtClean="0"/>
              <a:t>AUTOR NEUVEDEN. </a:t>
            </a:r>
            <a:r>
              <a:rPr lang="cs-CZ" altLang="cs-CZ" sz="1400" i="1" dirty="0" smtClean="0"/>
              <a:t>magnety.</a:t>
            </a:r>
            <a:r>
              <a:rPr lang="cs-CZ" altLang="cs-CZ" sz="1400" i="1" dirty="0" err="1" smtClean="0"/>
              <a:t>cz</a:t>
            </a:r>
            <a:r>
              <a:rPr lang="cs-CZ" altLang="cs-CZ" sz="1400" dirty="0" smtClean="0"/>
              <a:t> [online]. [cit. 29.12.2016]. Dostupný na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1400" dirty="0" smtClean="0"/>
              <a:t>WWW:http://www.magnety.</a:t>
            </a:r>
            <a:r>
              <a:rPr lang="cs-CZ" altLang="cs-CZ" sz="1400" dirty="0" err="1" smtClean="0"/>
              <a:t>cz</a:t>
            </a:r>
            <a:r>
              <a:rPr lang="cs-CZ" altLang="cs-CZ" sz="1400" dirty="0" smtClean="0"/>
              <a:t>/</a:t>
            </a:r>
            <a:r>
              <a:rPr lang="cs-CZ" altLang="cs-CZ" sz="1400" dirty="0" err="1" smtClean="0"/>
              <a:t>srotove</a:t>
            </a:r>
            <a:r>
              <a:rPr lang="cs-CZ" altLang="cs-CZ" sz="1400" dirty="0" smtClean="0"/>
              <a:t>-elektromagnety/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z="1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1400" dirty="0" smtClean="0"/>
              <a:t>AUTOR NEUVEDEN. </a:t>
            </a:r>
            <a:r>
              <a:rPr lang="cs-CZ" altLang="cs-CZ" sz="1400" i="1" dirty="0" err="1" smtClean="0"/>
              <a:t>cz.pinterest.com</a:t>
            </a:r>
            <a:r>
              <a:rPr lang="cs-CZ" altLang="cs-CZ" sz="1400" dirty="0" smtClean="0"/>
              <a:t> [online]. [cit. 29.12.2016]. Dostupný na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1400" dirty="0" smtClean="0"/>
              <a:t>WWW:</a:t>
            </a:r>
            <a:r>
              <a:rPr lang="cs-CZ" altLang="cs-CZ" sz="1400" dirty="0" err="1" smtClean="0"/>
              <a:t>https</a:t>
            </a:r>
            <a:r>
              <a:rPr lang="cs-CZ" altLang="cs-CZ" sz="1400" dirty="0" smtClean="0"/>
              <a:t>://</a:t>
            </a:r>
            <a:r>
              <a:rPr lang="cs-CZ" altLang="cs-CZ" sz="1400" dirty="0" err="1" smtClean="0"/>
              <a:t>cz.pinterest.com</a:t>
            </a:r>
            <a:r>
              <a:rPr lang="cs-CZ" altLang="cs-CZ" sz="1400" dirty="0" smtClean="0"/>
              <a:t>/</a:t>
            </a:r>
            <a:r>
              <a:rPr lang="cs-CZ" altLang="cs-CZ" sz="1400" dirty="0" err="1" smtClean="0"/>
              <a:t>chloeisimon</a:t>
            </a:r>
            <a:r>
              <a:rPr lang="cs-CZ" altLang="cs-CZ" sz="1400" dirty="0" smtClean="0"/>
              <a:t>/</a:t>
            </a:r>
            <a:r>
              <a:rPr lang="cs-CZ" altLang="cs-CZ" sz="1400" dirty="0" err="1" smtClean="0"/>
              <a:t>simpsons</a:t>
            </a:r>
            <a:r>
              <a:rPr lang="cs-CZ" altLang="cs-CZ" sz="1400" dirty="0" smtClean="0"/>
              <a:t>/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-828675" y="260350"/>
            <a:ext cx="8229600" cy="1139825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altLang="cs-CZ" sz="3600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Magnetické vlastnosti látek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34168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Magnet je objekt, v jehož okolí se vytváří </a:t>
            </a:r>
            <a:r>
              <a:rPr lang="cs-CZ" altLang="cs-CZ" b="1" i="1" smtClean="0">
                <a:solidFill>
                  <a:srgbClr val="FF3300"/>
                </a:solidFill>
              </a:rPr>
              <a:t>magnetické pole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b="1" i="1" smtClean="0">
              <a:solidFill>
                <a:srgbClr val="FF3300"/>
              </a:solidFill>
            </a:endParaRPr>
          </a:p>
          <a:p>
            <a:pPr eaLnBrk="1" hangingPunct="1">
              <a:defRPr/>
            </a:pPr>
            <a:r>
              <a:rPr lang="cs-CZ" altLang="cs-CZ" smtClean="0"/>
              <a:t>Rozlišujeme: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>
              <a:solidFill>
                <a:srgbClr val="FF3300"/>
              </a:solidFill>
            </a:endParaRPr>
          </a:p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3779838" y="3500438"/>
            <a:ext cx="1728787" cy="142875"/>
          </a:xfrm>
          <a:prstGeom prst="rightArrow">
            <a:avLst>
              <a:gd name="adj1" fmla="val 50000"/>
              <a:gd name="adj2" fmla="val 30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101" name="Text Box 9"/>
          <p:cNvSpPr txBox="1">
            <a:spLocks noChangeArrowheads="1"/>
          </p:cNvSpPr>
          <p:nvPr/>
        </p:nvSpPr>
        <p:spPr bwMode="auto">
          <a:xfrm>
            <a:off x="3635375" y="3789363"/>
            <a:ext cx="2016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altLang="cs-CZ"/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3779838" y="4149725"/>
            <a:ext cx="1655762" cy="144463"/>
          </a:xfrm>
          <a:prstGeom prst="rightArrow">
            <a:avLst>
              <a:gd name="adj1" fmla="val 50000"/>
              <a:gd name="adj2" fmla="val 28653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5651500" y="3357563"/>
            <a:ext cx="349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/>
              <a:t>Permanentní magnety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5651500" y="4005263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/>
              <a:t>Elektromagnety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684213" y="5300663"/>
            <a:ext cx="81375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altLang="cs-CZ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Látky, na které magnet </a:t>
            </a:r>
            <a:r>
              <a:rPr lang="cs-CZ" altLang="cs-CZ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působí, </a:t>
            </a:r>
            <a:r>
              <a:rPr lang="cs-CZ" altLang="cs-CZ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označujeme jako </a:t>
            </a:r>
            <a:r>
              <a:rPr lang="cs-CZ" altLang="cs-CZ" sz="32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feromagnetické látky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  <p:bldP spid="3078" grpId="0" animBg="1"/>
      <p:bldP spid="3082" grpId="0" animBg="1"/>
      <p:bldP spid="3083" grpId="0"/>
      <p:bldP spid="3084" grpId="0"/>
      <p:bldP spid="308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-900113" y="-171450"/>
            <a:ext cx="8229601" cy="1139825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altLang="cs-CZ" sz="3600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Magnetické vlastnosti látek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Permanentní magnet</a:t>
            </a:r>
            <a:r>
              <a:rPr lang="cs-CZ" altLang="cs-CZ" sz="2400" dirty="0" smtClean="0"/>
              <a:t> – </a:t>
            </a:r>
            <a:r>
              <a:rPr lang="cs-CZ" altLang="cs-CZ" sz="2400" dirty="0" smtClean="0">
                <a:solidFill>
                  <a:srgbClr val="FF3300"/>
                </a:solidFill>
              </a:rPr>
              <a:t>nepotřebuje</a:t>
            </a:r>
            <a:r>
              <a:rPr lang="cs-CZ" altLang="cs-CZ" sz="2400" dirty="0" smtClean="0"/>
              <a:t> k vytváření magnetického pole </a:t>
            </a:r>
            <a:r>
              <a:rPr lang="cs-CZ" altLang="cs-CZ" sz="2400" dirty="0" smtClean="0">
                <a:solidFill>
                  <a:srgbClr val="FF3300"/>
                </a:solidFill>
              </a:rPr>
              <a:t>vnější vlivy</a:t>
            </a:r>
            <a:r>
              <a:rPr lang="cs-CZ" altLang="cs-CZ" sz="2400" dirty="0" smtClean="0"/>
              <a:t> – působí neustále magnetickou silou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endParaRPr lang="cs-CZ" altLang="cs-CZ" sz="24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cs-CZ" altLang="cs-CZ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Elektromagnet</a:t>
            </a:r>
            <a:r>
              <a:rPr lang="cs-CZ" altLang="cs-CZ" sz="2400" dirty="0" smtClean="0"/>
              <a:t> – </a:t>
            </a:r>
            <a:r>
              <a:rPr lang="cs-CZ" altLang="cs-CZ" sz="2400" dirty="0" smtClean="0">
                <a:solidFill>
                  <a:srgbClr val="FF3300"/>
                </a:solidFill>
              </a:rPr>
              <a:t>potřebuje</a:t>
            </a:r>
            <a:r>
              <a:rPr lang="cs-CZ" altLang="cs-CZ" sz="2400" dirty="0" smtClean="0"/>
              <a:t> k vytvoření magnetického pole </a:t>
            </a:r>
            <a:r>
              <a:rPr lang="cs-CZ" altLang="cs-CZ" sz="2400" dirty="0" smtClean="0">
                <a:solidFill>
                  <a:srgbClr val="FF3300"/>
                </a:solidFill>
              </a:rPr>
              <a:t>elektrický proud</a:t>
            </a:r>
            <a:r>
              <a:rPr lang="cs-CZ" altLang="cs-CZ" sz="2400" dirty="0" smtClean="0"/>
              <a:t> – čím je proud větší, tím větší je       i magnetické pole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</p:txBody>
      </p:sp>
      <p:sp>
        <p:nvSpPr>
          <p:cNvPr id="5124" name="AutoShape 5" descr="Výsledek obrázku pro elektromagne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pic>
        <p:nvPicPr>
          <p:cNvPr id="4105" name="Picture 9" descr="Výsledek obrázku pro elektromagn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4652963"/>
            <a:ext cx="1706563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11" descr="Výsledek obrázku pro magn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1773238"/>
            <a:ext cx="2411412" cy="200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-684213" y="260350"/>
            <a:ext cx="8229601" cy="1139825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altLang="cs-CZ" sz="4000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Magnetické vlastnosti látek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Magnet přitahuje předměty </a:t>
            </a:r>
            <a:r>
              <a:rPr lang="cs-CZ" altLang="cs-CZ" dirty="0" smtClean="0">
                <a:solidFill>
                  <a:srgbClr val="FF3300"/>
                </a:solidFill>
              </a:rPr>
              <a:t>ze železa                        a z</a:t>
            </a:r>
            <a:r>
              <a:rPr lang="cs-CZ" altLang="cs-CZ" dirty="0" smtClean="0"/>
              <a:t> </a:t>
            </a:r>
            <a:r>
              <a:rPr lang="cs-CZ" altLang="cs-CZ" dirty="0" smtClean="0">
                <a:solidFill>
                  <a:srgbClr val="FF3300"/>
                </a:solidFill>
              </a:rPr>
              <a:t>oceli </a:t>
            </a:r>
            <a:r>
              <a:rPr lang="cs-CZ" altLang="cs-CZ" dirty="0" smtClean="0"/>
              <a:t>(nejedná-li se o velmi kvalitní nerezovou ocel), ale také třeba z </a:t>
            </a:r>
            <a:r>
              <a:rPr lang="cs-CZ" altLang="cs-CZ" dirty="0" smtClean="0">
                <a:solidFill>
                  <a:srgbClr val="FF3300"/>
                </a:solidFill>
              </a:rPr>
              <a:t>niklu</a:t>
            </a:r>
            <a:r>
              <a:rPr lang="cs-CZ" altLang="cs-CZ" dirty="0" smtClean="0"/>
              <a:t> nebo </a:t>
            </a:r>
            <a:r>
              <a:rPr lang="cs-CZ" altLang="cs-CZ" dirty="0" smtClean="0">
                <a:solidFill>
                  <a:srgbClr val="FF3300"/>
                </a:solidFill>
              </a:rPr>
              <a:t>kobaltu </a:t>
            </a:r>
          </a:p>
          <a:p>
            <a:pPr eaLnBrk="1" hangingPunct="1">
              <a:defRPr/>
            </a:pPr>
            <a:endParaRPr lang="cs-CZ" altLang="cs-CZ" dirty="0" smtClean="0">
              <a:solidFill>
                <a:srgbClr val="FF3300"/>
              </a:solidFill>
            </a:endParaRPr>
          </a:p>
          <a:p>
            <a:pPr eaLnBrk="1" hangingPunct="1">
              <a:defRPr/>
            </a:pPr>
            <a:r>
              <a:rPr lang="cs-CZ" altLang="cs-CZ" dirty="0" smtClean="0"/>
              <a:t>v přírodě se vyskytuje v rudě </a:t>
            </a:r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6443663" y="4508500"/>
            <a:ext cx="1800225" cy="1368425"/>
          </a:xfrm>
          <a:prstGeom prst="curvedLeftArrow">
            <a:avLst>
              <a:gd name="adj1" fmla="val 20000"/>
              <a:gd name="adj2" fmla="val 40000"/>
              <a:gd name="adj3" fmla="val 4385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356100" y="5300663"/>
            <a:ext cx="52562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3200">
                <a:solidFill>
                  <a:srgbClr val="FF3300"/>
                </a:solidFill>
              </a:rPr>
              <a:t>magnetit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  <p:bldP spid="5126" grpId="0" animBg="1"/>
      <p:bldP spid="51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-2124075" y="260350"/>
            <a:ext cx="8229600" cy="1139825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altLang="cs-CZ" sz="3600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Popis magnetu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400" smtClean="0"/>
              <a:t>Magnet má dva póly 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3995738" y="1844675"/>
            <a:ext cx="1295400" cy="1150938"/>
          </a:xfrm>
          <a:prstGeom prst="curvedLeftArrow">
            <a:avLst>
              <a:gd name="adj1" fmla="val 20000"/>
              <a:gd name="adj2" fmla="val 40000"/>
              <a:gd name="adj3" fmla="val 375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900113" y="2781300"/>
            <a:ext cx="3671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altLang="cs-CZ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051050" y="2492375"/>
            <a:ext cx="3527425" cy="167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>
                <a:solidFill>
                  <a:srgbClr val="FF3300"/>
                </a:solidFill>
              </a:rPr>
              <a:t>Severní – </a:t>
            </a:r>
            <a:r>
              <a:rPr lang="cs-CZ" altLang="cs-CZ" sz="3200" b="1" i="1">
                <a:solidFill>
                  <a:srgbClr val="FF3300"/>
                </a:solidFill>
              </a:rPr>
              <a:t>N</a:t>
            </a:r>
          </a:p>
          <a:p>
            <a:pPr>
              <a:spcBef>
                <a:spcPct val="50000"/>
              </a:spcBef>
            </a:pPr>
            <a:endParaRPr lang="cs-CZ" altLang="cs-CZ" sz="2400">
              <a:solidFill>
                <a:srgbClr val="FF3300"/>
              </a:solidFill>
            </a:endParaRPr>
          </a:p>
          <a:p>
            <a:pPr>
              <a:spcBef>
                <a:spcPct val="50000"/>
              </a:spcBef>
            </a:pPr>
            <a:endParaRPr lang="cs-CZ" altLang="cs-CZ" sz="2400">
              <a:solidFill>
                <a:srgbClr val="FF3300"/>
              </a:solidFill>
            </a:endParaRP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755650" y="2708275"/>
            <a:ext cx="1225550" cy="1150938"/>
          </a:xfrm>
          <a:prstGeom prst="curvedRightArrow">
            <a:avLst>
              <a:gd name="adj1" fmla="val 20000"/>
              <a:gd name="adj2" fmla="val 40000"/>
              <a:gd name="adj3" fmla="val 343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051050" y="3357563"/>
            <a:ext cx="288131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>
                <a:solidFill>
                  <a:srgbClr val="FF3300"/>
                </a:solidFill>
              </a:rPr>
              <a:t>Jižní –  </a:t>
            </a:r>
            <a:r>
              <a:rPr lang="cs-CZ" altLang="cs-CZ" sz="3200" i="1">
                <a:solidFill>
                  <a:srgbClr val="FF3300"/>
                </a:solidFill>
              </a:rPr>
              <a:t>S</a:t>
            </a:r>
          </a:p>
          <a:p>
            <a:pPr>
              <a:spcBef>
                <a:spcPct val="50000"/>
              </a:spcBef>
            </a:pPr>
            <a:endParaRPr lang="cs-CZ" altLang="cs-CZ" sz="3200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539750" y="4076700"/>
            <a:ext cx="79216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cs-CZ" altLang="cs-CZ" sz="2400" dirty="0"/>
              <a:t>  Na pólech magnetu působí největší magnetická síla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cs-CZ" altLang="cs-CZ" sz="2400" dirty="0"/>
              <a:t>  Prostor mezi póly, kde se nepřichytí takřka žádný                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cs-CZ" altLang="cs-CZ" sz="2400" dirty="0"/>
              <a:t>     kovový </a:t>
            </a:r>
            <a:r>
              <a:rPr lang="cs-CZ" altLang="cs-CZ" sz="2400" dirty="0" smtClean="0"/>
              <a:t>předmět, </a:t>
            </a:r>
            <a:r>
              <a:rPr lang="cs-CZ" altLang="cs-CZ" sz="2400" dirty="0"/>
              <a:t>se jmenuje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2411413" y="5949950"/>
            <a:ext cx="2376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>
                <a:solidFill>
                  <a:srgbClr val="FF3300"/>
                </a:solidFill>
              </a:rPr>
              <a:t>Netečné pásmo</a:t>
            </a:r>
          </a:p>
        </p:txBody>
      </p:sp>
      <p:sp>
        <p:nvSpPr>
          <p:cNvPr id="6158" name="AutoShape 14"/>
          <p:cNvSpPr>
            <a:spLocks noChangeArrowheads="1"/>
          </p:cNvSpPr>
          <p:nvPr/>
        </p:nvSpPr>
        <p:spPr bwMode="auto">
          <a:xfrm>
            <a:off x="4932363" y="5300663"/>
            <a:ext cx="1296987" cy="1079500"/>
          </a:xfrm>
          <a:prstGeom prst="curvedLeftArrow">
            <a:avLst>
              <a:gd name="adj1" fmla="val 20000"/>
              <a:gd name="adj2" fmla="val 40000"/>
              <a:gd name="adj3" fmla="val 4004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  <p:bldP spid="6148" grpId="0" animBg="1"/>
      <p:bldP spid="6150" grpId="0"/>
      <p:bldP spid="6151" grpId="0" animBg="1"/>
      <p:bldP spid="6153" grpId="0"/>
      <p:bldP spid="61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-2124075" y="333375"/>
            <a:ext cx="8229600" cy="1139825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altLang="cs-CZ" sz="3600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Popis magnetu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6449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000" smtClean="0">
                <a:solidFill>
                  <a:srgbClr val="FF3300"/>
                </a:solidFill>
              </a:rPr>
              <a:t>Souhlasné póly</a:t>
            </a:r>
            <a:r>
              <a:rPr lang="cs-CZ" altLang="cs-CZ" sz="3000" smtClean="0"/>
              <a:t> magnetu se vždy</a:t>
            </a:r>
            <a:r>
              <a:rPr lang="cs-CZ" altLang="cs-CZ" smtClean="0"/>
              <a:t> </a:t>
            </a:r>
            <a:r>
              <a:rPr lang="cs-CZ" altLang="cs-CZ" i="1" smtClean="0">
                <a:solidFill>
                  <a:srgbClr val="FF3300"/>
                </a:solidFill>
              </a:rPr>
              <a:t>odpuzují</a:t>
            </a:r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r>
              <a:rPr lang="cs-CZ" altLang="cs-CZ" sz="3000" smtClean="0">
                <a:solidFill>
                  <a:srgbClr val="FF3300"/>
                </a:solidFill>
              </a:rPr>
              <a:t>Nesouhlasné póly</a:t>
            </a:r>
            <a:r>
              <a:rPr lang="cs-CZ" altLang="cs-CZ" sz="3000" smtClean="0"/>
              <a:t> magnetu se vždy</a:t>
            </a:r>
            <a:r>
              <a:rPr lang="cs-CZ" altLang="cs-CZ" smtClean="0"/>
              <a:t> </a:t>
            </a:r>
            <a:r>
              <a:rPr lang="cs-CZ" altLang="cs-CZ" i="1" smtClean="0">
                <a:solidFill>
                  <a:srgbClr val="FF3300"/>
                </a:solidFill>
              </a:rPr>
              <a:t>přitahují</a:t>
            </a:r>
          </a:p>
        </p:txBody>
      </p:sp>
      <p:pic>
        <p:nvPicPr>
          <p:cNvPr id="7173" name="Picture 5" descr="Výsledek obrázku pro vzájemné působení magnetů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628775"/>
            <a:ext cx="4967287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39825"/>
          </a:xfrm>
        </p:spPr>
        <p:txBody>
          <a:bodyPr/>
          <a:lstStyle/>
          <a:p>
            <a:pPr algn="l" eaLnBrk="1" hangingPunct="1"/>
            <a:r>
              <a:rPr lang="cs-CZ" altLang="cs-CZ" sz="2000" smtClean="0">
                <a:effectLst/>
              </a:rPr>
              <a:t>                            Zápis</a:t>
            </a:r>
            <a:r>
              <a:rPr lang="cs-CZ" altLang="cs-CZ" sz="2400" smtClean="0">
                <a:effectLst/>
              </a:rPr>
              <a:t/>
            </a:r>
            <a:br>
              <a:rPr lang="cs-CZ" altLang="cs-CZ" sz="2400" smtClean="0">
                <a:effectLst/>
              </a:rPr>
            </a:br>
            <a:r>
              <a:rPr lang="cs-CZ" altLang="cs-CZ" sz="3200" u="sng" smtClean="0">
                <a:solidFill>
                  <a:srgbClr val="000000"/>
                </a:solidFill>
                <a:effectLst/>
              </a:rPr>
              <a:t>Magnetické vlastnosti látek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Kolem magnetu se vytváří </a:t>
            </a:r>
            <a:r>
              <a:rPr lang="cs-CZ" altLang="cs-CZ" dirty="0" smtClean="0">
                <a:solidFill>
                  <a:srgbClr val="FF9900"/>
                </a:solidFill>
              </a:rPr>
              <a:t>magnetické pole</a:t>
            </a:r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 smtClean="0"/>
              <a:t>Magnety jsou: a) permanentní (trvalé)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dirty="0" smtClean="0"/>
              <a:t>                           b) elektromagnety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 smtClean="0"/>
              <a:t>Magnet přitahuje předměty ze železa                  a oceli</a:t>
            </a:r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39825"/>
          </a:xfrm>
        </p:spPr>
        <p:txBody>
          <a:bodyPr/>
          <a:lstStyle/>
          <a:p>
            <a:pPr eaLnBrk="1" hangingPunct="1"/>
            <a:r>
              <a:rPr lang="cs-CZ" altLang="cs-CZ" sz="2000" smtClean="0">
                <a:effectLst/>
              </a:rPr>
              <a:t>Zápis</a:t>
            </a:r>
            <a:r>
              <a:rPr lang="cs-CZ" altLang="cs-CZ" sz="2400" smtClean="0">
                <a:effectLst/>
              </a:rPr>
              <a:t/>
            </a:r>
            <a:br>
              <a:rPr lang="cs-CZ" altLang="cs-CZ" sz="2400" smtClean="0">
                <a:effectLst/>
              </a:rPr>
            </a:br>
            <a:r>
              <a:rPr lang="cs-CZ" altLang="cs-CZ" sz="3200" u="sng" smtClean="0">
                <a:solidFill>
                  <a:srgbClr val="000000"/>
                </a:solidFill>
                <a:effectLst/>
              </a:rPr>
              <a:t>Magnetické vlastnosti látek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Každý magnet má dva póly – </a:t>
            </a:r>
            <a:r>
              <a:rPr lang="cs-CZ" altLang="cs-CZ" dirty="0" smtClean="0">
                <a:solidFill>
                  <a:srgbClr val="FF9900"/>
                </a:solidFill>
              </a:rPr>
              <a:t>severní N</a:t>
            </a:r>
            <a:r>
              <a:rPr lang="cs-CZ" altLang="cs-CZ" dirty="0" smtClean="0"/>
              <a:t>              a </a:t>
            </a:r>
            <a:r>
              <a:rPr lang="cs-CZ" altLang="cs-CZ" dirty="0" smtClean="0">
                <a:solidFill>
                  <a:srgbClr val="FF9900"/>
                </a:solidFill>
              </a:rPr>
              <a:t>jižní S</a:t>
            </a:r>
            <a:r>
              <a:rPr lang="cs-CZ" altLang="cs-CZ" dirty="0" smtClean="0"/>
              <a:t> </a:t>
            </a:r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 smtClean="0">
                <a:solidFill>
                  <a:srgbClr val="FF9900"/>
                </a:solidFill>
              </a:rPr>
              <a:t>Souhlasné póly</a:t>
            </a:r>
            <a:r>
              <a:rPr lang="cs-CZ" altLang="cs-CZ" dirty="0" smtClean="0"/>
              <a:t> dvou magnetů se vzájemně </a:t>
            </a:r>
            <a:r>
              <a:rPr lang="cs-CZ" altLang="cs-CZ" dirty="0" smtClean="0">
                <a:solidFill>
                  <a:srgbClr val="FF9900"/>
                </a:solidFill>
              </a:rPr>
              <a:t>odpuzují</a:t>
            </a:r>
            <a:r>
              <a:rPr lang="cs-CZ" altLang="cs-CZ" dirty="0" smtClean="0"/>
              <a:t> </a:t>
            </a:r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 smtClean="0">
                <a:solidFill>
                  <a:srgbClr val="FF9900"/>
                </a:solidFill>
              </a:rPr>
              <a:t>Nesouhlasné póly</a:t>
            </a:r>
            <a:r>
              <a:rPr lang="cs-CZ" altLang="cs-CZ" dirty="0" smtClean="0"/>
              <a:t> dvou magnetů se vždy </a:t>
            </a:r>
            <a:r>
              <a:rPr lang="cs-CZ" altLang="cs-CZ" dirty="0" smtClean="0">
                <a:solidFill>
                  <a:srgbClr val="FF9900"/>
                </a:solidFill>
              </a:rPr>
              <a:t>přitahují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KONEC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cs-CZ" altLang="cs-CZ" smtClean="0"/>
          </a:p>
        </p:txBody>
      </p:sp>
      <p:pic>
        <p:nvPicPr>
          <p:cNvPr id="15365" name="Picture 5" descr="Výsledek obrázku pro homer simps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1989138"/>
            <a:ext cx="66960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theme/theme1.xml><?xml version="1.0" encoding="utf-8"?>
<a:theme xmlns:a="http://schemas.openxmlformats.org/drawingml/2006/main" name="Kruhy na vodě">
  <a:themeElements>
    <a:clrScheme name="Kruhy na vodě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Kruhy na vodě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ruhy na vodě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uhy na vodě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173</TotalTime>
  <Words>224</Words>
  <Application>Microsoft Office PowerPoint</Application>
  <PresentationFormat>Předvádění na obrazovce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Wingdings</vt:lpstr>
      <vt:lpstr>Kruhy na vodě</vt:lpstr>
      <vt:lpstr>MAGNETICKÉ VLASTNOSTI LÁTEK</vt:lpstr>
      <vt:lpstr>Magnetické vlastnosti látek</vt:lpstr>
      <vt:lpstr>Magnetické vlastnosti látek</vt:lpstr>
      <vt:lpstr>Magnetické vlastnosti látek</vt:lpstr>
      <vt:lpstr>Popis magnetu</vt:lpstr>
      <vt:lpstr>Popis magnetu</vt:lpstr>
      <vt:lpstr>                            Zápis Magnetické vlastnosti látek</vt:lpstr>
      <vt:lpstr>Zápis Magnetické vlastnosti látek</vt:lpstr>
      <vt:lpstr>KONEC</vt:lpstr>
      <vt:lpstr>Citace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MAGNETICKÉ VLASTNOSTI LÁTEK</dc:title>
  <dc:creator>mates</dc:creator>
  <cp:lastModifiedBy>Jan Řezníček</cp:lastModifiedBy>
  <cp:revision>13</cp:revision>
  <dcterms:created xsi:type="dcterms:W3CDTF">2016-11-23T15:02:47Z</dcterms:created>
  <dcterms:modified xsi:type="dcterms:W3CDTF">2018-11-07T20:36:24Z</dcterms:modified>
</cp:coreProperties>
</file>