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D9C8"/>
    <a:srgbClr val="016700"/>
    <a:srgbClr val="67A95D"/>
    <a:srgbClr val="404040"/>
    <a:srgbClr val="FEA1A2"/>
    <a:srgbClr val="F7C9BA"/>
    <a:srgbClr val="F8F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4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0B301-F4D9-4379-AF6D-CB88AF9ED0D3}" type="datetimeFigureOut">
              <a:rPr lang="cs-CZ" smtClean="0"/>
              <a:t>08.04.2021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91847-9720-4CF0-BBC4-A2ECE5A3A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Zástupci této skupiny hmyzu</a:t>
            </a:r>
            <a:r>
              <a:rPr lang="cs-CZ" baseline="0" dirty="0" smtClean="0"/>
              <a:t> mají čelisti a kusadla přeměněné v „sosák“ 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91847-9720-4CF0-BBC4-A2ECE5A3AD3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730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Větší druhy cikád (např. cikáda viničná) se mohou vzácně</a:t>
            </a:r>
            <a:r>
              <a:rPr lang="cs-CZ" baseline="0" dirty="0" smtClean="0"/>
              <a:t> vyskytovat i na jižní Moravě. S cikádou chlumní se můžeme setkat i v Čechách.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91847-9720-4CF0-BBC4-A2ECE5A3AD3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27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… pěnovitý</a:t>
            </a:r>
            <a:r>
              <a:rPr lang="cs-CZ" baseline="0" dirty="0" smtClean="0"/>
              <a:t> obal (odtud jméno pěnodějky) na ochranu …</a:t>
            </a:r>
          </a:p>
          <a:p>
            <a:endParaRPr lang="cs-CZ" baseline="0" dirty="0" smtClean="0"/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Larvička schovaná v pěně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Larvička pěnodějky saje rostlinné šťávy, protože ale saje dlouhodobě na jednom místě, potřebuje ochranu proti predátorům a parazitům. K tomu jí slouží voskovité sekrety, které vylučuje ze speciálních žlázek na zadečku. Tyto sekrety jsou pak rozmývány tekutými výkaly (obsahují až 99,5 % vody a enzymy, které štěpí vosk). Vzniklou mýdlovitou substanci pěnodějka napění zvláštními pohyby zadečku. Larva však nemůže být sekretem pokryta celá. Vždy musí vykukovat alespoň špička zadečku, aby se larvička neudusila.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91847-9720-4CF0-BBC4-A2ECE5A3AD3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607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… ke své obživě.</a:t>
            </a:r>
            <a:r>
              <a:rPr lang="cs-CZ" baseline="0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91847-9720-4CF0-BBC4-A2ECE5A3AD3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354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Foto vlevo: listy</a:t>
            </a:r>
            <a:r>
              <a:rPr lang="cs-CZ" baseline="0" dirty="0" smtClean="0"/>
              <a:t> rajčete.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91847-9720-4CF0-BBC4-A2ECE5A3AD3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048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D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Premium Vector | Draw rabbit with beauty flower in flowerpot for spri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t="8712" r="3406" b="18857"/>
          <a:stretch/>
        </p:blipFill>
        <p:spPr bwMode="auto">
          <a:xfrm>
            <a:off x="2231136" y="2291061"/>
            <a:ext cx="7742607" cy="47224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1239995"/>
            <a:ext cx="7729728" cy="1188720"/>
          </a:xfrm>
        </p:spPr>
        <p:txBody>
          <a:bodyPr/>
          <a:lstStyle/>
          <a:p>
            <a:r>
              <a:rPr lang="cs-CZ" dirty="0" smtClean="0"/>
              <a:t>Dobré ráno!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2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stejnokřídlí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3" y="2638044"/>
            <a:ext cx="4051972" cy="3101982"/>
          </a:xfrm>
        </p:spPr>
        <p:txBody>
          <a:bodyPr/>
          <a:lstStyle/>
          <a:p>
            <a:r>
              <a:rPr lang="cs-CZ" dirty="0"/>
              <a:t>Č</a:t>
            </a:r>
            <a:r>
              <a:rPr lang="cs-CZ" dirty="0" smtClean="0"/>
              <a:t>elisti a kusadla mají přeměněné v </a:t>
            </a:r>
            <a:r>
              <a:rPr lang="cs-CZ" b="1" dirty="0" smtClean="0"/>
              <a:t>„sosák“</a:t>
            </a:r>
            <a:r>
              <a:rPr lang="cs-CZ" dirty="0" smtClean="0"/>
              <a:t>, který snadno </a:t>
            </a:r>
            <a:r>
              <a:rPr lang="cs-CZ" b="1" dirty="0" smtClean="0"/>
              <a:t>proniká do</a:t>
            </a:r>
            <a:r>
              <a:rPr lang="cs-CZ" dirty="0" smtClean="0"/>
              <a:t> libovolné části </a:t>
            </a:r>
            <a:r>
              <a:rPr lang="cs-CZ" b="1" dirty="0" smtClean="0"/>
              <a:t>rostliny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O</a:t>
            </a:r>
            <a:r>
              <a:rPr lang="cs-CZ" dirty="0" smtClean="0"/>
              <a:t>dtud bodavě sacím ústrojím </a:t>
            </a:r>
            <a:r>
              <a:rPr lang="cs-CZ" b="1" dirty="0" smtClean="0"/>
              <a:t>získávají rostlinné šťávy</a:t>
            </a:r>
            <a:r>
              <a:rPr lang="cs-CZ" dirty="0" smtClean="0"/>
              <a:t>, které jsou jejich jedinou potravou.</a:t>
            </a:r>
          </a:p>
          <a:p>
            <a:endParaRPr lang="cs-CZ" dirty="0"/>
          </a:p>
          <a:p>
            <a:r>
              <a:rPr lang="cs-CZ" dirty="0" smtClean="0"/>
              <a:t>Dělí se na </a:t>
            </a:r>
            <a:r>
              <a:rPr lang="cs-CZ" b="1" dirty="0" smtClean="0"/>
              <a:t>KŘÍSY</a:t>
            </a:r>
            <a:r>
              <a:rPr lang="cs-CZ" dirty="0" smtClean="0"/>
              <a:t> a </a:t>
            </a:r>
            <a:r>
              <a:rPr lang="cs-CZ" b="1" dirty="0" smtClean="0"/>
              <a:t>MŠICE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102" name="Picture 6" descr="Stejnokřídlí (Homoptera) - natur-foto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00" y="4156731"/>
            <a:ext cx="2005781" cy="158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Nepojmenovaný dokume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" r="6668"/>
          <a:stretch/>
        </p:blipFill>
        <p:spPr bwMode="auto">
          <a:xfrm>
            <a:off x="5999200" y="2638044"/>
            <a:ext cx="2005781" cy="153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8187221" y="3960135"/>
            <a:ext cx="924232" cy="457797"/>
          </a:xfrm>
          <a:prstGeom prst="rightArrow">
            <a:avLst/>
          </a:prstGeom>
          <a:solidFill>
            <a:srgbClr val="67D9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110" name="Picture 14" descr="Seed Clip Art Free | Clipart Panda - Free Clipart Images | Clip art, Free  clip art, Plant cli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010" y="2881580"/>
            <a:ext cx="2152942" cy="261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ál 14"/>
          <p:cNvSpPr/>
          <p:nvPr/>
        </p:nvSpPr>
        <p:spPr>
          <a:xfrm>
            <a:off x="8671881" y="703868"/>
            <a:ext cx="1710368" cy="1710368"/>
          </a:xfrm>
          <a:prstGeom prst="ellipse">
            <a:avLst/>
          </a:prstGeom>
          <a:solidFill>
            <a:srgbClr val="67A95D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Mají stejně velké a stejně stavěné 2 páry blanitých křídel.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56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křísi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 této skupiny jsou nejznámější </a:t>
            </a:r>
            <a:r>
              <a:rPr lang="cs-CZ" b="1" dirty="0" smtClean="0">
                <a:solidFill>
                  <a:srgbClr val="67D9C8"/>
                </a:solidFill>
              </a:rPr>
              <a:t>cikády</a:t>
            </a:r>
            <a:r>
              <a:rPr lang="cs-CZ" dirty="0" smtClean="0"/>
              <a:t> a </a:t>
            </a:r>
            <a:r>
              <a:rPr lang="cs-CZ" b="1" dirty="0" smtClean="0">
                <a:solidFill>
                  <a:srgbClr val="FEA1A2"/>
                </a:solidFill>
              </a:rPr>
              <a:t>pěnodějky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b="1" dirty="0" smtClean="0">
                <a:solidFill>
                  <a:srgbClr val="67D9C8"/>
                </a:solidFill>
              </a:rPr>
              <a:t>Cikády</a:t>
            </a:r>
            <a:r>
              <a:rPr lang="cs-CZ" dirty="0" smtClean="0"/>
              <a:t> se vyskytují v teplejších oblastech. Vydávají cvrčivé zvuky orgánem uloženým na hřbetní straně zadečku.</a:t>
            </a:r>
          </a:p>
          <a:p>
            <a:endParaRPr lang="cs-CZ" dirty="0"/>
          </a:p>
          <a:p>
            <a:r>
              <a:rPr lang="cs-CZ" dirty="0" smtClean="0"/>
              <a:t>Larvy žijí až 1 m hluboko v zemi a jejich přeměna v dospělou cikádu může trvat až 17 let.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 descr="Magicicada septendecim (cikáda sedmnáctiletá) | BioLib.cz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9" b="7204"/>
          <a:stretch/>
        </p:blipFill>
        <p:spPr bwMode="auto">
          <a:xfrm>
            <a:off x="6338888" y="2638044"/>
            <a:ext cx="4270375" cy="191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7207045" y="4340155"/>
            <a:ext cx="2517845" cy="2517845"/>
          </a:xfrm>
          <a:prstGeom prst="ellipse">
            <a:avLst/>
          </a:prstGeom>
          <a:solidFill>
            <a:srgbClr val="67D9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CIKÁDA </a:t>
            </a:r>
            <a:r>
              <a:rPr lang="cs-CZ" sz="1600" dirty="0" smtClean="0"/>
              <a:t>SEDMNÁCTILETÁ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0253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křísi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EA1A2"/>
                </a:solidFill>
              </a:rPr>
              <a:t>Pěnodějky</a:t>
            </a:r>
            <a:r>
              <a:rPr lang="cs-CZ" dirty="0" smtClean="0">
                <a:solidFill>
                  <a:schemeClr val="tx1"/>
                </a:solidFill>
              </a:rPr>
              <a:t> – malý hmyz, jehož larvy si vytvářejí zvláštní pěnovitý obal na ochranu před vyschnutím a před predátory.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Během léta můžeme na stéblech trav spatřit chomáčky bílé pěny. Jsou to výměšky rostlinných šťáv zpěněné </a:t>
            </a:r>
            <a:r>
              <a:rPr lang="cs-CZ" i="1" dirty="0" smtClean="0">
                <a:solidFill>
                  <a:schemeClr val="tx1"/>
                </a:solidFill>
              </a:rPr>
              <a:t>vzduchem, kterými se obalí larvy pěnodějky proti vysychání a nepřátelům.</a:t>
            </a:r>
            <a:endParaRPr lang="cs-CZ" i="1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3rd Grade Active English: Project 1 – 今日は from Australia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14" r="48638" b="4270"/>
          <a:stretch/>
        </p:blipFill>
        <p:spPr bwMode="auto">
          <a:xfrm>
            <a:off x="0" y="4296696"/>
            <a:ext cx="1389694" cy="155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ěnodějka nížinná | Naturfoto.cz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5" t="9907" r="6223" b="15149"/>
          <a:stretch/>
        </p:blipFill>
        <p:spPr bwMode="auto">
          <a:xfrm>
            <a:off x="6181933" y="2638044"/>
            <a:ext cx="292018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/>
          <p:cNvSpPr/>
          <p:nvPr/>
        </p:nvSpPr>
        <p:spPr>
          <a:xfrm>
            <a:off x="6528520" y="4432432"/>
            <a:ext cx="2227006" cy="2227006"/>
          </a:xfrm>
          <a:prstGeom prst="ellipse">
            <a:avLst/>
          </a:prstGeom>
          <a:solidFill>
            <a:srgbClr val="67D9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PĚNODĚJKA NÍŽINNÁ</a:t>
            </a:r>
            <a:endParaRPr lang="cs-CZ" sz="1100" dirty="0"/>
          </a:p>
        </p:txBody>
      </p:sp>
      <p:pic>
        <p:nvPicPr>
          <p:cNvPr id="1030" name="Picture 6" descr="Pěnodějka obecná - Atlas - Agromanuál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113" y="2638044"/>
            <a:ext cx="2761636" cy="368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7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Mšice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8" y="3142172"/>
            <a:ext cx="1376943" cy="108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mšice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33600" y="2638044"/>
            <a:ext cx="3720083" cy="310198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Do skupiny mšic patří parazité rostlin. Nebezpečný je pro rostlinu především jejich velký počet, ve kterém ji napadají.</a:t>
            </a:r>
          </a:p>
          <a:p>
            <a:endParaRPr lang="cs-CZ" dirty="0"/>
          </a:p>
          <a:p>
            <a:r>
              <a:rPr lang="cs-CZ" b="1" dirty="0" smtClean="0">
                <a:solidFill>
                  <a:srgbClr val="67A95D"/>
                </a:solidFill>
              </a:rPr>
              <a:t>Mšice </a:t>
            </a:r>
            <a:r>
              <a:rPr lang="cs-CZ" dirty="0" smtClean="0"/>
              <a:t>– drobný hmyz s měkkým tělem, který saje více šťávy rostliny, než jí potřebuje ke své obživě.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rgbClr val="67A95D"/>
                </a:solidFill>
              </a:rPr>
              <a:t>Vlnatka krvavá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parazituje především na jabloních (do Evropy byla zavlečena ze Severní Ameriky).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rgbClr val="67A95D"/>
                </a:solidFill>
              </a:rPr>
              <a:t>Puklice švestková</a:t>
            </a:r>
            <a:r>
              <a:rPr lang="cs-CZ" dirty="0" smtClean="0">
                <a:solidFill>
                  <a:schemeClr val="tx1"/>
                </a:solidFill>
              </a:rPr>
              <a:t> – žije především na švestkách.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rgbClr val="67A95D"/>
                </a:solidFill>
              </a:rPr>
              <a:t>Molice skleníková</a:t>
            </a:r>
            <a:r>
              <a:rPr lang="cs-CZ" dirty="0" smtClean="0">
                <a:solidFill>
                  <a:schemeClr val="tx1"/>
                </a:solidFill>
              </a:rPr>
              <a:t> – poškozuje plodovou zeleninu (např. rajčata, okurky a papriky).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050" name="Picture 2" descr="švestka, odrůdy, švestky, pološvestky, slívy, špendlíky, mirabelky, rengló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969" y="3703285"/>
            <a:ext cx="1581031" cy="133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ěstování jabloní: půda, volba podnože, pěstitelské tvary | iReceptář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62" y="2017997"/>
            <a:ext cx="1583438" cy="144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omato, Cucumber and Bell Pepper Gazpacho Recip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62" y="5276996"/>
            <a:ext cx="1583438" cy="118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-196245" y="4214335"/>
            <a:ext cx="2635046" cy="2635046"/>
          </a:xfrm>
          <a:prstGeom prst="ellipse">
            <a:avLst/>
          </a:prstGeom>
          <a:solidFill>
            <a:srgbClr val="67A95D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Vyloučená nadbytečná šťáva je pochoutkou pro mravence, kteří mšice chrání před jejich přirozenými nepřáteli – např. před slunéčkem sedmitečným.</a:t>
            </a:r>
          </a:p>
        </p:txBody>
      </p:sp>
      <p:pic>
        <p:nvPicPr>
          <p:cNvPr id="2060" name="Picture 12" descr="Mravenec obecný (Lasius niger) - ChovZvířat.c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8" y="2477979"/>
            <a:ext cx="1376943" cy="63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Kapitolky o havěti — Česká televiz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8" y="1559052"/>
            <a:ext cx="1376943" cy="88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H="1">
            <a:off x="2231136" y="5201265"/>
            <a:ext cx="1168888" cy="216309"/>
          </a:xfrm>
          <a:prstGeom prst="straightConnector1">
            <a:avLst/>
          </a:prstGeom>
          <a:ln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0" descr="AgroAtlas - Pests - Brachycaudus helichrysi Kalt. - Leafcurl Plum Aphi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67" y="5080990"/>
            <a:ext cx="1099951" cy="138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ál 23"/>
          <p:cNvSpPr/>
          <p:nvPr/>
        </p:nvSpPr>
        <p:spPr>
          <a:xfrm>
            <a:off x="8671881" y="703868"/>
            <a:ext cx="1710368" cy="1710368"/>
          </a:xfrm>
          <a:prstGeom prst="ellipse">
            <a:avLst/>
          </a:prstGeom>
          <a:solidFill>
            <a:srgbClr val="67A95D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Mohou přenášet různé virové choroby z rostliny na rostlinu.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932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Meloidae — Parthenolecanium c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213" y="3605432"/>
            <a:ext cx="5008990" cy="333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Škodlivé organismy (ŠO) &gt; Škůdci &gt; mšice maliníková &gt; Info |  Rostlinolékařský portá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27"/>
          <a:stretch/>
        </p:blipFill>
        <p:spPr bwMode="auto">
          <a:xfrm>
            <a:off x="0" y="-11304"/>
            <a:ext cx="349045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šice maková – Wikiped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2" y="3646296"/>
            <a:ext cx="3500284" cy="330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/>
          <p:cNvSpPr/>
          <p:nvPr/>
        </p:nvSpPr>
        <p:spPr>
          <a:xfrm>
            <a:off x="3234442" y="558573"/>
            <a:ext cx="2517845" cy="2517845"/>
          </a:xfrm>
          <a:prstGeom prst="ellipse">
            <a:avLst/>
          </a:prstGeom>
          <a:solidFill>
            <a:srgbClr val="67D9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MŠICE </a:t>
            </a:r>
            <a:r>
              <a:rPr lang="cs-CZ" sz="1600" dirty="0" smtClean="0"/>
              <a:t>MALINÍKOVÁ</a:t>
            </a:r>
            <a:endParaRPr lang="cs-CZ" sz="1600" dirty="0"/>
          </a:p>
        </p:txBody>
      </p:sp>
      <p:sp>
        <p:nvSpPr>
          <p:cNvPr id="8" name="Ovál 7"/>
          <p:cNvSpPr/>
          <p:nvPr/>
        </p:nvSpPr>
        <p:spPr>
          <a:xfrm>
            <a:off x="3234443" y="4042054"/>
            <a:ext cx="2517845" cy="2517845"/>
          </a:xfrm>
          <a:prstGeom prst="ellipse">
            <a:avLst/>
          </a:prstGeom>
          <a:solidFill>
            <a:srgbClr val="67D9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MŠICE </a:t>
            </a:r>
            <a:r>
              <a:rPr lang="cs-CZ" sz="1600" dirty="0" smtClean="0"/>
              <a:t>MAKOVÁ</a:t>
            </a:r>
            <a:endParaRPr lang="cs-CZ" sz="1600" dirty="0"/>
          </a:p>
        </p:txBody>
      </p:sp>
      <p:pic>
        <p:nvPicPr>
          <p:cNvPr id="6150" name="Picture 6" descr="Postřiky na mšici vlnatku krvavou - chraňte své jabloně - Hubeni-skudcu.cz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3"/>
          <a:stretch/>
        </p:blipFill>
        <p:spPr bwMode="auto">
          <a:xfrm>
            <a:off x="7197213" y="0"/>
            <a:ext cx="4994787" cy="364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ál 9"/>
          <p:cNvSpPr/>
          <p:nvPr/>
        </p:nvSpPr>
        <p:spPr>
          <a:xfrm>
            <a:off x="6039686" y="1087587"/>
            <a:ext cx="2517845" cy="2517845"/>
          </a:xfrm>
          <a:prstGeom prst="ellipse">
            <a:avLst/>
          </a:prstGeom>
          <a:solidFill>
            <a:srgbClr val="67D9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VLNATKA</a:t>
            </a:r>
            <a:r>
              <a:rPr lang="cs-CZ" sz="3200" dirty="0" smtClean="0"/>
              <a:t> </a:t>
            </a:r>
            <a:r>
              <a:rPr lang="cs-CZ" sz="1600" dirty="0" smtClean="0"/>
              <a:t>KRVAVÁ</a:t>
            </a:r>
            <a:endParaRPr lang="cs-CZ" sz="1600" dirty="0"/>
          </a:p>
        </p:txBody>
      </p:sp>
      <p:sp>
        <p:nvSpPr>
          <p:cNvPr id="13" name="Ovál 12"/>
          <p:cNvSpPr/>
          <p:nvPr/>
        </p:nvSpPr>
        <p:spPr>
          <a:xfrm>
            <a:off x="6313256" y="4454013"/>
            <a:ext cx="1970703" cy="1970703"/>
          </a:xfrm>
          <a:prstGeom prst="ellipse">
            <a:avLst/>
          </a:prstGeom>
          <a:solidFill>
            <a:srgbClr val="67D9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PUKLICE </a:t>
            </a:r>
            <a:r>
              <a:rPr lang="cs-CZ" dirty="0" smtClean="0"/>
              <a:t>ŠVESTKOVÁ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8847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lice skleníková (Trialeurodes vaporariorum); foto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53412"/>
            <a:ext cx="6843735" cy="48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upload.wikimedia.org/wikipedia/commons/thumb/0/0f/Tomate_Blatt_Eier_Wei%C3%9Fe_Fliege_parasitiert.jpg/1280px-Tomate_Blatt_Eier_Wei%C3%9Fe_Fliege_parasitie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080" y="2153412"/>
            <a:ext cx="6404080" cy="48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6" name="Picture 4" descr="Nejčastější škůdci - Molice skleníkov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73514" cy="220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 8"/>
          <p:cNvSpPr/>
          <p:nvPr/>
        </p:nvSpPr>
        <p:spPr>
          <a:xfrm>
            <a:off x="3027964" y="519244"/>
            <a:ext cx="2517845" cy="2517845"/>
          </a:xfrm>
          <a:prstGeom prst="ellipse">
            <a:avLst/>
          </a:prstGeom>
          <a:solidFill>
            <a:srgbClr val="67D9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MOLICE </a:t>
            </a:r>
            <a:r>
              <a:rPr lang="cs-CZ" sz="1600" dirty="0" smtClean="0"/>
              <a:t>SKLENÍKOVÁ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2295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97</TotalTime>
  <Words>436</Words>
  <Application>Microsoft Office PowerPoint</Application>
  <PresentationFormat>Širokoúhlá obrazovka</PresentationFormat>
  <Paragraphs>52</Paragraphs>
  <Slides>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Parcel</vt:lpstr>
      <vt:lpstr>Dobré ráno!</vt:lpstr>
      <vt:lpstr>stejnokřídlí</vt:lpstr>
      <vt:lpstr>křísi</vt:lpstr>
      <vt:lpstr>křísi</vt:lpstr>
      <vt:lpstr>mšice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Dobré ráno!</dc:title>
  <dc:creator>Alena Nezvalová</dc:creator>
  <cp:lastModifiedBy>Alena Nezvalová</cp:lastModifiedBy>
  <cp:revision>11</cp:revision>
  <dcterms:created xsi:type="dcterms:W3CDTF">2021-04-08T16:02:36Z</dcterms:created>
  <dcterms:modified xsi:type="dcterms:W3CDTF">2021-04-08T17:40:04Z</dcterms:modified>
</cp:coreProperties>
</file>