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70" r:id="rId2"/>
    <p:sldId id="257" r:id="rId3"/>
    <p:sldId id="262" r:id="rId4"/>
    <p:sldId id="260" r:id="rId5"/>
    <p:sldId id="263" r:id="rId6"/>
    <p:sldId id="265" r:id="rId7"/>
    <p:sldId id="266" r:id="rId8"/>
    <p:sldId id="268" r:id="rId9"/>
    <p:sldId id="261" r:id="rId10"/>
    <p:sldId id="269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41"/>
    <a:srgbClr val="C5874E"/>
    <a:srgbClr val="4A82BF"/>
    <a:srgbClr val="58A303"/>
    <a:srgbClr val="704882"/>
    <a:srgbClr val="94A4C0"/>
    <a:srgbClr val="7A4E8D"/>
    <a:srgbClr val="999381"/>
    <a:srgbClr val="E7CB84"/>
    <a:srgbClr val="C18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DD2FB-B437-4301-A218-602245E0137E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1B7C-9DFA-41D8-ABCB-54AC2BC2F1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00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–</a:t>
            </a:r>
            <a:r>
              <a:rPr lang="cs-CZ" baseline="0" dirty="0" smtClean="0"/>
              <a:t> HŘEBENATKA JAKUBSKÁ</a:t>
            </a:r>
          </a:p>
          <a:p>
            <a:r>
              <a:rPr lang="cs-CZ" baseline="0" dirty="0" smtClean="0"/>
              <a:t>B – SRDCOVKA JEDLÁ</a:t>
            </a:r>
          </a:p>
          <a:p>
            <a:r>
              <a:rPr lang="cs-CZ" baseline="0" dirty="0" smtClean="0"/>
              <a:t>C – OSTRANKA JADERSKÁ</a:t>
            </a:r>
          </a:p>
          <a:p>
            <a:r>
              <a:rPr lang="cs-CZ" baseline="0" dirty="0" smtClean="0"/>
              <a:t>D – PÁSKOVKA KEŘOVÁ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1B7C-9DFA-41D8-ABCB-54AC2BC2F1A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66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Nereidka</a:t>
            </a:r>
            <a:r>
              <a:rPr lang="cs-CZ" b="1" baseline="0" dirty="0" smtClean="0"/>
              <a:t> hnědá </a:t>
            </a:r>
            <a:r>
              <a:rPr lang="cs-CZ" baseline="0" dirty="0" smtClean="0"/>
              <a:t>dosahuje délky až 20 cm a je dravá.</a:t>
            </a:r>
          </a:p>
          <a:p>
            <a:r>
              <a:rPr lang="cs-CZ" b="1" baseline="0" dirty="0" smtClean="0"/>
              <a:t>Afroditka plstnatá</a:t>
            </a:r>
            <a:r>
              <a:rPr lang="cs-CZ" b="0" baseline="0" dirty="0" smtClean="0"/>
              <a:t> – říká se jí také „mořská housenka“, žije při pobřeží evropských moří, má ploché, široce oválné tělo, hustě porostlé dlouhými štětinami.</a:t>
            </a:r>
          </a:p>
          <a:p>
            <a:r>
              <a:rPr lang="cs-CZ" b="1" baseline="0" dirty="0" err="1" smtClean="0"/>
              <a:t>Palolo</a:t>
            </a:r>
            <a:r>
              <a:rPr lang="cs-CZ" b="1" baseline="0" dirty="0" smtClean="0"/>
              <a:t> zelený</a:t>
            </a:r>
            <a:r>
              <a:rPr lang="cs-CZ" b="0" baseline="0" dirty="0" smtClean="0"/>
              <a:t> – žije v korálových útesech Tichého oceánu</a:t>
            </a:r>
            <a:endParaRPr lang="cs-CZ" b="1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1B7C-9DFA-41D8-ABCB-54AC2BC2F1A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7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Tento opasek vylučuje sliz, který usnadňuje</a:t>
            </a:r>
            <a:r>
              <a:rPr lang="cs-CZ" baseline="0" dirty="0" smtClean="0"/>
              <a:t> přenos spermií a vytváří kolem vajíček pružný obal.</a:t>
            </a:r>
          </a:p>
          <a:p>
            <a:r>
              <a:rPr lang="cs-CZ" b="1" baseline="0" dirty="0" smtClean="0"/>
              <a:t>Žížala obecná </a:t>
            </a:r>
            <a:r>
              <a:rPr lang="cs-CZ" b="0" baseline="0" dirty="0" smtClean="0"/>
              <a:t>je to náš nejznámější opaskovec. Patří mezi máloštětinatce.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1B7C-9DFA-41D8-ABCB-54AC2BC2F1A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52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Žížala</a:t>
            </a:r>
            <a:r>
              <a:rPr lang="cs-CZ" b="1" baseline="0" dirty="0" smtClean="0"/>
              <a:t> hnojní</a:t>
            </a:r>
            <a:r>
              <a:rPr lang="cs-CZ" b="0" baseline="0" dirty="0" smtClean="0"/>
              <a:t> </a:t>
            </a:r>
            <a:r>
              <a:rPr lang="cs-CZ" baseline="0" dirty="0" smtClean="0"/>
              <a:t>je menší než žížala obecná. Dosahuje délky 6–10 cm. Je výrazně červeně zbarvená.</a:t>
            </a:r>
          </a:p>
          <a:p>
            <a:r>
              <a:rPr lang="cs-CZ" b="1" baseline="0" dirty="0" smtClean="0"/>
              <a:t>Nitěnky</a:t>
            </a:r>
            <a:r>
              <a:rPr lang="cs-CZ" baseline="0" dirty="0" smtClean="0"/>
              <a:t> žijí ve znečištěných vodách. Nitěnky jsou oblíbenou potravou akvarijních ryb, a proto jsou vyhledávány a loveny akvaristy.</a:t>
            </a:r>
          </a:p>
          <a:p>
            <a:r>
              <a:rPr lang="cs-CZ" b="1" baseline="0" dirty="0" smtClean="0"/>
              <a:t>Pijavka lékařská</a:t>
            </a:r>
            <a:r>
              <a:rPr lang="cs-CZ" b="0" baseline="0" dirty="0" smtClean="0"/>
              <a:t> </a:t>
            </a:r>
            <a:r>
              <a:rPr lang="cs-CZ" baseline="0" dirty="0" smtClean="0"/>
              <a:t>dosahuje délky 10–15 cm, dříve se u nás používala v lékařství.</a:t>
            </a:r>
          </a:p>
          <a:p>
            <a:r>
              <a:rPr lang="cs-CZ" b="1" baseline="0" dirty="0" err="1" smtClean="0"/>
              <a:t>Chobotnatka</a:t>
            </a:r>
            <a:r>
              <a:rPr lang="cs-CZ" b="1" baseline="0" dirty="0" smtClean="0"/>
              <a:t> rybí</a:t>
            </a:r>
            <a:r>
              <a:rPr lang="cs-CZ" b="0" baseline="0" dirty="0" smtClean="0"/>
              <a:t> – cizopasí na těle ryb.</a:t>
            </a:r>
            <a:endParaRPr lang="cs-CZ" b="1" baseline="0" dirty="0" smtClean="0"/>
          </a:p>
          <a:p>
            <a:r>
              <a:rPr lang="cs-CZ" b="1" baseline="0" dirty="0" smtClean="0"/>
              <a:t>Pijavka koňská</a:t>
            </a:r>
            <a:r>
              <a:rPr lang="cs-CZ" b="0" baseline="0" dirty="0" smtClean="0"/>
              <a:t> měří cca 10 cm. Je neškodná. Živí se drobnými vodními živočichy. S koňmi nemá nic společného, a už vůbec na nich necizopasí.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1B7C-9DFA-41D8-ABCB-54AC2BC2F1A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38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Patří </a:t>
            </a:r>
            <a:r>
              <a:rPr lang="cs-CZ" smtClean="0"/>
              <a:t>mezi</a:t>
            </a:r>
            <a:r>
              <a:rPr lang="cs-CZ" baseline="0" smtClean="0"/>
              <a:t> </a:t>
            </a:r>
            <a:r>
              <a:rPr lang="cs-CZ" baseline="0" smtClean="0"/>
              <a:t>máloštětinatce.</a:t>
            </a: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Nejvíce žížal najdeme v dobře prohnojené zahradní půdě.</a:t>
            </a:r>
            <a:endParaRPr lang="cs-CZ" baseline="0" dirty="0" smtClean="0"/>
          </a:p>
          <a:p>
            <a:r>
              <a:rPr lang="cs-CZ" baseline="0" dirty="0" smtClean="0"/>
              <a:t>Žížala vylézá v noci, jen při dlouhotrvajících deštích také ve dne. Za sucha zalézá do větší hloubky, kde je vlhčí půda.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1B7C-9DFA-41D8-ABCB-54AC2BC2F1A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69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Patří mezi</a:t>
            </a:r>
            <a:r>
              <a:rPr lang="cs-CZ" baseline="0" dirty="0" smtClean="0"/>
              <a:t> opaskovce.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Nejvíce žížal najdeme v dobře prohnojené zahradní půdě.</a:t>
            </a:r>
            <a:endParaRPr lang="cs-CZ" baseline="0" dirty="0" smtClean="0"/>
          </a:p>
          <a:p>
            <a:r>
              <a:rPr lang="cs-CZ" baseline="0" dirty="0" smtClean="0"/>
              <a:t>Žížala vylézá v noci, jen při dlouhotrvajících deštích také ve dne. Za sucha zalézá do větší hloubky, kde je vlhčí půda.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1B7C-9DFA-41D8-ABCB-54AC2BC2F1A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583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Regenerace</a:t>
            </a:r>
            <a:r>
              <a:rPr lang="cs-CZ" baseline="0" dirty="0" smtClean="0"/>
              <a:t> (obnova ztracených částí těla). O regeneraci jsme se bavili už v souvislosti s nezmarem hnědým.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1B7C-9DFA-41D8-ABCB-54AC2BC2F1A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17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rikata | Cute animals, Happy animals, Cute baby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07" y="-36944"/>
            <a:ext cx="5854387" cy="699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bublinový popisek 4"/>
          <p:cNvSpPr/>
          <p:nvPr/>
        </p:nvSpPr>
        <p:spPr>
          <a:xfrm>
            <a:off x="4486709" y="766091"/>
            <a:ext cx="3080496" cy="2063932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Dobré ráno!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9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JSOU ŽÍŽALY VÝZNAMNÉ?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4A82BF"/>
                </a:solidFill>
              </a:rPr>
              <a:t>1) rozkladači</a:t>
            </a:r>
          </a:p>
          <a:p>
            <a:r>
              <a:rPr lang="cs-CZ" dirty="0" smtClean="0">
                <a:solidFill>
                  <a:srgbClr val="00A941"/>
                </a:solidFill>
              </a:rPr>
              <a:t>2) zúrodňování půdy</a:t>
            </a:r>
          </a:p>
          <a:p>
            <a:pPr lvl="1"/>
            <a:r>
              <a:rPr lang="cs-CZ" dirty="0"/>
              <a:t>a) urychlování tvorby humusu (vyvrhování nestravitelných zbytků)</a:t>
            </a:r>
          </a:p>
          <a:p>
            <a:pPr lvl="1"/>
            <a:r>
              <a:rPr lang="cs-CZ" dirty="0"/>
              <a:t>b) obohacování půdy o organické látky (odumřelá těla)</a:t>
            </a:r>
          </a:p>
          <a:p>
            <a:pPr lvl="1"/>
            <a:r>
              <a:rPr lang="cs-CZ" dirty="0"/>
              <a:t>c) prokypřování (kyslík)</a:t>
            </a:r>
          </a:p>
          <a:p>
            <a:pPr lvl="1"/>
            <a:r>
              <a:rPr lang="cs-CZ" dirty="0"/>
              <a:t>d) přístup </a:t>
            </a:r>
            <a:r>
              <a:rPr lang="cs-CZ" dirty="0" smtClean="0"/>
              <a:t>vody</a:t>
            </a:r>
          </a:p>
          <a:p>
            <a:r>
              <a:rPr lang="cs-CZ" dirty="0" smtClean="0">
                <a:solidFill>
                  <a:srgbClr val="C5874E"/>
                </a:solidFill>
              </a:rPr>
              <a:t>3) zatahování semínek do půdy</a:t>
            </a:r>
            <a:endParaRPr lang="cs-CZ" dirty="0">
              <a:solidFill>
                <a:srgbClr val="C5874E"/>
              </a:solidFill>
            </a:endParaRPr>
          </a:p>
          <a:p>
            <a:endParaRPr lang="cs-CZ" dirty="0" smtClean="0"/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endParaRPr lang="cs-CZ" dirty="0" smtClean="0"/>
          </a:p>
          <a:p>
            <a:pPr marL="228600" lvl="1" indent="0">
              <a:buNone/>
            </a:pPr>
            <a:endParaRPr lang="cs-CZ" dirty="0"/>
          </a:p>
        </p:txBody>
      </p:sp>
      <p:pic>
        <p:nvPicPr>
          <p:cNvPr id="6146" name="Picture 2" descr="Worm farm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3203575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zahrádce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4372864" cy="3101983"/>
          </a:xfrm>
        </p:spPr>
        <p:txBody>
          <a:bodyPr/>
          <a:lstStyle/>
          <a:p>
            <a:r>
              <a:rPr lang="cs-CZ" dirty="0" smtClean="0"/>
              <a:t>Kryštof byl s dědou na zahrádce a pomáhal mu při rytí záhonků. Náhle Kryštof vykřikl: „Dědo, pozor, žížala!“.  Ale to už bylo pozdě a v kypré zemině se kroutily dva konce žížaly.</a:t>
            </a:r>
          </a:p>
          <a:p>
            <a:endParaRPr lang="cs-CZ" dirty="0"/>
          </a:p>
          <a:p>
            <a:r>
              <a:rPr lang="cs-CZ" dirty="0" smtClean="0"/>
              <a:t>Kryštofovi to bylo líto, ale děda mu vysvětlil, že zahyne jenom ta část žížaly, která nemá opasek. Část s opaskem opět doroste v novou žížalu.</a:t>
            </a:r>
            <a:endParaRPr lang="cs-CZ" dirty="0"/>
          </a:p>
        </p:txBody>
      </p:sp>
      <p:pic>
        <p:nvPicPr>
          <p:cNvPr id="2054" name="Picture 6" descr="Gardening With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5" y="2638044"/>
            <a:ext cx="4710545" cy="33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-37547" y="4671197"/>
            <a:ext cx="2268683" cy="2268683"/>
          </a:xfrm>
          <a:prstGeom prst="ellipse">
            <a:avLst/>
          </a:prstGeom>
          <a:solidFill>
            <a:srgbClr val="94A4C0"/>
          </a:solidFill>
          <a:ln>
            <a:solidFill>
              <a:srgbClr val="704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 SE TATO SCHOPNOST ŽÍŽALY NAZÝVÁ?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2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epaea hortensis - páskovka keřová | Helicidae - hlemýžďovití | Natura  Bohem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12414" r="18329" b="13906"/>
          <a:stretch/>
        </p:blipFill>
        <p:spPr bwMode="auto">
          <a:xfrm>
            <a:off x="10717126" y="4835678"/>
            <a:ext cx="2338505" cy="20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4640" y="979003"/>
            <a:ext cx="4293325" cy="1188720"/>
          </a:xfrm>
        </p:spPr>
        <p:txBody>
          <a:bodyPr/>
          <a:lstStyle/>
          <a:p>
            <a:r>
              <a:rPr lang="cs-CZ" dirty="0" smtClean="0"/>
              <a:t>umíme už měkkýše?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3"/>
            <a:ext cx="5210758" cy="378383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ostranka jaderská –</a:t>
            </a:r>
          </a:p>
          <a:p>
            <a:r>
              <a:rPr lang="cs-CZ" dirty="0" smtClean="0"/>
              <a:t>škeble rybničná –</a:t>
            </a:r>
          </a:p>
          <a:p>
            <a:r>
              <a:rPr lang="cs-CZ" dirty="0" smtClean="0"/>
              <a:t>chobotnice pobřežní –</a:t>
            </a:r>
          </a:p>
          <a:p>
            <a:r>
              <a:rPr lang="cs-CZ" dirty="0" smtClean="0"/>
              <a:t>hřebenatka jakubská –</a:t>
            </a:r>
          </a:p>
          <a:p>
            <a:r>
              <a:rPr lang="cs-CZ" dirty="0" smtClean="0"/>
              <a:t>páskovka keřová –</a:t>
            </a:r>
          </a:p>
          <a:p>
            <a:r>
              <a:rPr lang="cs-CZ" dirty="0" smtClean="0"/>
              <a:t>plovatka bahenní –</a:t>
            </a:r>
          </a:p>
          <a:p>
            <a:r>
              <a:rPr lang="cs-CZ" dirty="0" smtClean="0"/>
              <a:t>srdcovka jedlá –</a:t>
            </a:r>
          </a:p>
          <a:p>
            <a:r>
              <a:rPr lang="cs-CZ" dirty="0" smtClean="0"/>
              <a:t>plzák lesní –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999381"/>
                </a:solidFill>
              </a:rPr>
              <a:t>JAK SE NAZÝVAJÍ MĚKKÝŠI, JEJICHŽ SCHRÁNKY VIDÍŠ NA OBRÁZCÍCH VPRAVO (A, B, C, D)?</a:t>
            </a:r>
            <a:endParaRPr lang="cs-CZ" dirty="0">
              <a:solidFill>
                <a:srgbClr val="99938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81145" y="2638044"/>
            <a:ext cx="4270247" cy="310198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plž, mořský</a:t>
            </a:r>
          </a:p>
          <a:p>
            <a:r>
              <a:rPr lang="cs-CZ" dirty="0" smtClean="0"/>
              <a:t>mlž, sladkovodní</a:t>
            </a:r>
          </a:p>
          <a:p>
            <a:r>
              <a:rPr lang="cs-CZ" dirty="0" smtClean="0"/>
              <a:t>hlavonožec, mořský</a:t>
            </a:r>
          </a:p>
          <a:p>
            <a:r>
              <a:rPr lang="cs-CZ" dirty="0" smtClean="0"/>
              <a:t>mlž, mořský</a:t>
            </a:r>
          </a:p>
          <a:p>
            <a:r>
              <a:rPr lang="cs-CZ" dirty="0" smtClean="0"/>
              <a:t>plž, suchozemský</a:t>
            </a:r>
          </a:p>
          <a:p>
            <a:r>
              <a:rPr lang="cs-CZ" dirty="0" smtClean="0"/>
              <a:t>plž, sladkovodní</a:t>
            </a:r>
          </a:p>
          <a:p>
            <a:r>
              <a:rPr lang="cs-CZ" dirty="0" smtClean="0"/>
              <a:t>mlž, mořský</a:t>
            </a:r>
          </a:p>
          <a:p>
            <a:r>
              <a:rPr lang="cs-CZ" dirty="0" smtClean="0"/>
              <a:t>plž, suchozemský</a:t>
            </a:r>
            <a:endParaRPr lang="cs-CZ" dirty="0"/>
          </a:p>
        </p:txBody>
      </p:sp>
      <p:pic>
        <p:nvPicPr>
          <p:cNvPr id="1030" name="Picture 6" descr="Mořští živočichové - Vesmír o Ná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00" y="9657"/>
            <a:ext cx="2439000" cy="19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rýši, měkkýši, hlavonožci a jiné potvory - Blog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87" y="-3638"/>
            <a:ext cx="1970674" cy="19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ěkkýši - Plži - Ostranka jadersk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68379" y="4215036"/>
            <a:ext cx="2034899" cy="332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ušle od moře? Zapomeňte! PŘEHLED zakázaných suvenýrů - tn.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89" y="1948351"/>
            <a:ext cx="4367314" cy="291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58912" y="1549433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795361" y="1549433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872765" y="6421879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1265351" y="6421879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55067" y="297150"/>
            <a:ext cx="479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PLŽ/MLŽ/HLAVONOŽEC?</a:t>
            </a:r>
          </a:p>
          <a:p>
            <a:pPr algn="ctr"/>
            <a:r>
              <a:rPr lang="cs-CZ" dirty="0" smtClean="0"/>
              <a:t>SUCHOZEMSKÝ/MOŘSKÝ/SLADKOVODNÍ?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6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KROUŽKOVCI – článkovaní „červi“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Stejnoměrně </a:t>
            </a:r>
            <a:r>
              <a:rPr lang="cs-CZ" b="1" dirty="0"/>
              <a:t>článkované tělo</a:t>
            </a:r>
            <a:r>
              <a:rPr lang="cs-CZ" dirty="0"/>
              <a:t>. Jednotlivé články (kroužky) jsou odděleny </a:t>
            </a:r>
            <a:r>
              <a:rPr lang="cs-CZ" b="1" dirty="0"/>
              <a:t>přepážkami</a:t>
            </a:r>
            <a:r>
              <a:rPr lang="cs-CZ" dirty="0"/>
              <a:t> uvnitř těla.</a:t>
            </a:r>
          </a:p>
          <a:p>
            <a:endParaRPr lang="cs-CZ" dirty="0"/>
          </a:p>
          <a:p>
            <a:r>
              <a:rPr lang="cs-CZ" dirty="0"/>
              <a:t>Na povrchu těla vyrůstají </a:t>
            </a:r>
            <a:r>
              <a:rPr lang="cs-CZ" b="1" dirty="0"/>
              <a:t>štětinky</a:t>
            </a:r>
            <a:r>
              <a:rPr lang="cs-CZ" dirty="0"/>
              <a:t>, které spolu se svaly pod pokožkou umožňují </a:t>
            </a:r>
            <a:r>
              <a:rPr lang="cs-CZ" b="1" dirty="0"/>
              <a:t>pohyb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Žijí ve </a:t>
            </a:r>
            <a:r>
              <a:rPr lang="cs-CZ" b="1" dirty="0"/>
              <a:t>vlhké zemi</a:t>
            </a:r>
            <a:r>
              <a:rPr lang="cs-CZ" dirty="0"/>
              <a:t>, ve </a:t>
            </a:r>
            <a:r>
              <a:rPr lang="cs-CZ" b="1" dirty="0"/>
              <a:t>sladkých vodách</a:t>
            </a:r>
            <a:r>
              <a:rPr lang="cs-CZ" dirty="0"/>
              <a:t> i v </a:t>
            </a:r>
            <a:r>
              <a:rPr lang="cs-CZ" b="1" dirty="0"/>
              <a:t>moři</a:t>
            </a:r>
            <a:r>
              <a:rPr lang="cs-CZ" dirty="0"/>
              <a:t>. Dosahují délky od 1 mm až po několik metrů.</a:t>
            </a:r>
          </a:p>
          <a:p>
            <a:endParaRPr lang="cs-CZ" dirty="0" smtClean="0"/>
          </a:p>
          <a:p>
            <a:r>
              <a:rPr lang="cs-CZ" dirty="0" smtClean="0"/>
              <a:t>Dělíme je na </a:t>
            </a:r>
            <a:r>
              <a:rPr lang="cs-CZ" b="1" dirty="0" smtClean="0"/>
              <a:t>mnohoštětinatce</a:t>
            </a:r>
            <a:r>
              <a:rPr lang="cs-CZ" dirty="0" smtClean="0"/>
              <a:t> a </a:t>
            </a:r>
            <a:r>
              <a:rPr lang="cs-CZ" b="1" dirty="0" smtClean="0"/>
              <a:t>opaskovce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2" descr="cartoon worm clip art for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472" y="779325"/>
            <a:ext cx="2079271" cy="15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XyVZ5pHOcN4/UQjRTJkzBAI/AAAAAAAABMU/l6YQJHJLd5I/s320/nereid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70" y="2638044"/>
            <a:ext cx="3048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mnohoštětinatci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3" y="2638044"/>
            <a:ext cx="3710524" cy="310198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Mnohoštětinatci jsou převážně mořští kroužkovci.</a:t>
            </a:r>
          </a:p>
          <a:p>
            <a:endParaRPr lang="cs-CZ" dirty="0"/>
          </a:p>
          <a:p>
            <a:r>
              <a:rPr lang="cs-CZ" dirty="0" smtClean="0"/>
              <a:t>Po stranách každého tělního článku mají výběžky, ze kterých vyrůstá mnoho štětinek ve svazečcích.</a:t>
            </a:r>
          </a:p>
          <a:p>
            <a:endParaRPr lang="cs-CZ" dirty="0"/>
          </a:p>
          <a:p>
            <a:r>
              <a:rPr lang="cs-CZ" dirty="0" smtClean="0"/>
              <a:t>Dýchají žábrami, mají většinou oddělené pohlaví.</a:t>
            </a:r>
          </a:p>
          <a:p>
            <a:endParaRPr lang="cs-CZ" dirty="0"/>
          </a:p>
          <a:p>
            <a:r>
              <a:rPr lang="cs-CZ" dirty="0" smtClean="0"/>
              <a:t>Často jsou potravou ryb.</a:t>
            </a:r>
            <a:endParaRPr lang="cs-CZ" dirty="0"/>
          </a:p>
        </p:txBody>
      </p:sp>
      <p:pic>
        <p:nvPicPr>
          <p:cNvPr id="1032" name="Picture 8" descr="http://1.bp.blogspot.com/-jOjo_hvchsY/UQjRSjZ-afI/AAAAAAAABMQ/F08Do74TnRc/s1600/afrodit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70" y="3991737"/>
            <a:ext cx="3079803" cy="1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xCQPlu1k6hg/UQjRToodRhI/AAAAAAAABMc/Puj52FsRSCY/s320/palolo_zelen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470" y="2638044"/>
            <a:ext cx="3960179" cy="30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69988" y="2274454"/>
            <a:ext cx="253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NEREIDKA </a:t>
            </a:r>
            <a:r>
              <a:rPr lang="cs-CZ" dirty="0" smtClean="0"/>
              <a:t>HNĚDÁ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386188" y="2274454"/>
            <a:ext cx="253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PALOLO ZELENÝ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53116" y="5712318"/>
            <a:ext cx="316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AFRODITKA PLSTNATÁ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1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opaskovci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Jsou pojmenovaní podle opasku, který mají v přední části těla.</a:t>
            </a:r>
          </a:p>
          <a:p>
            <a:endParaRPr lang="cs-CZ" dirty="0"/>
          </a:p>
          <a:p>
            <a:r>
              <a:rPr lang="cs-CZ" dirty="0" smtClean="0"/>
              <a:t>Na každém článku mají málo nenápadných štětin.</a:t>
            </a:r>
          </a:p>
          <a:p>
            <a:endParaRPr lang="cs-CZ" dirty="0"/>
          </a:p>
          <a:p>
            <a:r>
              <a:rPr lang="cs-CZ" dirty="0" smtClean="0"/>
              <a:t>Jsou to především půdní a sladkovodní kroužkovci.</a:t>
            </a:r>
          </a:p>
          <a:p>
            <a:endParaRPr lang="cs-CZ" dirty="0"/>
          </a:p>
          <a:p>
            <a:r>
              <a:rPr lang="cs-CZ" dirty="0" smtClean="0"/>
              <a:t>Dělíme je na máloštětinatce a pijavky.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Žížala obecná – Wikiped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5954"/>
            <a:ext cx="4270375" cy="28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08693" y="2396622"/>
            <a:ext cx="253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ŽÍŽALA OBECNÁ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08693" y="5740026"/>
            <a:ext cx="241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58A303"/>
                </a:solidFill>
              </a:rPr>
              <a:t>MÁLOŠTĚTINATEC</a:t>
            </a:r>
            <a:endParaRPr lang="cs-CZ" dirty="0">
              <a:solidFill>
                <a:srgbClr val="58A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Obrázek - Tubifex tubifex (nitěnka obecná) | BioLib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97" y="4417136"/>
            <a:ext cx="3562400" cy="27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isenia fetida - žížala hnojní | Lumbricidae - žížalovití | Natura Bohemic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5952"/>
          <a:stretch/>
        </p:blipFill>
        <p:spPr bwMode="auto">
          <a:xfrm>
            <a:off x="2231136" y="2153412"/>
            <a:ext cx="3562401" cy="23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javka lékařská – Wikiped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98" y="2153412"/>
            <a:ext cx="2087665" cy="19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OPASKOVCI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16985" y="2782882"/>
            <a:ext cx="110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ŽÍŽALA</a:t>
            </a:r>
          </a:p>
          <a:p>
            <a:pPr algn="ctr"/>
            <a:r>
              <a:rPr lang="cs-CZ" dirty="0" smtClean="0"/>
              <a:t>HNOJNÍ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4146" y="5252202"/>
            <a:ext cx="119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NITĚNKA OBECNÁ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960862" y="2719336"/>
            <a:ext cx="152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PIJAVKA LÉKAŘSKÁ</a:t>
            </a:r>
            <a:endParaRPr lang="cs-CZ" dirty="0"/>
          </a:p>
        </p:txBody>
      </p:sp>
      <p:pic>
        <p:nvPicPr>
          <p:cNvPr id="3084" name="Picture 12" descr="Chobotnatka ryb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97" y="3905236"/>
            <a:ext cx="2087665" cy="16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9692875" y="4417136"/>
            <a:ext cx="206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CHOBOT-</a:t>
            </a:r>
          </a:p>
          <a:p>
            <a:pPr algn="ctr"/>
            <a:r>
              <a:rPr lang="cs-CZ" dirty="0" smtClean="0"/>
              <a:t>NATKA RYBÍ</a:t>
            </a:r>
            <a:endParaRPr lang="cs-CZ" dirty="0"/>
          </a:p>
        </p:txBody>
      </p:sp>
      <p:pic>
        <p:nvPicPr>
          <p:cNvPr id="3086" name="Picture 14" descr="pijavka koňská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t="10872" r="8746" b="12452"/>
          <a:stretch/>
        </p:blipFill>
        <p:spPr bwMode="auto">
          <a:xfrm>
            <a:off x="7873451" y="5453741"/>
            <a:ext cx="2087412" cy="14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9960863" y="5832704"/>
            <a:ext cx="152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PIJAVKA KOŇSKÁ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2580" y="1261611"/>
            <a:ext cx="241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58A303"/>
                </a:solidFill>
              </a:rPr>
              <a:t>MÁLOŠTĚ-</a:t>
            </a:r>
          </a:p>
          <a:p>
            <a:pPr algn="ctr"/>
            <a:r>
              <a:rPr lang="cs-CZ" dirty="0" smtClean="0">
                <a:solidFill>
                  <a:srgbClr val="58A303"/>
                </a:solidFill>
              </a:rPr>
              <a:t>TINATCI</a:t>
            </a:r>
            <a:endParaRPr lang="cs-CZ" dirty="0">
              <a:solidFill>
                <a:srgbClr val="58A303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692875" y="1400111"/>
            <a:ext cx="241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58A303"/>
                </a:solidFill>
              </a:rPr>
              <a:t>PIJAVKY</a:t>
            </a:r>
            <a:endParaRPr lang="cs-CZ" dirty="0">
              <a:solidFill>
                <a:srgbClr val="58A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Žížala obecná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3" y="2638044"/>
            <a:ext cx="3672994" cy="310198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Žížala má na začátku těla </a:t>
            </a:r>
            <a:r>
              <a:rPr lang="cs-CZ" b="1" dirty="0" smtClean="0"/>
              <a:t>ústní otvor</a:t>
            </a:r>
            <a:r>
              <a:rPr lang="cs-CZ" dirty="0" smtClean="0"/>
              <a:t> a za ním </a:t>
            </a:r>
            <a:r>
              <a:rPr lang="cs-CZ" b="1" dirty="0" smtClean="0"/>
              <a:t>trávicí trubici</a:t>
            </a:r>
            <a:r>
              <a:rPr lang="cs-CZ" dirty="0" smtClean="0"/>
              <a:t>, která prochází celým tělem.</a:t>
            </a:r>
          </a:p>
          <a:p>
            <a:endParaRPr lang="cs-CZ" dirty="0"/>
          </a:p>
          <a:p>
            <a:r>
              <a:rPr lang="cs-CZ" dirty="0" smtClean="0"/>
              <a:t>Živí se </a:t>
            </a:r>
            <a:r>
              <a:rPr lang="cs-CZ" b="1" dirty="0" smtClean="0"/>
              <a:t>zahnívajícími částmi rostlin</a:t>
            </a:r>
            <a:r>
              <a:rPr lang="cs-CZ" dirty="0" smtClean="0"/>
              <a:t>, které přijímá s půdou. Nestrávené zbytky potravy vyvrhuje z těla řitním otvorem a tím přispívá k </a:t>
            </a:r>
            <a:r>
              <a:rPr lang="cs-CZ" b="1" dirty="0" smtClean="0"/>
              <a:t>vytváření humusu v půdě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/>
              <a:t>Dýchá</a:t>
            </a:r>
            <a:r>
              <a:rPr lang="cs-CZ" dirty="0"/>
              <a:t> celým </a:t>
            </a:r>
            <a:r>
              <a:rPr lang="cs-CZ" b="1" dirty="0"/>
              <a:t>povrchem těla</a:t>
            </a:r>
            <a:r>
              <a:rPr lang="cs-CZ" dirty="0"/>
              <a:t>. Krev obíhá v </a:t>
            </a:r>
            <a:r>
              <a:rPr lang="cs-CZ" b="1" dirty="0"/>
              <a:t>uzavřené cévní soustavě</a:t>
            </a:r>
            <a:r>
              <a:rPr lang="cs-CZ" dirty="0"/>
              <a:t> tvořené hřbetní a břišní cévou. </a:t>
            </a:r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1966430" y="694701"/>
            <a:ext cx="1728701" cy="1728701"/>
          </a:xfrm>
          <a:prstGeom prst="ellipse">
            <a:avLst/>
          </a:prstGeom>
          <a:solidFill>
            <a:srgbClr val="94A4C0"/>
          </a:solidFill>
          <a:ln>
            <a:solidFill>
              <a:srgbClr val="704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PATŘÍ MEZI MÁLOŠTĚTI-NATCE NEBO MEZI PIJAVKY?</a:t>
            </a:r>
            <a:endParaRPr lang="cs-CZ" sz="1400" dirty="0"/>
          </a:p>
        </p:txBody>
      </p:sp>
      <p:sp>
        <p:nvSpPr>
          <p:cNvPr id="6" name="Ovál 5"/>
          <p:cNvSpPr/>
          <p:nvPr/>
        </p:nvSpPr>
        <p:spPr>
          <a:xfrm>
            <a:off x="237729" y="694701"/>
            <a:ext cx="1728701" cy="1728701"/>
          </a:xfrm>
          <a:prstGeom prst="ellipse">
            <a:avLst/>
          </a:prstGeom>
          <a:solidFill>
            <a:srgbClr val="94A4C0"/>
          </a:solidFill>
          <a:ln>
            <a:solidFill>
              <a:srgbClr val="704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KDE NAJDEME NEJVÍCE ŽÍŽAL?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28960" t="31666" r="49037" b="26889"/>
          <a:stretch/>
        </p:blipFill>
        <p:spPr>
          <a:xfrm>
            <a:off x="8796759" y="-4363"/>
            <a:ext cx="3395241" cy="3597339"/>
          </a:xfrm>
          <a:prstGeom prst="rect">
            <a:avLst/>
          </a:prstGeom>
        </p:spPr>
      </p:pic>
      <p:pic>
        <p:nvPicPr>
          <p:cNvPr id="4102" name="Picture 6" descr="https://attachments.office.net/owa/Alena.Nezvalova%40zshlubocky.cz/service.svc/s/GetAttachmentThumbnail?id=AAMkADY3OWUxM2FkLTQ3NmEtNDFkYi1hOWYwLTNmYTE4MmQ0MjJmOABGAAAAAAB9yiO4bSECS6WFTqSs%2BDROBwC80V0xV%2F6pS7Bv1lmHBT53AAAAAAEMAAC80V0xV%2F6pS7Bv1lmHBT53AAB038mlAAABEgAQAE%2FV18efgDdGr8KDPNeeP6A%3D&amp;thumbnailType=2&amp;token=eyJhbGciOiJSUzI1NiIsImtpZCI6IjMwODE3OUNFNUY0QjUyRTc4QjJEQjg5NjZCQUY0RUNDMzcyN0FFRUUiLCJ0eXAiOiJKV1QiLCJ4NXQiOiJNSUY1emw5TFV1ZUxMYmlXYTY5T3pEY25ydTQifQ.eyJvcmlnaW4iOiJodHRwczovL291dGxvb2sub2ZmaWNlLmNvbSIsInVjIjoiYjc3NjZmM2VjMWU4NGFhMzg0ZjlmMGJjZTQ2MWU4N2QiLCJzaWduaW5fc3RhdGUiOiJbXCJrbXNpXCJdIiwidmVyIjoiRXhjaGFuZ2UuQ2FsbGJhY2suVjEiLCJhcHBjdHhzZW5kZXIiOiJPd2FEb3dubG9hZEAzZmExOTJlYy1mYzczLTRkNTctOGEwYy00N2Q1OGU2NjExNzIiLCJpc3NyaW5nIjoiV1ciLCJhcHBjdHgiOiJ7XCJtc2V4Y2hwcm90XCI6XCJvd2FcIixcInB1aWRcIjpcIjExNTM4MDExMTc2MTEzOTMzNDVcIixcInNjb3BlXCI6XCJPd2FEb3dubG9hZFwiLFwib2lkXCI6XCIyOGYyOTQxNi04NWQyLTQ2ZGItYmFhZC1mMDFmNTE1Nzg3ZTZcIixcInByaW1hcnlzaWRcIjpcIlMtMS01LTIxLTE2MTIwODMxNzktNDEwMjAwMDY5OS0zNzg1NDgzNjk0LTE5OTMyMTU0XCJ9IiwibmJmIjoxNjE0MzI5NDQ1LCJleHAiOjE2MTQzMzAwNDUsImlzcyI6IjAwMDAwMDAyLTAwMDAtMGZmMS1jZTAwLTAwMDAwMDAwMDAwMEAzZmExOTJlYy1mYzczLTRkNTctOGEwYy00N2Q1OGU2NjExNzIiLCJhdWQiOiIwMDAwMDAwMi0wMDAwLTBmZjEtY2UwMC0wMDAwMDAwMDAwMDAvYXR0YWNobWVudHMub2ZmaWNlLm5ldEAzZmExOTJlYy1mYzczLTRkNTctOGEwYy00N2Q1OGU2NjExNzIiLCJoYXBwIjoib3dhIn0.BBteAgobkEeFXhUm5pqfXazh9brqHhRgL9n55u1vUJMNCzztyfRvqm_YETLfKGksBOJxIyD15jaTqYsYlQPxa0Lg0fXmU_-ERAvv7SLEY89nQnWsFExzhlmNpTuorc4LHRU-FIxjjDL9KXeaDvIOC1VOwgEWlAv-pMHKbTRX-KyXHnFQACe3mz4---EGJXyBBU8EZm65x9uWumg01-mPUfK-nsvt-SJIInjExZJObb-mqO3bYwUrg3jWILlA6aMS18BYztiz6tDiDUIJU8aJUXCFBj2BH8CPCToV7N6JPMP5A82f-Ihmq1ulISIKDfsKkcDjG4En7EmH9l70HjwQVQ&amp;X-OWA-CANARY=K3ULv6E27kS3QmS-xsPSFdB588oz2tgYbxWxMvkUx3QQOqXXvxPlFLGkzlP4F5aGfF0P52bfkiE.&amp;owa=outlook.office.com&amp;scriptVer=20210215002.05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42" y="3592976"/>
            <a:ext cx="6364258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Žížala obecná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3" y="2638044"/>
            <a:ext cx="5672088" cy="2051286"/>
          </a:xfrm>
        </p:spPr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b="1" dirty="0" smtClean="0"/>
              <a:t>každém</a:t>
            </a:r>
            <a:r>
              <a:rPr lang="cs-CZ" dirty="0" smtClean="0"/>
              <a:t> tělním </a:t>
            </a:r>
            <a:r>
              <a:rPr lang="cs-CZ" b="1" dirty="0" smtClean="0"/>
              <a:t>článku</a:t>
            </a:r>
            <a:r>
              <a:rPr lang="cs-CZ" dirty="0" smtClean="0"/>
              <a:t> je dvojice </a:t>
            </a:r>
            <a:r>
              <a:rPr lang="cs-CZ" b="1" dirty="0" smtClean="0"/>
              <a:t>vylučovacích orgánů </a:t>
            </a:r>
            <a:r>
              <a:rPr lang="cs-CZ" dirty="0" smtClean="0"/>
              <a:t>podobných nálevce.</a:t>
            </a:r>
          </a:p>
          <a:p>
            <a:endParaRPr lang="cs-CZ" dirty="0"/>
          </a:p>
          <a:p>
            <a:r>
              <a:rPr lang="cs-CZ" dirty="0" smtClean="0"/>
              <a:t>Nervovou soustavu tvoří vzájemně propojené </a:t>
            </a:r>
            <a:r>
              <a:rPr lang="cs-CZ" b="1" dirty="0" smtClean="0"/>
              <a:t>uzliny</a:t>
            </a:r>
            <a:r>
              <a:rPr lang="cs-CZ" dirty="0" smtClean="0"/>
              <a:t>. Celá soustava se podobá žebříku → </a:t>
            </a:r>
            <a:r>
              <a:rPr lang="cs-CZ" b="1" dirty="0" smtClean="0"/>
              <a:t>žebříčkovitá nervová soustava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4102" name="Picture 6" descr="https://attachments.office.net/owa/Alena.Nezvalova%40zshlubocky.cz/service.svc/s/GetAttachmentThumbnail?id=AAMkADY3OWUxM2FkLTQ3NmEtNDFkYi1hOWYwLTNmYTE4MmQ0MjJmOABGAAAAAAB9yiO4bSECS6WFTqSs%2BDROBwC80V0xV%2F6pS7Bv1lmHBT53AAAAAAEMAAC80V0xV%2F6pS7Bv1lmHBT53AAB038mlAAABEgAQAE%2FV18efgDdGr8KDPNeeP6A%3D&amp;thumbnailType=2&amp;token=eyJhbGciOiJSUzI1NiIsImtpZCI6IjMwODE3OUNFNUY0QjUyRTc4QjJEQjg5NjZCQUY0RUNDMzcyN0FFRUUiLCJ0eXAiOiJKV1QiLCJ4NXQiOiJNSUY1emw5TFV1ZUxMYmlXYTY5T3pEY25ydTQifQ.eyJvcmlnaW4iOiJodHRwczovL291dGxvb2sub2ZmaWNlLmNvbSIsInVjIjoiYjc3NjZmM2VjMWU4NGFhMzg0ZjlmMGJjZTQ2MWU4N2QiLCJzaWduaW5fc3RhdGUiOiJbXCJrbXNpXCJdIiwidmVyIjoiRXhjaGFuZ2UuQ2FsbGJhY2suVjEiLCJhcHBjdHhzZW5kZXIiOiJPd2FEb3dubG9hZEAzZmExOTJlYy1mYzczLTRkNTctOGEwYy00N2Q1OGU2NjExNzIiLCJpc3NyaW5nIjoiV1ciLCJhcHBjdHgiOiJ7XCJtc2V4Y2hwcm90XCI6XCJvd2FcIixcInB1aWRcIjpcIjExNTM4MDExMTc2MTEzOTMzNDVcIixcInNjb3BlXCI6XCJPd2FEb3dubG9hZFwiLFwib2lkXCI6XCIyOGYyOTQxNi04NWQyLTQ2ZGItYmFhZC1mMDFmNTE1Nzg3ZTZcIixcInByaW1hcnlzaWRcIjpcIlMtMS01LTIxLTE2MTIwODMxNzktNDEwMjAwMDY5OS0zNzg1NDgzNjk0LTE5OTMyMTU0XCJ9IiwibmJmIjoxNjE0MzI5NDQ1LCJleHAiOjE2MTQzMzAwNDUsImlzcyI6IjAwMDAwMDAyLTAwMDAtMGZmMS1jZTAwLTAwMDAwMDAwMDAwMEAzZmExOTJlYy1mYzczLTRkNTctOGEwYy00N2Q1OGU2NjExNzIiLCJhdWQiOiIwMDAwMDAwMi0wMDAwLTBmZjEtY2UwMC0wMDAwMDAwMDAwMDAvYXR0YWNobWVudHMub2ZmaWNlLm5ldEAzZmExOTJlYy1mYzczLTRkNTctOGEwYy00N2Q1OGU2NjExNzIiLCJoYXBwIjoib3dhIn0.BBteAgobkEeFXhUm5pqfXazh9brqHhRgL9n55u1vUJMNCzztyfRvqm_YETLfKGksBOJxIyD15jaTqYsYlQPxa0Lg0fXmU_-ERAvv7SLEY89nQnWsFExzhlmNpTuorc4LHRU-FIxjjDL9KXeaDvIOC1VOwgEWlAv-pMHKbTRX-KyXHnFQACe3mz4---EGJXyBBU8EZm65x9uWumg01-mPUfK-nsvt-SJIInjExZJObb-mqO3bYwUrg3jWILlA6aMS18BYztiz6tDiDUIJU8aJUXCFBj2BH8CPCToV7N6JPMP5A82f-Ihmq1ulISIKDfsKkcDjG4En7EmH9l70HjwQVQ&amp;X-OWA-CANARY=K3ULv6E27kS3QmS-xsPSFdB588oz2tgYbxWxMvkUx3QQOqXXvxPlFLGkzlP4F5aGfF0P52bfkiE.&amp;owa=outlook.office.com&amp;scriptVer=20210215002.05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85" y="4832405"/>
            <a:ext cx="4385046" cy="22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8965041" y="241983"/>
            <a:ext cx="1728701" cy="1728701"/>
          </a:xfrm>
          <a:prstGeom prst="ellipse">
            <a:avLst/>
          </a:prstGeom>
          <a:solidFill>
            <a:srgbClr val="94A4C0"/>
          </a:solidFill>
          <a:ln>
            <a:solidFill>
              <a:srgbClr val="704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 je to vlastně nálevka?</a:t>
            </a:r>
            <a:endParaRPr lang="cs-CZ" dirty="0"/>
          </a:p>
        </p:txBody>
      </p:sp>
      <p:pic>
        <p:nvPicPr>
          <p:cNvPr id="5122" name="Picture 2" descr="Nálevka - trychtýř bez sítka, průměr 100 mm, objem 0,25 litru, se závěsným  očkem | MojeDílna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213" y="374339"/>
            <a:ext cx="1102279" cy="14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8000360" y="2387174"/>
            <a:ext cx="3658061" cy="2128296"/>
            <a:chOff x="6023434" y="2153412"/>
            <a:chExt cx="2305083" cy="1341120"/>
          </a:xfrm>
        </p:grpSpPr>
        <p:pic>
          <p:nvPicPr>
            <p:cNvPr id="11" name="Picture 4" descr="b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459" y="2183892"/>
              <a:ext cx="10896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6564454" y="3326892"/>
              <a:ext cx="1764063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27432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přebytečná voda  a škodlivé látky</a:t>
              </a:r>
              <a:endParaRPr lang="cs-CZ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6023434" y="2273427"/>
              <a:ext cx="645795" cy="15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tělní tekutina</a:t>
              </a:r>
              <a:endParaRPr lang="cs-CZ"/>
            </a:p>
          </p:txBody>
        </p:sp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7046419" y="2153412"/>
              <a:ext cx="702945" cy="13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užitečné látky</a:t>
              </a:r>
              <a:endParaRPr lang="cs-CZ"/>
            </a:p>
          </p:txBody>
        </p:sp>
      </p:grpSp>
      <p:pic>
        <p:nvPicPr>
          <p:cNvPr id="5124" name="Picture 4" descr="2 třídy: 1. Opaskovci – Máloštětinatci(žížala, nítěnka) Pijavice(Pijavka,  Chobotnatka) 2. mnohoštětinatci (Nereidka) - ppt stáhnou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26889" r="11702" b="29905"/>
          <a:stretch/>
        </p:blipFill>
        <p:spPr bwMode="auto">
          <a:xfrm>
            <a:off x="7852584" y="4689330"/>
            <a:ext cx="4339416" cy="21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kroužkovci - MINI ZOO U O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0" y="-1"/>
            <a:ext cx="9813456" cy="70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-135128" y="5135290"/>
            <a:ext cx="1930399" cy="1930399"/>
          </a:xfrm>
          <a:prstGeom prst="ellipse">
            <a:avLst/>
          </a:prstGeom>
          <a:solidFill>
            <a:srgbClr val="C18A85"/>
          </a:solidFill>
          <a:ln>
            <a:solidFill>
              <a:srgbClr val="E7C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Z KOKONU SE VĚTŠINOU VYLÍHNE JEN JEDNA MLADÁ ŽÍŽALA.</a:t>
            </a:r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9960864" y="444054"/>
            <a:ext cx="18635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Žížala je obojetník (hermafrodit). Dva jedinci si vzájemně vymění spermie a oplozená vajíčka. Ta jsou ve slizovitém obalu z </a:t>
            </a:r>
            <a:r>
              <a:rPr lang="cs-CZ" dirty="0" smtClean="0"/>
              <a:t>opasku uložena do půdy a, kde se z nich líhnou malé žížaly – </a:t>
            </a:r>
            <a:r>
              <a:rPr lang="cs-CZ" b="1" dirty="0" smtClean="0"/>
              <a:t>vývin přímý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5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1407</TotalTime>
  <Words>828</Words>
  <Application>Microsoft Office PowerPoint</Application>
  <PresentationFormat>Širokoúhlá obrazovka</PresentationFormat>
  <Paragraphs>127</Paragraphs>
  <Slides>11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Prezentace aplikace PowerPoint</vt:lpstr>
      <vt:lpstr>umíme už měkkýše?</vt:lpstr>
      <vt:lpstr>KROUŽKOVCI – článkovaní „červi“</vt:lpstr>
      <vt:lpstr>mnohoštětinatci</vt:lpstr>
      <vt:lpstr>opaskovci</vt:lpstr>
      <vt:lpstr>OPASKOVCI</vt:lpstr>
      <vt:lpstr>Žížala obecná</vt:lpstr>
      <vt:lpstr>Žížala obecná</vt:lpstr>
      <vt:lpstr>Prezentace aplikace PowerPoint</vt:lpstr>
      <vt:lpstr>PROČ JSOU ŽÍŽALY VÝZNAMNÉ?</vt:lpstr>
      <vt:lpstr>Na zahrádce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Nezvalová</dc:creator>
  <cp:lastModifiedBy>Alena Nezvalová</cp:lastModifiedBy>
  <cp:revision>28</cp:revision>
  <dcterms:created xsi:type="dcterms:W3CDTF">2021-02-25T08:58:09Z</dcterms:created>
  <dcterms:modified xsi:type="dcterms:W3CDTF">2021-03-01T07:33:16Z</dcterms:modified>
</cp:coreProperties>
</file>