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6DD1-2C8C-4E11-9820-3968A3F37D2F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4DB56-0322-4BDE-8095-EC29EC412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25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B56-0322-4BDE-8095-EC29EC4120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6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Protonefridie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vylučovací orgány ploštěnců. Skládají se z takzvaných plaménkových buněk, obvykle hruškovitého tvaru, a odvodných kanálků. Z plaménkové buňky vychází shluk bičíků, jejichž pohyb vytváří dojem plamene. Odvodné kanálky ústí mimo tělo živočicha, nebo se spojují do rozvětveného systému.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B56-0322-4BDE-8095-EC29EC4120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78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Patří mezi vejcorodé. Kladou vajíčka do kokonů, které přilepují na kameny</a:t>
            </a:r>
            <a:r>
              <a:rPr lang="cs-CZ" baseline="0" dirty="0" smtClean="0"/>
              <a:t> ve vodě.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B56-0322-4BDE-8095-EC29EC4120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3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Tasemnice</a:t>
            </a:r>
            <a:r>
              <a:rPr lang="cs-CZ" baseline="0" dirty="0" smtClean="0"/>
              <a:t> bezbranná – d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ospělí jedinci se lokalizují v tenkém střevě člověka, kde se živí tráveninou,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lověk se nakazí pozřením nedostatečně tepelně upraveného hovězího masa s boubelemi.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Motolice jaterní – cizopasí</a:t>
            </a:r>
            <a:r>
              <a:rPr lang="cs-CZ" baseline="0" dirty="0" smtClean="0"/>
              <a:t> v játrech ovcí, měří až 3 cm.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B56-0322-4BDE-8095-EC29EC4120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1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nebo: konzumace syrového rybího masa, pozření kontaminované vody, konzumace potravin omytých kontaminovanou vodou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B56-0322-4BDE-8095-EC29EC41203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9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6400" y="853508"/>
            <a:ext cx="8991600" cy="1645920"/>
          </a:xfrm>
          <a:solidFill>
            <a:schemeClr val="tx1"/>
          </a:solidFill>
        </p:spPr>
        <p:txBody>
          <a:bodyPr/>
          <a:lstStyle/>
          <a:p>
            <a:r>
              <a:rPr lang="cs-CZ" dirty="0" smtClean="0"/>
              <a:t>Hezké pondělí!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ow to Wake Up Early (and Why You May Want to Start) | Elegant Them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5418"/>
            <a:ext cx="8999861" cy="41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dirty="0" smtClean="0"/>
              <a:t>živí se </a:t>
            </a:r>
            <a:r>
              <a:rPr lang="cs-CZ" altLang="cs-CZ" b="1" dirty="0" smtClean="0"/>
              <a:t>krví</a:t>
            </a:r>
          </a:p>
          <a:p>
            <a:pPr>
              <a:buFontTx/>
              <a:buChar char="-"/>
            </a:pPr>
            <a:r>
              <a:rPr lang="cs-CZ" altLang="cs-CZ" dirty="0" smtClean="0"/>
              <a:t>parazitují např. ve střevech ovcí</a:t>
            </a:r>
          </a:p>
          <a:p>
            <a:pPr>
              <a:buFontTx/>
              <a:buChar char="-"/>
            </a:pPr>
            <a:r>
              <a:rPr lang="cs-CZ" altLang="cs-CZ" b="1" dirty="0" smtClean="0"/>
              <a:t>jak se může dostat do našeho těla</a:t>
            </a:r>
            <a:r>
              <a:rPr lang="cs-CZ" altLang="cs-CZ" dirty="0" smtClean="0"/>
              <a:t>:</a:t>
            </a:r>
          </a:p>
          <a:p>
            <a:pPr>
              <a:buFontTx/>
              <a:buChar char="-"/>
            </a:pPr>
            <a:r>
              <a:rPr lang="cs-CZ" altLang="cs-CZ" dirty="0" smtClean="0"/>
              <a:t>ovčí výkaly s vajíčky </a:t>
            </a:r>
            <a:r>
              <a:rPr lang="cs-CZ" dirty="0" smtClean="0"/>
              <a:t>→ voda → vajíčka se dostanou na vodní rostliny → člověk tyto rostliny sní (tepelně neupravené) → vajíčka se dostanou do jeho </a:t>
            </a:r>
            <a:r>
              <a:rPr lang="cs-CZ" dirty="0" smtClean="0"/>
              <a:t>těla</a:t>
            </a:r>
          </a:p>
          <a:p>
            <a:pPr marL="0" indent="0"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8194" name="Picture 2" descr="alternativní popis obrázku chyb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70247" cy="32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tolice jaterní – Wikiped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b="4729"/>
          <a:stretch/>
        </p:blipFill>
        <p:spPr bwMode="auto">
          <a:xfrm>
            <a:off x="9075162" y="2652843"/>
            <a:ext cx="1556864" cy="6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točnice lékařská je originální superpotravina. Na sendvič, do polévky či  ke steaku - Taste Journe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" b="11250"/>
          <a:stretch/>
        </p:blipFill>
        <p:spPr bwMode="auto">
          <a:xfrm>
            <a:off x="6338315" y="2638044"/>
            <a:ext cx="2381447" cy="14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ouk 7"/>
          <p:cNvSpPr/>
          <p:nvPr/>
        </p:nvSpPr>
        <p:spPr>
          <a:xfrm rot="17032936">
            <a:off x="7406640" y="3169919"/>
            <a:ext cx="1788160" cy="178816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1) Jaké třídy rozlišujeme u rodu ploštěnek?</a:t>
            </a:r>
          </a:p>
          <a:p>
            <a:pPr marL="342900" indent="-342900">
              <a:buAutoNum type="alphaLcParenR"/>
            </a:pPr>
            <a:r>
              <a:rPr lang="cs-CZ" dirty="0" smtClean="0"/>
              <a:t>ploštěnky, tasemnice, molice</a:t>
            </a:r>
          </a:p>
          <a:p>
            <a:pPr marL="342900" indent="-342900">
              <a:buAutoNum type="alphaLcParenR"/>
            </a:pPr>
            <a:r>
              <a:rPr lang="cs-CZ" dirty="0" smtClean="0"/>
              <a:t>pláštěnky, tasemnice, motolice</a:t>
            </a:r>
          </a:p>
          <a:p>
            <a:pPr marL="342900" indent="-342900">
              <a:buAutoNum type="alphaLcParenR"/>
            </a:pPr>
            <a:r>
              <a:rPr lang="cs-CZ" dirty="0" smtClean="0"/>
              <a:t>ploštěnky, tasemnice, motolice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2)  Ploštěnky řadíme mezi: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vnitřní parazity,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vodní dravce,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vnitřní parazity.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3) Regenerace je schopnost: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jednoduše nahrazovat ztracené části těla,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umět se pohybovat pomocí brv,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pohlavně se rozmnožovat.</a:t>
            </a:r>
          </a:p>
          <a:p>
            <a:pPr marL="342900" indent="-342900">
              <a:buFont typeface="+mj-lt"/>
              <a:buAutoNum type="alphaLcParenR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3) Abychom se nenakazili tasemnicí </a:t>
            </a:r>
            <a:r>
              <a:rPr lang="cs-CZ" b="1" dirty="0" err="1" smtClean="0"/>
              <a:t>dlouhočlennou</a:t>
            </a:r>
            <a:r>
              <a:rPr lang="cs-CZ" b="1" dirty="0" smtClean="0"/>
              <a:t>, nikdy bychom neměli jíst syrové (nebo nedostatečně tepelně upravené):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jehněčí maso,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hovězí maso,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vepřové maso.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342900" indent="-342900">
              <a:buFont typeface="+mj-lt"/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Hot Pot Dishes Cliparts, Stock Vector And Royalty Free Hot Pot Dishes 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3" y="4812144"/>
            <a:ext cx="1642685" cy="16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ploštěnci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5948" y="2572373"/>
            <a:ext cx="8200104" cy="3528294"/>
          </a:xfrm>
        </p:spPr>
        <p:txBody>
          <a:bodyPr/>
          <a:lstStyle/>
          <a:p>
            <a:r>
              <a:rPr lang="cs-CZ" dirty="0" smtClean="0"/>
              <a:t>mnohobuněční živočichové s </a:t>
            </a:r>
            <a:r>
              <a:rPr lang="cs-CZ" b="1" dirty="0" smtClean="0"/>
              <a:t>plochým tvarem těla</a:t>
            </a:r>
          </a:p>
          <a:p>
            <a:r>
              <a:rPr lang="cs-CZ" dirty="0" smtClean="0"/>
              <a:t>tělo je </a:t>
            </a:r>
            <a:r>
              <a:rPr lang="cs-CZ" b="1" dirty="0" smtClean="0"/>
              <a:t>dvoustranně souměrné </a:t>
            </a:r>
            <a:r>
              <a:rPr lang="cs-CZ" dirty="0" smtClean="0"/>
              <a:t>(tj. lze jej rozdělit podélně jen na 2 stejné části)</a:t>
            </a:r>
          </a:p>
          <a:p>
            <a:r>
              <a:rPr lang="cs-CZ" dirty="0" smtClean="0"/>
              <a:t>na těle rozeznáváme </a:t>
            </a:r>
            <a:r>
              <a:rPr lang="cs-CZ" b="1" dirty="0" smtClean="0"/>
              <a:t>přední</a:t>
            </a:r>
            <a:r>
              <a:rPr lang="cs-CZ" dirty="0" smtClean="0"/>
              <a:t> a </a:t>
            </a:r>
            <a:r>
              <a:rPr lang="cs-CZ" b="1" dirty="0" smtClean="0"/>
              <a:t>zadní část</a:t>
            </a:r>
          </a:p>
          <a:p>
            <a:r>
              <a:rPr lang="cs-CZ" dirty="0" smtClean="0"/>
              <a:t>žijí ve </a:t>
            </a:r>
            <a:r>
              <a:rPr lang="cs-CZ" b="1" dirty="0" smtClean="0"/>
              <a:t>vodě</a:t>
            </a:r>
            <a:r>
              <a:rPr lang="cs-CZ" dirty="0" smtClean="0"/>
              <a:t> a </a:t>
            </a:r>
            <a:r>
              <a:rPr lang="cs-CZ" b="1" dirty="0" smtClean="0"/>
              <a:t>vlhku</a:t>
            </a:r>
          </a:p>
          <a:p>
            <a:r>
              <a:rPr lang="cs-CZ" dirty="0" smtClean="0"/>
              <a:t>někteří jsou vnitřní parazité obratlovců</a:t>
            </a:r>
            <a:endParaRPr lang="cs-CZ" dirty="0"/>
          </a:p>
        </p:txBody>
      </p:sp>
      <p:pic>
        <p:nvPicPr>
          <p:cNvPr id="1026" name="Picture 2" descr="Flatworm Diagram - Cliparts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66" y="3850418"/>
            <a:ext cx="2225266" cy="21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089058" y="3578942"/>
            <a:ext cx="2792362" cy="263504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8701548" y="3578942"/>
            <a:ext cx="0" cy="610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" t="19543" r="21651" b="8188"/>
          <a:stretch/>
        </p:blipFill>
        <p:spPr>
          <a:xfrm>
            <a:off x="1822193" y="2153412"/>
            <a:ext cx="8547614" cy="45217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ploštěnci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461164" y="711200"/>
            <a:ext cx="489527" cy="748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860800" y="341868"/>
            <a:ext cx="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ROD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986372" y="1779339"/>
            <a:ext cx="489527" cy="748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08364" y="1411393"/>
            <a:ext cx="8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TŘÍDA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122224" y="1274679"/>
            <a:ext cx="8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TŘÍDY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8765309" y="1779339"/>
            <a:ext cx="1768678" cy="558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a) ploštěnky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179496" cy="31019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dirty="0" smtClean="0"/>
              <a:t>živí se </a:t>
            </a:r>
            <a:r>
              <a:rPr lang="cs-CZ" altLang="cs-CZ" b="1" dirty="0" smtClean="0"/>
              <a:t>dravě</a:t>
            </a:r>
          </a:p>
          <a:p>
            <a:pPr>
              <a:buFontTx/>
              <a:buChar char="-"/>
            </a:pPr>
            <a:r>
              <a:rPr lang="cs-CZ" altLang="cs-CZ" b="1" dirty="0" smtClean="0"/>
              <a:t>čisté vody </a:t>
            </a:r>
            <a:r>
              <a:rPr lang="cs-CZ" altLang="cs-CZ" dirty="0" smtClean="0"/>
              <a:t>(sladká i slaná voda)</a:t>
            </a:r>
          </a:p>
          <a:p>
            <a:pPr>
              <a:buFontTx/>
              <a:buChar char="-"/>
            </a:pPr>
            <a:r>
              <a:rPr lang="cs-CZ" altLang="cs-CZ" dirty="0"/>
              <a:t>v</a:t>
            </a:r>
            <a:r>
              <a:rPr lang="cs-CZ" altLang="cs-CZ" dirty="0" smtClean="0"/>
              <a:t>elká </a:t>
            </a:r>
            <a:r>
              <a:rPr lang="cs-CZ" altLang="cs-CZ" b="1" dirty="0" smtClean="0"/>
              <a:t>regenerační schopnost</a:t>
            </a:r>
            <a:endParaRPr lang="cs-CZ" altLang="cs-CZ" b="1" dirty="0"/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7388" r="4736" b="19518"/>
          <a:stretch/>
        </p:blipFill>
        <p:spPr bwMode="auto">
          <a:xfrm>
            <a:off x="1187672" y="4204764"/>
            <a:ext cx="4857136" cy="17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33108" y="6026231"/>
            <a:ext cx="491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ploštěnka tmavá               ploštěnka mléčná</a:t>
            </a:r>
            <a:endParaRPr lang="cs-CZ" dirty="0"/>
          </a:p>
        </p:txBody>
      </p:sp>
      <p:pic>
        <p:nvPicPr>
          <p:cNvPr id="3076" name="Picture 4" descr="Kanibalismem se dají získat vzpomínky sežraného, ukázal pokus | Prima 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40" y="5207615"/>
            <a:ext cx="1936289" cy="10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. třída (Př, 31) - Ploštěnci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6667"/>
          <a:stretch/>
        </p:blipFill>
        <p:spPr bwMode="auto">
          <a:xfrm>
            <a:off x="10554440" y="3898881"/>
            <a:ext cx="1703377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oštěnci (Platyhelminthes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15505" r="7379" b="12025"/>
          <a:stretch/>
        </p:blipFill>
        <p:spPr bwMode="auto">
          <a:xfrm>
            <a:off x="10554440" y="2591881"/>
            <a:ext cx="1637560" cy="11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What is regeneration Describe with the help of a neat diagram about  regeneration in Planaria - Biology - TopperLearning.com | 234kdwfx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83" y="2638044"/>
            <a:ext cx="3198599" cy="36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704888" y="6026231"/>
            <a:ext cx="2846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regenerace ploštěnek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832859" y="1830246"/>
            <a:ext cx="10807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mořské</a:t>
            </a:r>
          </a:p>
          <a:p>
            <a:pPr algn="ctr"/>
            <a:r>
              <a:rPr lang="cs-CZ" dirty="0" smtClean="0"/>
              <a:t>ploštěnky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Stavba těla ploštěnek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zploštělé tělo </a:t>
            </a:r>
            <a:r>
              <a:rPr lang="cs-CZ" altLang="cs-CZ" dirty="0"/>
              <a:t>(dvoustranně souměrné)</a:t>
            </a:r>
          </a:p>
          <a:p>
            <a:r>
              <a:rPr lang="cs-CZ" altLang="cs-CZ" dirty="0"/>
              <a:t>výhodné pro </a:t>
            </a:r>
            <a:r>
              <a:rPr lang="cs-CZ" altLang="cs-CZ" b="1" dirty="0"/>
              <a:t>život pod kameny</a:t>
            </a:r>
          </a:p>
          <a:p>
            <a:r>
              <a:rPr lang="cs-CZ" altLang="cs-CZ" dirty="0"/>
              <a:t>tělo tvoří </a:t>
            </a:r>
            <a:r>
              <a:rPr lang="cs-CZ" altLang="cs-CZ" b="1" dirty="0"/>
              <a:t>více</a:t>
            </a:r>
            <a:r>
              <a:rPr lang="cs-CZ" altLang="cs-CZ" dirty="0"/>
              <a:t> </a:t>
            </a:r>
            <a:r>
              <a:rPr lang="cs-CZ" altLang="cs-CZ" b="1" dirty="0"/>
              <a:t>vrstev buněk</a:t>
            </a:r>
          </a:p>
          <a:p>
            <a:r>
              <a:rPr lang="cs-CZ" altLang="cs-CZ" dirty="0"/>
              <a:t>na pokožce </a:t>
            </a:r>
            <a:r>
              <a:rPr lang="cs-CZ" altLang="cs-CZ" b="1" dirty="0"/>
              <a:t>brvy</a:t>
            </a:r>
            <a:r>
              <a:rPr lang="cs-CZ" altLang="cs-CZ" dirty="0"/>
              <a:t> (umožňují lepší pohyb)</a:t>
            </a:r>
          </a:p>
          <a:p>
            <a:r>
              <a:rPr lang="cs-CZ" altLang="cs-CZ" dirty="0"/>
              <a:t>pohyb zajišťují </a:t>
            </a:r>
            <a:r>
              <a:rPr lang="cs-CZ" altLang="cs-CZ" b="1" dirty="0"/>
              <a:t>svalové buňky</a:t>
            </a:r>
          </a:p>
          <a:p>
            <a:r>
              <a:rPr lang="cs-CZ" altLang="cs-CZ" dirty="0"/>
              <a:t>dýchá </a:t>
            </a:r>
            <a:r>
              <a:rPr lang="cs-CZ" altLang="cs-CZ" b="1" dirty="0"/>
              <a:t>celým</a:t>
            </a:r>
            <a:r>
              <a:rPr lang="cs-CZ" altLang="cs-CZ" dirty="0"/>
              <a:t> </a:t>
            </a:r>
            <a:r>
              <a:rPr lang="cs-CZ" altLang="cs-CZ" b="1" dirty="0"/>
              <a:t>povrchem</a:t>
            </a:r>
            <a:r>
              <a:rPr lang="cs-CZ" altLang="cs-CZ" dirty="0"/>
              <a:t> </a:t>
            </a:r>
            <a:r>
              <a:rPr lang="cs-CZ" altLang="cs-CZ" b="1" dirty="0" smtClean="0"/>
              <a:t>těla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/>
          <a:stretch/>
        </p:blipFill>
        <p:spPr bwMode="auto">
          <a:xfrm>
            <a:off x="6316635" y="3500283"/>
            <a:ext cx="4538177" cy="22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Trávení a vylučování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179496" cy="310198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altLang="cs-CZ" dirty="0"/>
              <a:t>ploštěnky jsou </a:t>
            </a:r>
            <a:r>
              <a:rPr lang="cs-CZ" altLang="cs-CZ" b="1" dirty="0"/>
              <a:t>dravci</a:t>
            </a:r>
          </a:p>
          <a:p>
            <a:pPr>
              <a:buFontTx/>
              <a:buChar char="-"/>
            </a:pPr>
            <a:r>
              <a:rPr lang="cs-CZ" altLang="cs-CZ" dirty="0"/>
              <a:t>loví </a:t>
            </a:r>
            <a:r>
              <a:rPr lang="cs-CZ" altLang="cs-CZ" b="1" dirty="0"/>
              <a:t>drobné živočichy</a:t>
            </a:r>
          </a:p>
          <a:p>
            <a:pPr>
              <a:buFontTx/>
              <a:buChar char="-"/>
            </a:pPr>
            <a:r>
              <a:rPr lang="cs-CZ" altLang="cs-CZ" dirty="0"/>
              <a:t>trávicí soustava je </a:t>
            </a:r>
            <a:r>
              <a:rPr lang="cs-CZ" altLang="cs-CZ" b="1" dirty="0"/>
              <a:t>bohatě větvená</a:t>
            </a:r>
          </a:p>
          <a:p>
            <a:pPr>
              <a:buFontTx/>
              <a:buChar char="-"/>
            </a:pPr>
            <a:r>
              <a:rPr lang="cs-CZ" altLang="cs-CZ" dirty="0"/>
              <a:t>kořist je trávena </a:t>
            </a:r>
            <a:r>
              <a:rPr lang="cs-CZ" altLang="cs-CZ" b="1" dirty="0"/>
              <a:t>trávicími šťávami</a:t>
            </a:r>
          </a:p>
          <a:p>
            <a:pPr>
              <a:buFontTx/>
              <a:buChar char="-"/>
            </a:pPr>
            <a:r>
              <a:rPr lang="cs-CZ" altLang="cs-CZ" b="1" dirty="0"/>
              <a:t>ústní otvor </a:t>
            </a:r>
            <a:r>
              <a:rPr lang="cs-CZ" altLang="cs-CZ" dirty="0"/>
              <a:t>slouží také k </a:t>
            </a:r>
            <a:r>
              <a:rPr lang="cs-CZ" altLang="cs-CZ" b="1" dirty="0"/>
              <a:t>vyvrhování</a:t>
            </a:r>
          </a:p>
          <a:p>
            <a:pPr>
              <a:buFontTx/>
              <a:buChar char="-"/>
            </a:pPr>
            <a:endParaRPr lang="cs-CZ" altLang="cs-CZ" b="1" dirty="0"/>
          </a:p>
          <a:p>
            <a:pPr>
              <a:buFontTx/>
              <a:buChar char="-"/>
            </a:pPr>
            <a:r>
              <a:rPr lang="cs-CZ" altLang="cs-CZ" dirty="0"/>
              <a:t>vylučovací </a:t>
            </a:r>
            <a:r>
              <a:rPr lang="cs-CZ" altLang="cs-CZ" dirty="0" smtClean="0"/>
              <a:t>soustava </a:t>
            </a:r>
            <a:r>
              <a:rPr lang="cs-CZ" altLang="cs-CZ" b="1" dirty="0"/>
              <a:t>odstraňuje odpadní látky</a:t>
            </a:r>
          </a:p>
          <a:p>
            <a:pPr>
              <a:buFontTx/>
              <a:buChar char="-"/>
            </a:pPr>
            <a:r>
              <a:rPr lang="cs-CZ" altLang="cs-CZ" dirty="0"/>
              <a:t>je tvořena kanálky s „</a:t>
            </a:r>
            <a:r>
              <a:rPr lang="cs-CZ" altLang="cs-CZ" b="1" dirty="0"/>
              <a:t>plaménkovými buňkami“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82" y="2638044"/>
            <a:ext cx="3294882" cy="17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82" y="4644055"/>
            <a:ext cx="4576609" cy="15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6027174" y="3628103"/>
            <a:ext cx="1366684" cy="471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Nervová soustava,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179496" cy="3101983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složitější</a:t>
            </a:r>
            <a:r>
              <a:rPr lang="cs-CZ" altLang="cs-CZ" dirty="0"/>
              <a:t> než rozptýlená </a:t>
            </a:r>
            <a:r>
              <a:rPr lang="cs-CZ" altLang="cs-CZ" b="1" dirty="0"/>
              <a:t>než u žahavců</a:t>
            </a:r>
          </a:p>
          <a:p>
            <a:r>
              <a:rPr lang="cs-CZ" altLang="cs-CZ" dirty="0"/>
              <a:t>v hlavové části </a:t>
            </a:r>
            <a:r>
              <a:rPr lang="cs-CZ" altLang="cs-CZ" b="1" dirty="0"/>
              <a:t>většina nervových buněk</a:t>
            </a:r>
          </a:p>
          <a:p>
            <a:r>
              <a:rPr lang="cs-CZ" altLang="cs-CZ" u="sng" dirty="0" smtClean="0"/>
              <a:t>typ </a:t>
            </a:r>
            <a:r>
              <a:rPr lang="cs-CZ" altLang="cs-CZ" u="sng" dirty="0"/>
              <a:t>nervové soustavy</a:t>
            </a:r>
            <a:r>
              <a:rPr lang="cs-CZ" altLang="cs-CZ" dirty="0"/>
              <a:t>: </a:t>
            </a:r>
            <a:r>
              <a:rPr lang="cs-CZ" altLang="cs-CZ" b="1" dirty="0"/>
              <a:t>provazcovitá</a:t>
            </a:r>
          </a:p>
          <a:p>
            <a:r>
              <a:rPr lang="cs-CZ" altLang="cs-CZ" u="sng" dirty="0"/>
              <a:t>smysly:</a:t>
            </a:r>
            <a:r>
              <a:rPr lang="cs-CZ" altLang="cs-CZ" dirty="0"/>
              <a:t>  </a:t>
            </a:r>
            <a:r>
              <a:rPr lang="cs-CZ" altLang="cs-CZ" b="1" dirty="0"/>
              <a:t>jednoduché oči </a:t>
            </a:r>
            <a:r>
              <a:rPr lang="cs-CZ" altLang="cs-CZ" dirty="0"/>
              <a:t>(světlo x tma)</a:t>
            </a:r>
          </a:p>
          <a:p>
            <a:pPr>
              <a:buFontTx/>
              <a:buChar char="-"/>
            </a:pPr>
            <a:endParaRPr lang="cs-CZ" altLang="cs-CZ" b="1" dirty="0"/>
          </a:p>
          <a:p>
            <a:pPr>
              <a:buFontTx/>
              <a:buChar char="-"/>
            </a:pPr>
            <a:r>
              <a:rPr lang="cs-CZ" altLang="cs-CZ" b="1" dirty="0"/>
              <a:t>pohlavní</a:t>
            </a:r>
            <a:r>
              <a:rPr lang="cs-CZ" altLang="cs-CZ" dirty="0"/>
              <a:t> rozmnožování</a:t>
            </a:r>
          </a:p>
          <a:p>
            <a:pPr>
              <a:buFontTx/>
              <a:buChar char="-"/>
            </a:pPr>
            <a:r>
              <a:rPr lang="cs-CZ" altLang="cs-CZ" b="1" dirty="0"/>
              <a:t>h</a:t>
            </a:r>
            <a:r>
              <a:rPr lang="cs-CZ" altLang="cs-CZ" b="1" dirty="0" smtClean="0"/>
              <a:t>ermafrodit </a:t>
            </a:r>
            <a:r>
              <a:rPr lang="cs-CZ" altLang="cs-CZ" dirty="0" smtClean="0"/>
              <a:t>= </a:t>
            </a:r>
            <a:r>
              <a:rPr lang="cs-CZ" altLang="cs-CZ" dirty="0"/>
              <a:t>jedinec vytváří </a:t>
            </a:r>
            <a:r>
              <a:rPr lang="cs-CZ" altLang="cs-CZ" b="1" dirty="0"/>
              <a:t>samčí</a:t>
            </a:r>
            <a:r>
              <a:rPr lang="cs-CZ" altLang="cs-CZ" dirty="0"/>
              <a:t> i </a:t>
            </a:r>
            <a:r>
              <a:rPr lang="cs-CZ" altLang="cs-CZ" b="1" dirty="0"/>
              <a:t>samičí</a:t>
            </a:r>
            <a:r>
              <a:rPr lang="cs-CZ" altLang="cs-CZ" dirty="0"/>
              <a:t> pohlavní buňky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4" y="2715513"/>
            <a:ext cx="3234813" cy="178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90" y="4503173"/>
            <a:ext cx="3991899" cy="17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) Tasemnice, motolice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179496" cy="31019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b="1" dirty="0" smtClean="0"/>
              <a:t>cizopasníci</a:t>
            </a:r>
            <a:r>
              <a:rPr lang="cs-CZ" altLang="cs-CZ" dirty="0" smtClean="0"/>
              <a:t> neboli </a:t>
            </a:r>
            <a:r>
              <a:rPr lang="cs-CZ" altLang="cs-CZ" b="1" dirty="0" smtClean="0"/>
              <a:t>parazité</a:t>
            </a:r>
          </a:p>
          <a:p>
            <a:pPr marL="0" indent="0">
              <a:buNone/>
            </a:pPr>
            <a:endParaRPr lang="cs-CZ" altLang="cs-CZ" dirty="0" smtClean="0"/>
          </a:p>
          <a:p>
            <a:endParaRPr lang="cs-CZ" dirty="0"/>
          </a:p>
        </p:txBody>
      </p:sp>
      <p:pic>
        <p:nvPicPr>
          <p:cNvPr id="8" name="Picture 2" descr="Název školy: Základní škola a mateřská škola, Hlušice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4440" r="6718" b="-5435"/>
          <a:stretch/>
        </p:blipFill>
        <p:spPr bwMode="auto">
          <a:xfrm>
            <a:off x="2459145" y="3230842"/>
            <a:ext cx="3723478" cy="29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39225" y="6039993"/>
            <a:ext cx="931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asemnice bezbranná                                                                               motolice jaterní</a:t>
            </a:r>
            <a:endParaRPr lang="cs-CZ" dirty="0"/>
          </a:p>
        </p:txBody>
      </p:sp>
      <p:pic>
        <p:nvPicPr>
          <p:cNvPr id="2052" name="Picture 4" descr="Motolice jaterní – Wikiped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b="4729"/>
          <a:stretch/>
        </p:blipFill>
        <p:spPr bwMode="auto">
          <a:xfrm>
            <a:off x="7030064" y="4085929"/>
            <a:ext cx="4162437" cy="16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765556" y="518160"/>
            <a:ext cx="2119884" cy="21198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Tasemnicí bezbrannou se člověk může nakazit pozřením nedostatečně tepelně upraveného hovězího masa.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961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tasemnice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b="1" dirty="0" smtClean="0"/>
              <a:t>parazitují </a:t>
            </a:r>
            <a:r>
              <a:rPr lang="cs-CZ" altLang="cs-CZ" b="1" dirty="0"/>
              <a:t>ve střevech </a:t>
            </a:r>
            <a:r>
              <a:rPr lang="cs-CZ" altLang="cs-CZ" dirty="0"/>
              <a:t>savců (i člověka)</a:t>
            </a:r>
          </a:p>
          <a:p>
            <a:pPr>
              <a:buFontTx/>
              <a:buChar char="-"/>
            </a:pPr>
            <a:r>
              <a:rPr lang="cs-CZ" altLang="cs-CZ" dirty="0"/>
              <a:t>na hlavě se nachází </a:t>
            </a:r>
            <a:r>
              <a:rPr lang="cs-CZ" altLang="cs-CZ" b="1" dirty="0"/>
              <a:t>čtyři přísavky </a:t>
            </a:r>
            <a:r>
              <a:rPr lang="cs-CZ" altLang="cs-CZ" dirty="0"/>
              <a:t>(přichycení ve střevech)</a:t>
            </a:r>
          </a:p>
          <a:p>
            <a:pPr>
              <a:buFontTx/>
              <a:buChar char="-"/>
            </a:pPr>
            <a:r>
              <a:rPr lang="cs-CZ" altLang="cs-CZ" dirty="0"/>
              <a:t>tělo je </a:t>
            </a:r>
            <a:r>
              <a:rPr lang="cs-CZ" altLang="cs-CZ" b="1" dirty="0"/>
              <a:t>článkované</a:t>
            </a:r>
            <a:r>
              <a:rPr lang="cs-CZ" altLang="cs-CZ" dirty="0"/>
              <a:t> (až </a:t>
            </a:r>
            <a:r>
              <a:rPr lang="cs-CZ" altLang="cs-CZ" b="1" dirty="0"/>
              <a:t>10 metrů </a:t>
            </a:r>
            <a:r>
              <a:rPr lang="cs-CZ" altLang="cs-CZ" dirty="0"/>
              <a:t>dlouhé)</a:t>
            </a:r>
          </a:p>
          <a:p>
            <a:pPr>
              <a:buFontTx/>
              <a:buChar char="-"/>
            </a:pPr>
            <a:r>
              <a:rPr lang="cs-CZ" altLang="cs-CZ" dirty="0"/>
              <a:t>v posledních článcích </a:t>
            </a:r>
            <a:r>
              <a:rPr lang="cs-CZ" altLang="cs-CZ" b="1" dirty="0"/>
              <a:t>vajíčka </a:t>
            </a:r>
            <a:r>
              <a:rPr lang="cs-CZ" altLang="cs-CZ" dirty="0"/>
              <a:t>(odtrhávají se – ve výkalech)</a:t>
            </a:r>
          </a:p>
          <a:p>
            <a:pPr>
              <a:buFontTx/>
              <a:buChar char="-"/>
            </a:pPr>
            <a:r>
              <a:rPr lang="cs-CZ" altLang="cs-CZ" dirty="0"/>
              <a:t>přijímá potravu </a:t>
            </a:r>
            <a:r>
              <a:rPr lang="cs-CZ" altLang="cs-CZ" b="1" dirty="0"/>
              <a:t>celým povrchem </a:t>
            </a:r>
            <a:r>
              <a:rPr lang="cs-CZ" altLang="cs-CZ" b="1" dirty="0" smtClean="0"/>
              <a:t>těla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7170" name="Picture 2" descr="Název školy: Základní škola a mateřská škola, Hlušice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4440" r="6718" b="-5435"/>
          <a:stretch/>
        </p:blipFill>
        <p:spPr bwMode="auto">
          <a:xfrm>
            <a:off x="6423412" y="2638044"/>
            <a:ext cx="4100052" cy="32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325112" y="337187"/>
            <a:ext cx="2404364" cy="24043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POZOR! Tasemnice </a:t>
            </a:r>
            <a:r>
              <a:rPr lang="cs-CZ" sz="1500" dirty="0" err="1" smtClean="0"/>
              <a:t>dlouhočlenná</a:t>
            </a:r>
            <a:r>
              <a:rPr lang="cs-CZ" sz="1500" dirty="0" smtClean="0"/>
              <a:t> má na hlavičce navíc háčky. I když se tasemnice vypudí z těla ven, hlavička tam zůstane a tělo opět doroste!</a:t>
            </a:r>
            <a:endParaRPr lang="cs-CZ" sz="1500" dirty="0"/>
          </a:p>
        </p:txBody>
      </p:sp>
      <p:sp>
        <p:nvSpPr>
          <p:cNvPr id="7" name="Ovál 6"/>
          <p:cNvSpPr/>
          <p:nvPr/>
        </p:nvSpPr>
        <p:spPr>
          <a:xfrm>
            <a:off x="2367280" y="511814"/>
            <a:ext cx="2055110" cy="20551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Proto NIKDY nekonzumujeme syrové vepřové maso!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532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261</TotalTime>
  <Words>557</Words>
  <Application>Microsoft Office PowerPoint</Application>
  <PresentationFormat>Širokoúhlá obrazovka</PresentationFormat>
  <Paragraphs>93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Hezké pondělí!</vt:lpstr>
      <vt:lpstr>ploštěnci</vt:lpstr>
      <vt:lpstr>ploštěnci</vt:lpstr>
      <vt:lpstr>a) ploštěnky</vt:lpstr>
      <vt:lpstr>Stavba těla ploštěnek</vt:lpstr>
      <vt:lpstr>Trávení a vylučování</vt:lpstr>
      <vt:lpstr>Nervová soustava, rozmnožování</vt:lpstr>
      <vt:lpstr>b) Tasemnice, motolice</vt:lpstr>
      <vt:lpstr>tasemnice</vt:lpstr>
      <vt:lpstr>motolice</vt:lpstr>
      <vt:lpstr>Opakování na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ploštěnci</dc:title>
  <dc:creator>Nezvalová Alena</dc:creator>
  <cp:lastModifiedBy>Nezvalová Alena</cp:lastModifiedBy>
  <cp:revision>24</cp:revision>
  <dcterms:created xsi:type="dcterms:W3CDTF">2021-01-26T06:36:13Z</dcterms:created>
  <dcterms:modified xsi:type="dcterms:W3CDTF">2021-01-27T14:44:41Z</dcterms:modified>
</cp:coreProperties>
</file>