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</p:sldMasterIdLst>
  <p:sldIdLst>
    <p:sldId id="257" r:id="rId7"/>
    <p:sldId id="258" r:id="rId8"/>
    <p:sldId id="259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36431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020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9022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69722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5013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3483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580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6045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1242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0204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719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6931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7429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8138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2935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796718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1159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5138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2995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0721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345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405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6363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86818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1850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4258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6951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1097614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15692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616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38078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87130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259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51848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01135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97215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69225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3033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73292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4414678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40905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4578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29415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691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2186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84931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57924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24085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63411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35582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93439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9144482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8438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5856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370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13289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39464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61038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16069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910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41592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67828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858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272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354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397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2287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107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5953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1878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1484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868D53E-C5F8-485B-973E-0D9FB46DE165}" type="datetimeFigureOut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15.10.2020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501DCE-126F-4FAB-97DF-46E7187EF315}" type="slidenum">
              <a:rPr lang="cs-CZ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6097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investicnizlato.com/galerie/zakladni-fyzikalne-chemicke-vlastnosti" TargetMode="External"/><Relationship Id="rId2" Type="http://schemas.openxmlformats.org/officeDocument/2006/relationships/hyperlink" Target="http://investicnizlato.com/zlato/vlastnosti" TargetMode="External"/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899592" y="1412776"/>
            <a:ext cx="7772400" cy="792089"/>
          </a:xfrm>
          <a:prstGeom prst="rect">
            <a:avLst/>
          </a:prstGeom>
        </p:spPr>
        <p:txBody>
          <a:bodyPr vert="horz" anchor="ctr">
            <a:normAutofit fontScale="97500" lnSpcReduction="1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100" b="1" kern="1200" cap="none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z="4800" dirty="0" smtClean="0">
                <a:solidFill>
                  <a:prstClr val="black"/>
                </a:solidFill>
                <a:effectLst>
                  <a:outerShdw sx="1000" sy="1000" algn="tl">
                    <a:prstClr val="white"/>
                  </a:outerShdw>
                  <a:reflection endPos="0" dir="5400000" sy="-100000" algn="bl" rotWithShape="0"/>
                </a:effectLst>
              </a:rPr>
              <a:t>RUDY</a:t>
            </a:r>
            <a:r>
              <a:rPr lang="cs-CZ" sz="4800" dirty="0" smtClean="0">
                <a:solidFill>
                  <a:prstClr val="black"/>
                </a:solidFill>
                <a:effectLst>
                  <a:outerShdw sx="1000" sy="1000" algn="tl">
                    <a:prstClr val="white">
                      <a:alpha val="51000"/>
                    </a:prstClr>
                  </a:outerShdw>
                  <a:reflection endPos="0" dir="5400000" sy="-100000" algn="bl" rotWithShape="0"/>
                </a:effectLst>
              </a:rPr>
              <a:t> – drahé kovy</a:t>
            </a:r>
            <a:endParaRPr lang="cs-CZ" sz="4800" dirty="0">
              <a:solidFill>
                <a:prstClr val="black"/>
              </a:solidFill>
              <a:effectLst>
                <a:outerShdw sx="1000" sy="1000" algn="tl">
                  <a:prstClr val="white">
                    <a:alpha val="51000"/>
                  </a:prstClr>
                </a:outerShdw>
                <a:reflection endPos="0" dir="5400000" sy="-100000" algn="bl" rotWithShape="0"/>
              </a:effectLst>
            </a:endParaRPr>
          </a:p>
        </p:txBody>
      </p:sp>
      <p:pic>
        <p:nvPicPr>
          <p:cNvPr id="5" name="Picture 2" descr="C:\Users\Uživatel\Pictures\logo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029" y="5589240"/>
            <a:ext cx="3603242" cy="934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1043608" y="620687"/>
            <a:ext cx="71287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dirty="0">
                <a:solidFill>
                  <a:prstClr val="black"/>
                </a:solidFill>
              </a:rPr>
              <a:t>Základní škola a Mateřská škola, Liberec, Barvířská 38/6, příspěvková organizace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77205" y="2750799"/>
            <a:ext cx="78488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prstClr val="black"/>
                </a:solidFill>
              </a:rPr>
              <a:t>Název :      </a:t>
            </a:r>
            <a:r>
              <a:rPr lang="cs-CZ" sz="1600" b="1" dirty="0">
                <a:solidFill>
                  <a:prstClr val="black"/>
                </a:solidFill>
              </a:rPr>
              <a:t>VY_32_inovace_02 - PŘ – RUDY  2- DRAHÉ KOVY</a:t>
            </a:r>
          </a:p>
          <a:p>
            <a:r>
              <a:rPr lang="cs-CZ" sz="1600" dirty="0">
                <a:solidFill>
                  <a:prstClr val="black"/>
                </a:solidFill>
              </a:rPr>
              <a:t>Autor:        Denisa Štelzigová</a:t>
            </a:r>
          </a:p>
          <a:p>
            <a:r>
              <a:rPr lang="cs-CZ" sz="1600" dirty="0">
                <a:solidFill>
                  <a:prstClr val="black"/>
                </a:solidFill>
              </a:rPr>
              <a:t>Období:     listopad</a:t>
            </a:r>
          </a:p>
          <a:p>
            <a:r>
              <a:rPr lang="cs-CZ" sz="1600" dirty="0">
                <a:solidFill>
                  <a:prstClr val="black"/>
                </a:solidFill>
              </a:rPr>
              <a:t>Věková skupina:      5. ročník</a:t>
            </a:r>
          </a:p>
          <a:p>
            <a:r>
              <a:rPr lang="cs-CZ" sz="1600" dirty="0">
                <a:solidFill>
                  <a:prstClr val="black"/>
                </a:solidFill>
              </a:rPr>
              <a:t>Tematická oblast:    Přírodověda</a:t>
            </a:r>
          </a:p>
          <a:p>
            <a:r>
              <a:rPr lang="cs-CZ" sz="1600" dirty="0">
                <a:solidFill>
                  <a:prstClr val="black"/>
                </a:solidFill>
              </a:rPr>
              <a:t>Anotace:    Dělení rud – drahé </a:t>
            </a:r>
            <a:r>
              <a:rPr lang="cs-CZ" sz="1600" dirty="0" smtClean="0">
                <a:solidFill>
                  <a:prstClr val="black"/>
                </a:solidFill>
              </a:rPr>
              <a:t>kovy –zlato, stříbro</a:t>
            </a:r>
            <a:endParaRPr lang="cs-CZ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18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DRAHÉ KOVY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 V nerostných surovinách se nacházejí  kovy, které jsou velmi vzácné		 říkáme jim </a:t>
            </a:r>
            <a:r>
              <a:rPr lang="cs-CZ" u="sng" dirty="0" smtClean="0">
                <a:solidFill>
                  <a:schemeClr val="bg1"/>
                </a:solidFill>
              </a:rPr>
              <a:t>drahé kovy.</a:t>
            </a:r>
          </a:p>
          <a:p>
            <a:pPr marL="137160" indent="0">
              <a:buNone/>
            </a:pPr>
            <a:endParaRPr lang="cs-CZ" u="sng" dirty="0" smtClean="0">
              <a:solidFill>
                <a:schemeClr val="bg1"/>
              </a:solidFill>
            </a:endParaRPr>
          </a:p>
          <a:p>
            <a:r>
              <a:rPr lang="cs-CZ" u="sng" dirty="0" smtClean="0">
                <a:solidFill>
                  <a:schemeClr val="bg1"/>
                </a:solidFill>
              </a:rPr>
              <a:t>Nejznámější jsou:</a:t>
            </a:r>
          </a:p>
          <a:p>
            <a:r>
              <a:rPr lang="cs-CZ" u="sng" dirty="0" smtClean="0">
                <a:solidFill>
                  <a:srgbClr val="FFFF00"/>
                </a:solidFill>
              </a:rPr>
              <a:t>ZLATO</a:t>
            </a:r>
          </a:p>
          <a:p>
            <a:r>
              <a:rPr lang="cs-CZ" u="sng" dirty="0" smtClean="0">
                <a:solidFill>
                  <a:schemeClr val="tx1">
                    <a:lumMod val="85000"/>
                  </a:schemeClr>
                </a:solidFill>
                <a:hlinkClick r:id="rId2" action="ppaction://hlinksldjump"/>
              </a:rPr>
              <a:t>STŘÍBRO</a:t>
            </a:r>
            <a:endParaRPr lang="cs-CZ" u="sng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4" name="Šipka doprava 3"/>
          <p:cNvSpPr/>
          <p:nvPr/>
        </p:nvSpPr>
        <p:spPr>
          <a:xfrm>
            <a:off x="5148064" y="2170762"/>
            <a:ext cx="792088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06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9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u="sng" dirty="0" smtClean="0"/>
              <a:t>ZLATO</a:t>
            </a:r>
            <a:endParaRPr lang="cs-CZ" sz="44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Žlutý, kovový nerost.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V přírodě je zlato velmi vzácné.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Dobývá se v hlubinných dolech, zlato nacházející se u povrchu je velmi křehké, také se dostává v podobě plíšků do řek ( zde se zlato rýžuje).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Naše státní zlato je v podobě cihel uzavřené  v trezoru České národní banky v Praze.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Naleziště:  Šumava, střední Čechy, Jeseníky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11560" y="6309320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prstClr val="black"/>
                </a:solidFill>
              </a:rPr>
              <a:t>Obr.1 - Zlato</a:t>
            </a:r>
            <a:r>
              <a:rPr lang="cs-CZ" dirty="0">
                <a:solidFill>
                  <a:prstClr val="black"/>
                </a:solidFill>
                <a:latin typeface="Vrinda"/>
                <a:cs typeface="Vrinda"/>
              </a:rPr>
              <a:t>[1]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Tlačítko akce: Návrat 4">
            <a:hlinkClick r:id="rId3" action="ppaction://hlinksldjump" highlightClick="1"/>
          </p:cNvPr>
          <p:cNvSpPr/>
          <p:nvPr/>
        </p:nvSpPr>
        <p:spPr>
          <a:xfrm rot="16200000">
            <a:off x="7164288" y="116632"/>
            <a:ext cx="1368152" cy="136815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40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3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u="sng" dirty="0" smtClean="0">
                <a:solidFill>
                  <a:schemeClr val="tx1">
                    <a:lumMod val="85000"/>
                  </a:schemeClr>
                </a:solidFill>
              </a:rPr>
              <a:t>STŘÍBRO</a:t>
            </a:r>
            <a:endParaRPr lang="cs-CZ" sz="4400" u="sng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709160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Bílý kovový nerost.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Stříbro je velmi vzácné.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Těžba v hlubinných dolech.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Naleziště v minulosti:  Kutná Hora, Jáchymov, Příbram.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Stříbrné mince byly velmi ceněné.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Dnes jsou v ČR  ložiska stříbra vyčerpána!</a:t>
            </a:r>
          </a:p>
          <a:p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1043608" y="5301208"/>
                <a:ext cx="22322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>
                    <a:solidFill>
                      <a:prstClr val="black"/>
                    </a:solidFill>
                  </a:rPr>
                  <a:t>Obr.2 - Stříbro</a:t>
                </a:r>
                <a:r>
                  <a:rPr lang="cs-CZ" dirty="0">
                    <a:solidFill>
                      <a:prstClr val="black"/>
                    </a:solidFill>
                    <a:latin typeface="Vrinda"/>
                    <a:cs typeface="Vrinda"/>
                  </a:rPr>
                  <a:t>[2</a:t>
                </a:r>
                <a14:m>
                  <m:oMath xmlns:m="http://schemas.openxmlformats.org/officeDocument/2006/math">
                    <m:r>
                      <a:rPr lang="cs-CZ" i="1">
                        <a:solidFill>
                          <a:prstClr val="black"/>
                        </a:solidFill>
                        <a:latin typeface="Cambria Math"/>
                        <a:cs typeface="Vrinda"/>
                      </a:rPr>
                      <m:t>]</m:t>
                    </m:r>
                  </m:oMath>
                </a14:m>
                <a:endParaRPr lang="cs-CZ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5301208"/>
                <a:ext cx="2232248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2186" t="-10000" b="-28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593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VYUŽITÍ STŘÍBRA A  ZLATA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Zlaté a stříbrné doplňky : přívěsky, prsteny, náušnice ……</a:t>
            </a:r>
          </a:p>
          <a:p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v elektrotechnice -  jsou to nejlepší vodiče elektřiny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Př. Počítačové čipy, tranzistory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02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51510" indent="-514350">
              <a:buFont typeface="+mj-lt"/>
              <a:buAutoNum type="arabicPeriod"/>
            </a:pPr>
            <a:r>
              <a:rPr lang="cs-CZ" dirty="0"/>
              <a:t>Investiční zlato: vlastnosti - zlato. [online]. 2007-2009. [cit. 2011-10-16]. Dostupné z: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investicnizlato.com/zlato/vlastnosti</a:t>
            </a:r>
            <a:endParaRPr lang="cs-CZ" dirty="0" smtClean="0"/>
          </a:p>
          <a:p>
            <a:pPr marL="651510" indent="-514350">
              <a:buFont typeface="+mj-lt"/>
              <a:buAutoNum type="arabicPeriod"/>
            </a:pPr>
            <a:r>
              <a:rPr lang="cs-CZ" dirty="0"/>
              <a:t>Investiční zlato: vlastnosti -stříbro. [online]. 2007-2009. [cit. 2011-10-16]. Dostupné z: </a:t>
            </a: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investicnizlato.com/galerie/zakladni-fyzikalne-chemicke-vlastnosti</a:t>
            </a:r>
            <a:endParaRPr lang="cs-CZ" dirty="0" smtClean="0"/>
          </a:p>
          <a:p>
            <a:pPr marL="651510" indent="-514350">
              <a:buFont typeface="+mj-lt"/>
              <a:buAutoNum type="arabicPeriod"/>
            </a:pPr>
            <a:r>
              <a:rPr lang="cs-CZ" dirty="0"/>
              <a:t>MATYÁŠEK, Jiří, Věra ŠTIKOVÁ a Josef TRNA. </a:t>
            </a:r>
            <a:r>
              <a:rPr lang="cs-CZ" i="1" dirty="0"/>
              <a:t>Přírodověda 5</a:t>
            </a:r>
            <a:r>
              <a:rPr lang="cs-CZ" dirty="0"/>
              <a:t>: </a:t>
            </a:r>
            <a:r>
              <a:rPr lang="cs-CZ" i="1" dirty="0"/>
              <a:t>člověk a jeho svět</a:t>
            </a:r>
            <a:r>
              <a:rPr lang="cs-CZ" dirty="0"/>
              <a:t>. [3. vyd.]. Brno: Nová škola, 2011, 2 sv. Duhová řada. </a:t>
            </a:r>
            <a:r>
              <a:rPr lang="cs-CZ"/>
              <a:t>ISBN 978-80-7289-313-3. </a:t>
            </a:r>
            <a:endParaRPr lang="cs-CZ" dirty="0" smtClean="0"/>
          </a:p>
          <a:p>
            <a:pPr marL="13716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813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357126</TotalTime>
  <Words>300</Words>
  <Application>Microsoft Office PowerPoint</Application>
  <PresentationFormat>Předvádění na obrazovce (4:3)</PresentationFormat>
  <Paragraphs>38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6</vt:i4>
      </vt:variant>
      <vt:variant>
        <vt:lpstr>Nadpisy snímků</vt:lpstr>
      </vt:variant>
      <vt:variant>
        <vt:i4>6</vt:i4>
      </vt:variant>
    </vt:vector>
  </HeadingPairs>
  <TitlesOfParts>
    <vt:vector size="19" baseType="lpstr">
      <vt:lpstr>Book Antiqua</vt:lpstr>
      <vt:lpstr>Cambria Math</vt:lpstr>
      <vt:lpstr>Lucida Sans</vt:lpstr>
      <vt:lpstr>Vrinda</vt:lpstr>
      <vt:lpstr>Wingdings</vt:lpstr>
      <vt:lpstr>Wingdings 2</vt:lpstr>
      <vt:lpstr>Wingdings 3</vt:lpstr>
      <vt:lpstr>Vrchol</vt:lpstr>
      <vt:lpstr>1_Vrchol</vt:lpstr>
      <vt:lpstr>2_Vrchol</vt:lpstr>
      <vt:lpstr>3_Vrchol</vt:lpstr>
      <vt:lpstr>4_Vrchol</vt:lpstr>
      <vt:lpstr>5_Vrchol</vt:lpstr>
      <vt:lpstr>Prezentace aplikace PowerPoint</vt:lpstr>
      <vt:lpstr>DRAHÉ KOVY</vt:lpstr>
      <vt:lpstr>ZLATO</vt:lpstr>
      <vt:lpstr>STŘÍBRO</vt:lpstr>
      <vt:lpstr>VYUŽITÍ STŘÍBRA A  ZLATA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</dc:creator>
  <cp:lastModifiedBy>Martina Stehlíková</cp:lastModifiedBy>
  <cp:revision>6</cp:revision>
  <dcterms:created xsi:type="dcterms:W3CDTF">2011-10-16T19:49:06Z</dcterms:created>
  <dcterms:modified xsi:type="dcterms:W3CDTF">2020-10-15T08:30:45Z</dcterms:modified>
</cp:coreProperties>
</file>