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643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2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0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972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01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48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8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0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24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020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93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42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1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93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9671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15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13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995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721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4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0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636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68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85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25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5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0976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569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1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807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71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184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113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2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922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329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41467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09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57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941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18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493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792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408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341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558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343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14448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43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85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328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946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103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60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1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159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78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5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7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5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9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28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0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95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87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84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68D53E-C5F8-485B-973E-0D9FB46DE165}" type="datetimeFigureOut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15.10.2020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501DCE-126F-4FAB-97DF-46E7187EF315}" type="slidenum">
              <a:rPr lang="cs-CZ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09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vesticnizlato.com/galerie/zakladni-fyzikalne-chemicke-vlastnosti" TargetMode="External"/><Relationship Id="rId2" Type="http://schemas.openxmlformats.org/officeDocument/2006/relationships/hyperlink" Target="http://investicnizlato.com/zlato/vlastnosti" TargetMode="Externa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99592" y="1412776"/>
            <a:ext cx="7772400" cy="792089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 smtClean="0">
                <a:solidFill>
                  <a:prstClr val="black"/>
                </a:solidFill>
                <a:effectLst>
                  <a:outerShdw sx="1000" sy="1000" algn="tl">
                    <a:prstClr val="white"/>
                  </a:outerShdw>
                  <a:reflection endPos="0" dir="5400000" sy="-100000" algn="bl" rotWithShape="0"/>
                </a:effectLst>
              </a:rPr>
              <a:t>RUDY</a:t>
            </a:r>
            <a:r>
              <a:rPr lang="cs-CZ" sz="4800" dirty="0" smtClean="0">
                <a:solidFill>
                  <a:prstClr val="black"/>
                </a:solidFill>
                <a:effectLst>
                  <a:outerShdw sx="1000" sy="1000" algn="tl">
                    <a:prstClr val="white">
                      <a:alpha val="51000"/>
                    </a:prstClr>
                  </a:outerShdw>
                  <a:reflection endPos="0" dir="5400000" sy="-100000" algn="bl" rotWithShape="0"/>
                </a:effectLst>
              </a:rPr>
              <a:t> – drahé kovy</a:t>
            </a:r>
            <a:endParaRPr lang="cs-CZ" sz="4800" dirty="0">
              <a:solidFill>
                <a:prstClr val="black"/>
              </a:solidFill>
              <a:effectLst>
                <a:outerShdw sx="1000" sy="1000" algn="tl">
                  <a:prstClr val="white">
                    <a:alpha val="51000"/>
                  </a:prstClr>
                </a:outerShdw>
                <a:reflection endPos="0" dir="5400000" sy="-100000" algn="bl" rotWithShape="0"/>
              </a:effectLst>
            </a:endParaRPr>
          </a:p>
        </p:txBody>
      </p:sp>
      <p:pic>
        <p:nvPicPr>
          <p:cNvPr id="5" name="Picture 2" descr="C:\Users\Uživatel\Pictures\log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029" y="5589240"/>
            <a:ext cx="3603242" cy="93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043608" y="620687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prstClr val="black"/>
                </a:solidFill>
              </a:rPr>
              <a:t>Základní škola a Mateřská škola, Liberec, Barvířská 38/6, příspěvková organizace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77205" y="2750799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prstClr val="black"/>
                </a:solidFill>
              </a:rPr>
              <a:t>Název :      </a:t>
            </a:r>
            <a:r>
              <a:rPr lang="cs-CZ" sz="1600" b="1" dirty="0">
                <a:solidFill>
                  <a:prstClr val="black"/>
                </a:solidFill>
              </a:rPr>
              <a:t>VY_32_inovace_02 - PŘ – RUDY  2- DRAHÉ KOVY</a:t>
            </a:r>
          </a:p>
          <a:p>
            <a:r>
              <a:rPr lang="cs-CZ" sz="1600" dirty="0">
                <a:solidFill>
                  <a:prstClr val="black"/>
                </a:solidFill>
              </a:rPr>
              <a:t>Autor:        Denisa Štelzigová</a:t>
            </a:r>
          </a:p>
          <a:p>
            <a:r>
              <a:rPr lang="cs-CZ" sz="1600" dirty="0">
                <a:solidFill>
                  <a:prstClr val="black"/>
                </a:solidFill>
              </a:rPr>
              <a:t>Období:     listopad</a:t>
            </a:r>
          </a:p>
          <a:p>
            <a:r>
              <a:rPr lang="cs-CZ" sz="1600" dirty="0">
                <a:solidFill>
                  <a:prstClr val="black"/>
                </a:solidFill>
              </a:rPr>
              <a:t>Věková skupina:      5. ročník</a:t>
            </a:r>
          </a:p>
          <a:p>
            <a:r>
              <a:rPr lang="cs-CZ" sz="1600" dirty="0">
                <a:solidFill>
                  <a:prstClr val="black"/>
                </a:solidFill>
              </a:rPr>
              <a:t>Tematická oblast:    Přírodověda</a:t>
            </a:r>
          </a:p>
          <a:p>
            <a:r>
              <a:rPr lang="cs-CZ" sz="1600" dirty="0">
                <a:solidFill>
                  <a:prstClr val="black"/>
                </a:solidFill>
              </a:rPr>
              <a:t>Anotace:    Dělení rud – drahé </a:t>
            </a:r>
            <a:r>
              <a:rPr lang="cs-CZ" sz="1600" dirty="0" smtClean="0">
                <a:solidFill>
                  <a:prstClr val="black"/>
                </a:solidFill>
              </a:rPr>
              <a:t>kovy –zlato, stříbro</a:t>
            </a:r>
            <a:endParaRPr lang="cs-CZ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DRAHÉ KOVY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 V nerostných surovinách se nacházejí  kovy, které jsou velmi vzácné		 říkáme jim </a:t>
            </a:r>
            <a:r>
              <a:rPr lang="cs-CZ" u="sng" dirty="0" smtClean="0">
                <a:solidFill>
                  <a:schemeClr val="bg1"/>
                </a:solidFill>
              </a:rPr>
              <a:t>drahé kovy.</a:t>
            </a:r>
          </a:p>
          <a:p>
            <a:pPr marL="137160" indent="0">
              <a:buNone/>
            </a:pPr>
            <a:endParaRPr lang="cs-CZ" u="sng" dirty="0" smtClean="0">
              <a:solidFill>
                <a:schemeClr val="bg1"/>
              </a:solidFill>
            </a:endParaRPr>
          </a:p>
          <a:p>
            <a:r>
              <a:rPr lang="cs-CZ" u="sng" dirty="0" smtClean="0">
                <a:solidFill>
                  <a:schemeClr val="bg1"/>
                </a:solidFill>
              </a:rPr>
              <a:t>Nejznámější jsou:</a:t>
            </a:r>
          </a:p>
          <a:p>
            <a:r>
              <a:rPr lang="cs-CZ" u="sng" dirty="0" smtClean="0">
                <a:solidFill>
                  <a:srgbClr val="FFFF00"/>
                </a:solidFill>
              </a:rPr>
              <a:t>ZLATO</a:t>
            </a:r>
          </a:p>
          <a:p>
            <a:r>
              <a:rPr lang="cs-CZ" u="sng" dirty="0" smtClean="0">
                <a:solidFill>
                  <a:schemeClr val="tx1">
                    <a:lumMod val="85000"/>
                  </a:schemeClr>
                </a:solidFill>
                <a:hlinkClick r:id="rId2" action="ppaction://hlinksldjump"/>
              </a:rPr>
              <a:t>STŘÍBRO</a:t>
            </a:r>
            <a:endParaRPr lang="cs-CZ" u="sn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148064" y="2170762"/>
            <a:ext cx="79208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u="sng" dirty="0" smtClean="0"/>
              <a:t>ZLATO</a:t>
            </a:r>
            <a:endParaRPr lang="cs-CZ" sz="44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Žlutý, kovový nerost.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přírodě je zlato velmi vzácné.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Dobývá se v hlubinných dolech, zlato nacházející se u povrchu je velmi křehké, také se dostává v podobě plíšků do řek ( zde se zlato rýžuje).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Naše státní zlato je v podobě cihel uzavřené  v trezoru České národní banky v Praze.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Naleziště:  Šumava, střední Čechy, Jeseníky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Obr.1 - Zlato</a:t>
            </a:r>
            <a:r>
              <a:rPr lang="cs-CZ" dirty="0">
                <a:solidFill>
                  <a:prstClr val="black"/>
                </a:solidFill>
                <a:latin typeface="Vrinda"/>
                <a:cs typeface="Vrinda"/>
              </a:rPr>
              <a:t>[1]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Tlačítko akce: Návrat 4">
            <a:hlinkClick r:id="rId3" action="ppaction://hlinksldjump" highlightClick="1"/>
          </p:cNvPr>
          <p:cNvSpPr/>
          <p:nvPr/>
        </p:nvSpPr>
        <p:spPr>
          <a:xfrm rot="16200000">
            <a:off x="7164288" y="116632"/>
            <a:ext cx="1368152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u="sng" dirty="0" smtClean="0">
                <a:solidFill>
                  <a:schemeClr val="tx1">
                    <a:lumMod val="85000"/>
                  </a:schemeClr>
                </a:solidFill>
              </a:rPr>
              <a:t>STŘÍBRO</a:t>
            </a:r>
            <a:endParaRPr lang="cs-CZ" sz="4400" u="sn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Bílý kovový nerost.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Stříbro je velmi vzácné.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Těžba v hlubinných dolech.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Naleziště v minulosti:  Kutná Hora, Jáchymov, Příbram.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Stříbrné mince byly velmi ceněné.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Dnes jsou v ČR  ložiska stříbra vyčerpána!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43608" y="5301208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</a:rPr>
                  <a:t>Obr.2 - Stříbro</a:t>
                </a:r>
                <a:r>
                  <a:rPr lang="cs-CZ" dirty="0">
                    <a:solidFill>
                      <a:prstClr val="black"/>
                    </a:solidFill>
                    <a:latin typeface="Vrinda"/>
                    <a:cs typeface="Vrinda"/>
                  </a:rPr>
                  <a:t>[2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cs typeface="Vrinda"/>
                      </a:rPr>
                      <m:t>]</m:t>
                    </m:r>
                  </m:oMath>
                </a14:m>
                <a:endParaRPr lang="cs-CZ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301208"/>
                <a:ext cx="223224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186" t="-10000" b="-2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9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VYUŽITÍ STŘÍBRA A  ZLATA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Zlaté a stříbrné doplňky : přívěsky, prsteny, náušnice ……</a:t>
            </a:r>
          </a:p>
          <a:p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v elektrotechnice -  jsou to nejlepší vodiče elektřiny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Př. Počítačové čipy, tranzistory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cs-CZ" dirty="0"/>
              <a:t>Investiční zlato: vlastnosti - zlato. [online]. 2007-2009. [cit. 2011-10-16].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investicnizlato.com/zlato/vlastnosti</a:t>
            </a:r>
            <a:endParaRPr lang="cs-CZ" dirty="0" smtClean="0"/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Investiční zlato: vlastnosti -stříbro. [online]. 2007-2009. [cit. 2011-10-16].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investicnizlato.com/galerie/zakladni-fyzikalne-chemicke-vlastnosti</a:t>
            </a:r>
            <a:endParaRPr lang="cs-CZ" dirty="0" smtClean="0"/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MATYÁŠEK, Jiří, Věra ŠTIKOVÁ a Josef TRNA. </a:t>
            </a:r>
            <a:r>
              <a:rPr lang="cs-CZ" i="1" dirty="0"/>
              <a:t>Přírodověda 5</a:t>
            </a:r>
            <a:r>
              <a:rPr lang="cs-CZ" dirty="0"/>
              <a:t>: </a:t>
            </a:r>
            <a:r>
              <a:rPr lang="cs-CZ" i="1" dirty="0"/>
              <a:t>člověk a jeho svět</a:t>
            </a:r>
            <a:r>
              <a:rPr lang="cs-CZ" dirty="0"/>
              <a:t>. [3. vyd.]. Brno: Nová škola, 2011, 2 sv. Duhová řada. </a:t>
            </a:r>
            <a:r>
              <a:rPr lang="cs-CZ"/>
              <a:t>ISBN 978-80-7289-313-3. 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1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357126</TotalTime>
  <Words>300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6</vt:i4>
      </vt:variant>
    </vt:vector>
  </HeadingPairs>
  <TitlesOfParts>
    <vt:vector size="19" baseType="lpstr">
      <vt:lpstr>Book Antiqua</vt:lpstr>
      <vt:lpstr>Cambria Math</vt:lpstr>
      <vt:lpstr>Lucida Sans</vt:lpstr>
      <vt:lpstr>Vrinda</vt:lpstr>
      <vt:lpstr>Wingdings</vt:lpstr>
      <vt:lpstr>Wingdings 2</vt:lpstr>
      <vt:lpstr>Wingdings 3</vt:lpstr>
      <vt:lpstr>Vrchol</vt:lpstr>
      <vt:lpstr>1_Vrchol</vt:lpstr>
      <vt:lpstr>2_Vrchol</vt:lpstr>
      <vt:lpstr>3_Vrchol</vt:lpstr>
      <vt:lpstr>4_Vrchol</vt:lpstr>
      <vt:lpstr>5_Vrchol</vt:lpstr>
      <vt:lpstr>Prezentace aplikace PowerPoint</vt:lpstr>
      <vt:lpstr>DRAHÉ KOVY</vt:lpstr>
      <vt:lpstr>ZLATO</vt:lpstr>
      <vt:lpstr>STŘÍBRO</vt:lpstr>
      <vt:lpstr>VYUŽITÍ STŘÍBRA A  ZLATA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Martina Stehlíková</cp:lastModifiedBy>
  <cp:revision>6</cp:revision>
  <dcterms:created xsi:type="dcterms:W3CDTF">2011-10-16T19:49:06Z</dcterms:created>
  <dcterms:modified xsi:type="dcterms:W3CDTF">2020-10-15T08:30:45Z</dcterms:modified>
</cp:coreProperties>
</file>