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D797D72-C41D-432D-BE57-452C0053A4AC}" type="datetimeFigureOut">
              <a:rPr lang="cs-CZ" smtClean="0"/>
              <a:t>31.03.2021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A6192F0-2134-4439-8164-5E3C04CC7C9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797D72-C41D-432D-BE57-452C0053A4AC}" type="datetimeFigureOut">
              <a:rPr lang="cs-CZ" smtClean="0"/>
              <a:t>31.03.2021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6192F0-2134-4439-8164-5E3C04CC7C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D797D72-C41D-432D-BE57-452C0053A4AC}" type="datetimeFigureOut">
              <a:rPr lang="cs-CZ" smtClean="0"/>
              <a:t>31.03.2021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6192F0-2134-4439-8164-5E3C04CC7C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797D72-C41D-432D-BE57-452C0053A4AC}" type="datetimeFigureOut">
              <a:rPr lang="cs-CZ" smtClean="0"/>
              <a:t>31.03.2021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6192F0-2134-4439-8164-5E3C04CC7C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797D72-C41D-432D-BE57-452C0053A4AC}" type="datetimeFigureOut">
              <a:rPr lang="cs-CZ" smtClean="0"/>
              <a:t>31.03.2021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A6192F0-2134-4439-8164-5E3C04CC7C9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797D72-C41D-432D-BE57-452C0053A4AC}" type="datetimeFigureOut">
              <a:rPr lang="cs-CZ" smtClean="0"/>
              <a:t>31.03.2021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6192F0-2134-4439-8164-5E3C04CC7C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797D72-C41D-432D-BE57-452C0053A4AC}" type="datetimeFigureOut">
              <a:rPr lang="cs-CZ" smtClean="0"/>
              <a:t>31.03.2021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6192F0-2134-4439-8164-5E3C04CC7C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797D72-C41D-432D-BE57-452C0053A4AC}" type="datetimeFigureOut">
              <a:rPr lang="cs-CZ" smtClean="0"/>
              <a:t>31.03.2021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6192F0-2134-4439-8164-5E3C04CC7C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797D72-C41D-432D-BE57-452C0053A4AC}" type="datetimeFigureOut">
              <a:rPr lang="cs-CZ" smtClean="0"/>
              <a:t>31.03.2021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6192F0-2134-4439-8164-5E3C04CC7C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797D72-C41D-432D-BE57-452C0053A4AC}" type="datetimeFigureOut">
              <a:rPr lang="cs-CZ" smtClean="0"/>
              <a:t>31.03.2021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6192F0-2134-4439-8164-5E3C04CC7C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797D72-C41D-432D-BE57-452C0053A4AC}" type="datetimeFigureOut">
              <a:rPr lang="cs-CZ" smtClean="0"/>
              <a:t>31.03.2021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6192F0-2134-4439-8164-5E3C04CC7C9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D797D72-C41D-432D-BE57-452C0053A4AC}" type="datetimeFigureOut">
              <a:rPr lang="cs-CZ" smtClean="0"/>
              <a:t>31.03.2021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A6192F0-2134-4439-8164-5E3C04CC7C9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Velikonoce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Význam, tradice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505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 chování a bezpečnosti během velikonočních prázdnin.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32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Duchovní – křesťanství</a:t>
            </a:r>
          </a:p>
          <a:p>
            <a:pPr marL="0" indent="0">
              <a:buNone/>
            </a:pPr>
            <a:r>
              <a:rPr lang="cs-CZ" dirty="0" smtClean="0"/>
              <a:t>= PAMÁTKA NA UKŘIŽOVÁNÍ KRISTA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Světský – zvyky a tradice </a:t>
            </a:r>
          </a:p>
          <a:p>
            <a:pPr marL="0" indent="0">
              <a:buNone/>
            </a:pPr>
            <a:r>
              <a:rPr lang="cs-CZ" dirty="0" smtClean="0"/>
              <a:t>= SVÁTKY JARA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Velký pátek – Den ukřižování Ježíše Krista | TelevizeSeznam.c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3024336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VELIKONOCE SVÁTKY JARA | Živý kraj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37396"/>
            <a:ext cx="4038600" cy="269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89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Duchovní význam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Svatý týden – od Květné neděle do Bílé soboty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Květná neděle </a:t>
            </a:r>
            <a:r>
              <a:rPr lang="cs-CZ" dirty="0" smtClean="0"/>
              <a:t> - slavný vjezd Ježíše do Jeruzaléma, vítaný máváním ratolestmi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B0F0"/>
                </a:solidFill>
              </a:rPr>
              <a:t>Modré pondělí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Šedivé úterý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4"/>
                </a:solidFill>
              </a:rPr>
              <a:t>Škaredá středa </a:t>
            </a:r>
            <a:r>
              <a:rPr lang="cs-CZ" dirty="0" smtClean="0"/>
              <a:t>- Jidáš se domluvil na zradě Ježíše; zvyky – vymetání komína, pečení Jidášů</a:t>
            </a:r>
            <a:endParaRPr lang="cs-CZ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Zelený čtvrtek</a:t>
            </a:r>
            <a:r>
              <a:rPr lang="cs-CZ" dirty="0" smtClean="0"/>
              <a:t> – poslední večeře Ježíše, Pán Ježíš se modlí v Getsemanské zahradě, pak je zrazen Jidášem (jeho učedníkem za 30 stříbrných) a zatčen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Velký pátek </a:t>
            </a:r>
            <a:r>
              <a:rPr lang="cs-CZ" dirty="0" smtClean="0"/>
              <a:t>- Ježíš je ukřižován</a:t>
            </a:r>
          </a:p>
          <a:p>
            <a:pPr marL="0" indent="0"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Bílá sobota – smutek a rozjímání nad Kristovou smrtí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Boží hod velikonoční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zmrtvýchvstání Páně, pečení velikonočního beránka nebo mazance</a:t>
            </a:r>
            <a:endParaRPr lang="cs-CZ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783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Klapačka, řehtačka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Zvuky klapaček a řehtaček se především na vesnicích ozývají o Velikonocích poté, co zvony odletí do Říma</a:t>
            </a:r>
            <a:r>
              <a:rPr lang="cs-CZ" dirty="0" smtClean="0"/>
              <a:t>. Kluci chodí </a:t>
            </a:r>
            <a:r>
              <a:rPr lang="cs-CZ" smtClean="0"/>
              <a:t>na klapačku.</a:t>
            </a:r>
            <a:endParaRPr lang="cs-CZ" dirty="0"/>
          </a:p>
        </p:txBody>
      </p:sp>
      <p:pic>
        <p:nvPicPr>
          <p:cNvPr id="4" name="Obrázek 3" descr="Dřevěná klapačka - Kučerňá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57275"/>
            <a:ext cx="3708400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Dřevěná řehtačk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23900"/>
            <a:ext cx="3448050" cy="344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68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Velikonoce jako svátky jara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Pomlázka – mrskut – plete se z čerstvého proutí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Upleťte si pořádnou pomlázku z 11 proutků a s vypletenou rukojetí - iDNES.c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6697602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93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Malování kraslic</a:t>
            </a:r>
            <a:endParaRPr lang="cs-CZ" dirty="0"/>
          </a:p>
        </p:txBody>
      </p:sp>
      <p:pic>
        <p:nvPicPr>
          <p:cNvPr id="4" name="Zástupný symbol pro obsah 3" descr="Cizinci chtějí jako suvenýr kraslice z Borkovan. Tvoří je až čtyřicet  maléreček - Břeclavský deník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4968552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Kraslice, kraslice, kraslice... - Horácké muze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88843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Moravská galerie v Brně - Ručně malované kraslice k dostání v Moravské  galeri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3"/>
            <a:ext cx="390716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Barvíme kraslice přírodní cestou (video) | Recepty prima nápadů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14454"/>
            <a:ext cx="3200400" cy="2223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05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Pečení velikonočního beránka a mazance </a:t>
            </a:r>
            <a:endParaRPr lang="cs-CZ" dirty="0"/>
          </a:p>
        </p:txBody>
      </p:sp>
      <p:pic>
        <p:nvPicPr>
          <p:cNvPr id="4" name="Zástupný symbol pro obsah 3" descr="Velikonoční beránek - Cookidoo® – oficiální platforma receptů Thermomix®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4052113" cy="354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Nejlepší velikonoční beránek? Rady od profesionální valašské cukrářky |  Toato.c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1484784"/>
            <a:ext cx="4298315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Velikonoční mazanec - Recepty.cz - On-line kuchařk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2750"/>
            <a:ext cx="4114800" cy="2788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34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Velikonoční koleda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Hody, hody doprovody,</a:t>
            </a:r>
          </a:p>
          <a:p>
            <a:pPr marL="0" indent="0">
              <a:buNone/>
            </a:pPr>
            <a:r>
              <a:rPr lang="cs-CZ" dirty="0"/>
              <a:t>dejte vejce malovaný!</a:t>
            </a:r>
          </a:p>
          <a:p>
            <a:pPr marL="0" indent="0">
              <a:buNone/>
            </a:pPr>
            <a:r>
              <a:rPr lang="cs-CZ" dirty="0"/>
              <a:t>Nedáte-li malovaný,</a:t>
            </a:r>
          </a:p>
          <a:p>
            <a:pPr marL="0" indent="0">
              <a:buNone/>
            </a:pPr>
            <a:r>
              <a:rPr lang="cs-CZ" dirty="0"/>
              <a:t>dejte aspoň bílý,</a:t>
            </a:r>
          </a:p>
          <a:p>
            <a:pPr marL="0" indent="0">
              <a:buNone/>
            </a:pPr>
            <a:r>
              <a:rPr lang="cs-CZ" dirty="0" smtClean="0"/>
              <a:t>slepička vám snese jiný.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461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Velikonoční koleda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3800" dirty="0"/>
              <a:t>Za kamny v koutku,</a:t>
            </a:r>
          </a:p>
          <a:p>
            <a:pPr marL="0" indent="0">
              <a:buNone/>
            </a:pPr>
            <a:r>
              <a:rPr lang="cs-CZ" sz="3800" dirty="0"/>
              <a:t>na vrbovým proutku.</a:t>
            </a:r>
          </a:p>
          <a:p>
            <a:pPr marL="0" indent="0">
              <a:buNone/>
            </a:pPr>
            <a:r>
              <a:rPr lang="cs-CZ" sz="3800" dirty="0"/>
              <a:t>Proutek </a:t>
            </a:r>
            <a:r>
              <a:rPr lang="cs-CZ" sz="3800" dirty="0" err="1"/>
              <a:t>vohnoutek</a:t>
            </a:r>
            <a:r>
              <a:rPr lang="cs-CZ" sz="3800" dirty="0"/>
              <a:t>,</a:t>
            </a:r>
          </a:p>
          <a:p>
            <a:pPr marL="0" indent="0">
              <a:buNone/>
            </a:pPr>
            <a:r>
              <a:rPr lang="cs-CZ" sz="3800" dirty="0"/>
              <a:t>sedí na něm </a:t>
            </a:r>
            <a:r>
              <a:rPr lang="cs-CZ" sz="3800" dirty="0" err="1"/>
              <a:t>zlatej</a:t>
            </a:r>
            <a:r>
              <a:rPr lang="cs-CZ" sz="3800" dirty="0"/>
              <a:t> kohoutek.</a:t>
            </a:r>
          </a:p>
          <a:p>
            <a:pPr marL="0" indent="0">
              <a:buNone/>
            </a:pPr>
            <a:r>
              <a:rPr lang="cs-CZ" sz="3800" dirty="0"/>
              <a:t>Proutek se ohýbá,</a:t>
            </a:r>
          </a:p>
          <a:p>
            <a:pPr marL="0" indent="0">
              <a:buNone/>
            </a:pPr>
            <a:r>
              <a:rPr lang="cs-CZ" sz="3800" dirty="0"/>
              <a:t>kohoutek kokrhá:</a:t>
            </a:r>
          </a:p>
          <a:p>
            <a:pPr marL="0" indent="0">
              <a:buNone/>
            </a:pPr>
            <a:r>
              <a:rPr lang="cs-CZ" sz="3800" dirty="0"/>
              <a:t>chyťte mi tu slepičku,</a:t>
            </a:r>
          </a:p>
          <a:p>
            <a:pPr marL="0" indent="0">
              <a:buNone/>
            </a:pPr>
            <a:r>
              <a:rPr lang="cs-CZ" sz="3800" dirty="0"/>
              <a:t>koupíme za ni čepičku,</a:t>
            </a:r>
          </a:p>
          <a:p>
            <a:pPr marL="0" indent="0">
              <a:buNone/>
            </a:pPr>
            <a:r>
              <a:rPr lang="cs-CZ" sz="3800" dirty="0"/>
              <a:t>tu čepičku pánu,</a:t>
            </a:r>
          </a:p>
          <a:p>
            <a:pPr marL="0" indent="0">
              <a:buNone/>
            </a:pPr>
            <a:r>
              <a:rPr lang="cs-CZ" sz="3800" dirty="0"/>
              <a:t>on dá za ni krávu,</a:t>
            </a:r>
          </a:p>
          <a:p>
            <a:pPr marL="0" indent="0">
              <a:buNone/>
            </a:pPr>
            <a:r>
              <a:rPr lang="cs-CZ" sz="3800" dirty="0"/>
              <a:t>tu krávu hraběnce,</a:t>
            </a:r>
          </a:p>
          <a:p>
            <a:pPr marL="0" indent="0">
              <a:buNone/>
            </a:pPr>
            <a:r>
              <a:rPr lang="cs-CZ" sz="3800" dirty="0"/>
              <a:t>ona dá za ni na věnce.</a:t>
            </a:r>
          </a:p>
          <a:p>
            <a:pPr marL="0" indent="0">
              <a:buNone/>
            </a:pPr>
            <a:r>
              <a:rPr lang="cs-CZ" sz="3800" dirty="0"/>
              <a:t>Paní jde z louky,</a:t>
            </a:r>
          </a:p>
          <a:p>
            <a:pPr marL="0" indent="0">
              <a:buNone/>
            </a:pPr>
            <a:r>
              <a:rPr lang="cs-CZ" sz="3800" dirty="0"/>
              <a:t>nese misku mouky,</a:t>
            </a:r>
          </a:p>
          <a:p>
            <a:pPr marL="0" indent="0">
              <a:buNone/>
            </a:pPr>
            <a:r>
              <a:rPr lang="cs-CZ" sz="3800" dirty="0"/>
              <a:t>bude jí maličko,</a:t>
            </a:r>
          </a:p>
          <a:p>
            <a:pPr marL="0" indent="0">
              <a:buNone/>
            </a:pPr>
            <a:r>
              <a:rPr lang="cs-CZ" sz="3800" dirty="0"/>
              <a:t>jistě přidá vajíčko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58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</TotalTime>
  <Words>273</Words>
  <Application>Microsoft Office PowerPoint</Application>
  <PresentationFormat>Předvádění na obrazovce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Bohatý</vt:lpstr>
      <vt:lpstr>Velikonoce</vt:lpstr>
      <vt:lpstr>Význam</vt:lpstr>
      <vt:lpstr>Duchovní význam </vt:lpstr>
      <vt:lpstr>Klapačka, řehtačka</vt:lpstr>
      <vt:lpstr>Velikonoce jako svátky jara</vt:lpstr>
      <vt:lpstr>Malování kraslic</vt:lpstr>
      <vt:lpstr>Pečení velikonočního beránka a mazance </vt:lpstr>
      <vt:lpstr>Velikonoční koleda</vt:lpstr>
      <vt:lpstr>Velikonoční koleda</vt:lpstr>
      <vt:lpstr>Poučení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Velikonoce</dc:title>
  <dc:creator>Uživatel systému Windows</dc:creator>
  <cp:lastModifiedBy>Uživatel systému Windows</cp:lastModifiedBy>
  <cp:revision>9</cp:revision>
  <dcterms:created xsi:type="dcterms:W3CDTF">2021-03-30T18:30:19Z</dcterms:created>
  <dcterms:modified xsi:type="dcterms:W3CDTF">2021-03-31T06:15:46Z</dcterms:modified>
</cp:coreProperties>
</file>