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A897F-98F7-4ACB-BC22-B6CD97E804F9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CA6A4-396D-40D8-AC07-52783E21F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5233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A897F-98F7-4ACB-BC22-B6CD97E804F9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CA6A4-396D-40D8-AC07-52783E21F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18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A897F-98F7-4ACB-BC22-B6CD97E804F9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CA6A4-396D-40D8-AC07-52783E21F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994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A897F-98F7-4ACB-BC22-B6CD97E804F9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CA6A4-396D-40D8-AC07-52783E21F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4028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A897F-98F7-4ACB-BC22-B6CD97E804F9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CA6A4-396D-40D8-AC07-52783E21F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667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A897F-98F7-4ACB-BC22-B6CD97E804F9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CA6A4-396D-40D8-AC07-52783E21F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18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A897F-98F7-4ACB-BC22-B6CD97E804F9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CA6A4-396D-40D8-AC07-52783E21F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02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A897F-98F7-4ACB-BC22-B6CD97E804F9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CA6A4-396D-40D8-AC07-52783E21F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0552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A897F-98F7-4ACB-BC22-B6CD97E804F9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CA6A4-396D-40D8-AC07-52783E21F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50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A897F-98F7-4ACB-BC22-B6CD97E804F9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CA6A4-396D-40D8-AC07-52783E21F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8872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A897F-98F7-4ACB-BC22-B6CD97E804F9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CA6A4-396D-40D8-AC07-52783E21F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08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A897F-98F7-4ACB-BC22-B6CD97E804F9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CA6A4-396D-40D8-AC07-52783E21F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816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Písemné sčítání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Bez přechodu přes základ 10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8544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Vysvětlení pojmů – sčítání, písemné sčítání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sz="3600" dirty="0" smtClean="0"/>
              <a:t>45        +         34         =     79</a:t>
            </a:r>
          </a:p>
          <a:p>
            <a:pPr marL="0" indent="0" algn="ctr">
              <a:buNone/>
            </a:pPr>
            <a:r>
              <a:rPr lang="cs-CZ" sz="3600" dirty="0">
                <a:solidFill>
                  <a:srgbClr val="FF0000"/>
                </a:solidFill>
              </a:rPr>
              <a:t>s</a:t>
            </a:r>
            <a:r>
              <a:rPr lang="cs-CZ" sz="3600" dirty="0" smtClean="0">
                <a:solidFill>
                  <a:srgbClr val="FF0000"/>
                </a:solidFill>
              </a:rPr>
              <a:t>čítanec  +   sčítanec   = součet</a:t>
            </a:r>
          </a:p>
          <a:p>
            <a:pPr marL="0" indent="0" algn="ctr">
              <a:buNone/>
            </a:pPr>
            <a:endParaRPr lang="cs-CZ" b="1" u="sng" dirty="0" smtClean="0"/>
          </a:p>
          <a:p>
            <a:pPr marL="0" indent="0" algn="ctr">
              <a:buNone/>
            </a:pPr>
            <a:r>
              <a:rPr lang="cs-CZ" sz="3600" b="1" u="sng" dirty="0" smtClean="0"/>
              <a:t>Písemné sčítání</a:t>
            </a:r>
          </a:p>
          <a:p>
            <a:pPr>
              <a:buFontTx/>
              <a:buChar char="-"/>
            </a:pPr>
            <a:r>
              <a:rPr lang="cs-CZ" sz="3600" dirty="0" smtClean="0"/>
              <a:t>Sčítance zapisujeme pod sebe            45</a:t>
            </a:r>
          </a:p>
          <a:p>
            <a:pPr>
              <a:buFontTx/>
              <a:buChar char="-"/>
            </a:pPr>
            <a:r>
              <a:rPr lang="cs-CZ" sz="3600" dirty="0" smtClean="0"/>
              <a:t>Jednotky musí být pod jednotkami    </a:t>
            </a:r>
            <a:r>
              <a:rPr lang="cs-CZ" sz="3600" u="sng" dirty="0" smtClean="0"/>
              <a:t>34</a:t>
            </a:r>
          </a:p>
          <a:p>
            <a:pPr>
              <a:buFontTx/>
              <a:buChar char="-"/>
            </a:pPr>
            <a:r>
              <a:rPr lang="cs-CZ" sz="3600" dirty="0" smtClean="0"/>
              <a:t>Desítky jsou pod desítkami                  79 </a:t>
            </a:r>
          </a:p>
          <a:p>
            <a:pPr>
              <a:buFontTx/>
              <a:buChar char="-"/>
            </a:pPr>
            <a:r>
              <a:rPr lang="cs-CZ" sz="3600" dirty="0" smtClean="0"/>
              <a:t>Místo znaménka </a:t>
            </a:r>
            <a:r>
              <a:rPr lang="cs-CZ" sz="3600" b="1" dirty="0" smtClean="0"/>
              <a:t>+ </a:t>
            </a:r>
            <a:r>
              <a:rPr lang="cs-CZ" sz="3600" dirty="0" smtClean="0"/>
              <a:t>celý příklad </a:t>
            </a:r>
            <a:r>
              <a:rPr lang="cs-CZ" sz="3600" b="1" dirty="0" smtClean="0"/>
              <a:t>podtrhneme</a:t>
            </a:r>
          </a:p>
          <a:p>
            <a:pPr>
              <a:buFontTx/>
              <a:buChar char="-"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645593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při písemném sčítání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Sčítáme směrem zdola nahoru.</a:t>
            </a:r>
          </a:p>
          <a:p>
            <a:pPr>
              <a:buFontTx/>
              <a:buChar char="-"/>
            </a:pPr>
            <a:r>
              <a:rPr lang="cs-CZ" dirty="0" smtClean="0"/>
              <a:t>Sčítáme pouze jednotky s jednotkami (</a:t>
            </a:r>
            <a:r>
              <a:rPr lang="cs-CZ" b="1" dirty="0" smtClean="0">
                <a:solidFill>
                  <a:srgbClr val="FF0000"/>
                </a:solidFill>
              </a:rPr>
              <a:t>4</a:t>
            </a:r>
            <a:r>
              <a:rPr lang="cs-CZ" dirty="0" smtClean="0"/>
              <a:t> + </a:t>
            </a:r>
            <a:r>
              <a:rPr lang="cs-CZ" b="1" dirty="0" smtClean="0">
                <a:solidFill>
                  <a:srgbClr val="FF0000"/>
                </a:solidFill>
              </a:rPr>
              <a:t>5</a:t>
            </a:r>
            <a:r>
              <a:rPr lang="cs-CZ" dirty="0" smtClean="0"/>
              <a:t> = </a:t>
            </a:r>
            <a:r>
              <a:rPr lang="cs-CZ" b="1" dirty="0" smtClean="0">
                <a:solidFill>
                  <a:srgbClr val="FF0000"/>
                </a:solidFill>
              </a:rPr>
              <a:t>9</a:t>
            </a:r>
            <a:r>
              <a:rPr lang="cs-CZ" dirty="0" smtClean="0"/>
              <a:t> – číslo 9 zapíšeme pod jednotky) a desítky s desítkami (3 + 4 = </a:t>
            </a:r>
            <a:r>
              <a:rPr lang="cs-CZ" b="1" dirty="0" smtClean="0">
                <a:solidFill>
                  <a:srgbClr val="00B0F0"/>
                </a:solidFill>
              </a:rPr>
              <a:t>7</a:t>
            </a:r>
            <a:r>
              <a:rPr lang="cs-CZ" dirty="0" smtClean="0"/>
              <a:t> – číslo 7 zapíšeme pod desítky).</a:t>
            </a:r>
          </a:p>
          <a:p>
            <a:pPr marL="0" indent="0" algn="ctr">
              <a:buNone/>
            </a:pPr>
            <a:r>
              <a:rPr lang="cs-CZ" dirty="0" smtClean="0"/>
              <a:t>4</a:t>
            </a:r>
            <a:r>
              <a:rPr lang="cs-CZ" b="1" dirty="0" smtClean="0">
                <a:solidFill>
                  <a:srgbClr val="FF0000"/>
                </a:solidFill>
              </a:rPr>
              <a:t>5</a:t>
            </a:r>
            <a:r>
              <a:rPr lang="cs-CZ" dirty="0" smtClean="0">
                <a:solidFill>
                  <a:srgbClr val="FF0000"/>
                </a:solidFill>
              </a:rPr>
              <a:t>          </a:t>
            </a:r>
          </a:p>
          <a:p>
            <a:pPr marL="0" indent="0" algn="ctr">
              <a:buNone/>
            </a:pPr>
            <a:r>
              <a:rPr lang="cs-CZ" dirty="0" smtClean="0"/>
              <a:t>3</a:t>
            </a:r>
            <a:r>
              <a:rPr lang="cs-CZ" b="1" dirty="0" smtClean="0">
                <a:solidFill>
                  <a:srgbClr val="FF0000"/>
                </a:solidFill>
              </a:rPr>
              <a:t>4</a:t>
            </a:r>
          </a:p>
          <a:p>
            <a:pPr marL="0" indent="0" algn="ctr">
              <a:buNone/>
            </a:pPr>
            <a:r>
              <a:rPr lang="cs-CZ" b="1" dirty="0" smtClean="0">
                <a:solidFill>
                  <a:srgbClr val="00B0F0"/>
                </a:solidFill>
              </a:rPr>
              <a:t>7</a:t>
            </a:r>
            <a:r>
              <a:rPr lang="cs-CZ" b="1" dirty="0" smtClean="0">
                <a:solidFill>
                  <a:srgbClr val="FF0000"/>
                </a:solidFill>
              </a:rPr>
              <a:t>9</a:t>
            </a:r>
            <a:endParaRPr lang="cs-CZ" b="1" dirty="0" smtClean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4300647" y="5373216"/>
            <a:ext cx="6480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Šipka nahoru 5"/>
          <p:cNvSpPr/>
          <p:nvPr/>
        </p:nvSpPr>
        <p:spPr>
          <a:xfrm>
            <a:off x="5292080" y="4365104"/>
            <a:ext cx="360040" cy="1512168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5096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Určete, ve kterých zápisech je chyba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45	2.   18</a:t>
            </a:r>
            <a:r>
              <a:rPr lang="cs-CZ" smtClean="0"/>
              <a:t>	3</a:t>
            </a:r>
            <a:r>
              <a:rPr lang="cs-CZ" dirty="0" smtClean="0"/>
              <a:t>.  3          4.      3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4                  81               56               56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9600" dirty="0" smtClean="0">
                <a:solidFill>
                  <a:srgbClr val="FF0000"/>
                </a:solidFill>
              </a:rPr>
              <a:t> x            </a:t>
            </a:r>
            <a:r>
              <a:rPr lang="cs-CZ" sz="9600" dirty="0" err="1" smtClean="0">
                <a:solidFill>
                  <a:srgbClr val="FF0000"/>
                </a:solidFill>
              </a:rPr>
              <a:t>x</a:t>
            </a:r>
            <a:r>
              <a:rPr lang="cs-CZ" sz="9600" dirty="0" smtClean="0">
                <a:solidFill>
                  <a:srgbClr val="FF0000"/>
                </a:solidFill>
              </a:rPr>
              <a:t>     </a:t>
            </a:r>
            <a:endParaRPr lang="cs-CZ" dirty="0"/>
          </a:p>
        </p:txBody>
      </p:sp>
      <p:cxnSp>
        <p:nvCxnSpPr>
          <p:cNvPr id="4" name="Přímá spojnice 3"/>
          <p:cNvCxnSpPr/>
          <p:nvPr/>
        </p:nvCxnSpPr>
        <p:spPr>
          <a:xfrm>
            <a:off x="899592" y="2769421"/>
            <a:ext cx="6480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/>
          <p:cNvCxnSpPr/>
          <p:nvPr/>
        </p:nvCxnSpPr>
        <p:spPr>
          <a:xfrm>
            <a:off x="2843808" y="2769421"/>
            <a:ext cx="6480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4624683" y="2769421"/>
            <a:ext cx="6480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6516216" y="2769421"/>
            <a:ext cx="6480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Obrázek 7" descr="Image result for správně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0155" y="3805684"/>
            <a:ext cx="1095375" cy="1041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ázek 8" descr="Image result for správně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2523" y="3718063"/>
            <a:ext cx="1095375" cy="1041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07943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– počítání do sešitu U 48/2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4800" dirty="0" smtClean="0"/>
              <a:t>45	      57		72		23</a:t>
            </a:r>
          </a:p>
          <a:p>
            <a:pPr marL="0" indent="0">
              <a:buNone/>
            </a:pPr>
            <a:r>
              <a:rPr lang="cs-CZ" sz="4800" dirty="0" smtClean="0"/>
              <a:t>  4         22	       15          76</a:t>
            </a:r>
          </a:p>
          <a:p>
            <a:pPr marL="0" indent="0">
              <a:buNone/>
            </a:pPr>
            <a:r>
              <a:rPr lang="cs-CZ" sz="4800" dirty="0" smtClean="0"/>
              <a:t>49         79           87          99</a:t>
            </a:r>
          </a:p>
          <a:p>
            <a:pPr marL="0" indent="0">
              <a:buNone/>
            </a:pPr>
            <a:endParaRPr lang="cs-CZ" sz="1500" dirty="0" smtClean="0"/>
          </a:p>
          <a:p>
            <a:pPr marL="0" indent="0">
              <a:buNone/>
            </a:pPr>
            <a:r>
              <a:rPr lang="cs-CZ" sz="4800" dirty="0" smtClean="0"/>
              <a:t>18		  3</a:t>
            </a:r>
          </a:p>
          <a:p>
            <a:pPr marL="0" indent="0">
              <a:buNone/>
            </a:pPr>
            <a:r>
              <a:rPr lang="cs-CZ" sz="4800" dirty="0" smtClean="0"/>
              <a:t>81          56</a:t>
            </a:r>
          </a:p>
          <a:p>
            <a:pPr marL="0" indent="0">
              <a:buNone/>
            </a:pPr>
            <a:r>
              <a:rPr lang="cs-CZ" sz="4800" dirty="0" smtClean="0"/>
              <a:t>99          59</a:t>
            </a:r>
            <a:endParaRPr lang="cs-CZ" sz="4800" dirty="0"/>
          </a:p>
        </p:txBody>
      </p:sp>
      <p:cxnSp>
        <p:nvCxnSpPr>
          <p:cNvPr id="4" name="Přímá spojnice 3"/>
          <p:cNvCxnSpPr/>
          <p:nvPr/>
        </p:nvCxnSpPr>
        <p:spPr>
          <a:xfrm>
            <a:off x="575556" y="2996952"/>
            <a:ext cx="6480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/>
          <p:cNvCxnSpPr/>
          <p:nvPr/>
        </p:nvCxnSpPr>
        <p:spPr>
          <a:xfrm>
            <a:off x="2260340" y="2995673"/>
            <a:ext cx="6480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4139952" y="2965197"/>
            <a:ext cx="6480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5968013" y="2946132"/>
            <a:ext cx="6480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575556" y="5085184"/>
            <a:ext cx="6480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2339752" y="5085184"/>
            <a:ext cx="6480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2158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Zkouška správnosti výpočtu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sz="4400" dirty="0" smtClean="0"/>
              <a:t>Provedeme sčítáním v opačném směru – shora dolů nebo záměnou sčítanců.</a:t>
            </a:r>
          </a:p>
          <a:p>
            <a:pPr marL="0" indent="0">
              <a:buNone/>
            </a:pPr>
            <a:r>
              <a:rPr lang="cs-CZ" sz="4400" dirty="0"/>
              <a:t> </a:t>
            </a:r>
            <a:r>
              <a:rPr lang="cs-CZ" sz="4400" dirty="0" smtClean="0"/>
              <a:t>45			53</a:t>
            </a:r>
          </a:p>
          <a:p>
            <a:pPr marL="0" indent="0">
              <a:buNone/>
            </a:pPr>
            <a:r>
              <a:rPr lang="cs-CZ" sz="4400" dirty="0"/>
              <a:t> </a:t>
            </a:r>
            <a:r>
              <a:rPr lang="cs-CZ" sz="4400" dirty="0" smtClean="0"/>
              <a:t>53                45</a:t>
            </a:r>
          </a:p>
          <a:p>
            <a:pPr marL="0" indent="0">
              <a:buNone/>
            </a:pPr>
            <a:r>
              <a:rPr lang="cs-CZ" sz="4400" dirty="0" smtClean="0"/>
              <a:t> 98                98</a:t>
            </a:r>
            <a:endParaRPr lang="cs-CZ" sz="4400" dirty="0"/>
          </a:p>
        </p:txBody>
      </p:sp>
      <p:cxnSp>
        <p:nvCxnSpPr>
          <p:cNvPr id="4" name="Přímá spojnice 3"/>
          <p:cNvCxnSpPr/>
          <p:nvPr/>
        </p:nvCxnSpPr>
        <p:spPr>
          <a:xfrm>
            <a:off x="649257" y="5229200"/>
            <a:ext cx="6480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/>
          <p:cNvCxnSpPr/>
          <p:nvPr/>
        </p:nvCxnSpPr>
        <p:spPr>
          <a:xfrm>
            <a:off x="3275856" y="5229200"/>
            <a:ext cx="6480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8925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Words>129</Words>
  <Application>Microsoft Office PowerPoint</Application>
  <PresentationFormat>Předvádění na obrazovce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Písemné sčítání </vt:lpstr>
      <vt:lpstr>Vysvětlení pojmů – sčítání, písemné sčítání</vt:lpstr>
      <vt:lpstr>Postup při písemném sčítání</vt:lpstr>
      <vt:lpstr>Určete, ve kterých zápisech je chyba</vt:lpstr>
      <vt:lpstr>Příklady – počítání do sešitu U 48/2</vt:lpstr>
      <vt:lpstr>Zkouška správnosti výpočtu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Písemné sčítání</dc:title>
  <dc:creator>Uživatel systému Windows</dc:creator>
  <cp:lastModifiedBy>Uživatel systému Windows</cp:lastModifiedBy>
  <cp:revision>9</cp:revision>
  <dcterms:created xsi:type="dcterms:W3CDTF">2021-02-15T13:06:45Z</dcterms:created>
  <dcterms:modified xsi:type="dcterms:W3CDTF">2021-02-15T14:07:58Z</dcterms:modified>
</cp:coreProperties>
</file>