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sldIdLst>
    <p:sldId id="256" r:id="rId2"/>
    <p:sldId id="258" r:id="rId3"/>
    <p:sldId id="262" r:id="rId4"/>
    <p:sldId id="261" r:id="rId5"/>
    <p:sldId id="260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1CB"/>
    <a:srgbClr val="AFE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8" d="100"/>
          <a:sy n="78" d="100"/>
        </p:scale>
        <p:origin x="9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43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8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2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1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10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5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3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8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5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3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6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VÝŽIVA BUŇKY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3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6990589" y="2880141"/>
            <a:ext cx="2797847" cy="27978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BUŇKA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dirty="0" smtClean="0"/>
              <a:t>„nejmenší </a:t>
            </a:r>
            <a:r>
              <a:rPr lang="cs-CZ" sz="2000" dirty="0"/>
              <a:t>chemická </a:t>
            </a:r>
            <a:r>
              <a:rPr lang="cs-CZ" sz="2000" dirty="0" smtClean="0"/>
              <a:t>továrna“ </a:t>
            </a:r>
          </a:p>
          <a:p>
            <a:endParaRPr lang="cs-CZ" sz="2000" dirty="0" smtClean="0"/>
          </a:p>
          <a:p>
            <a:r>
              <a:rPr lang="cs-CZ" sz="2000" dirty="0" smtClean="0"/>
              <a:t>chemické </a:t>
            </a:r>
            <a:r>
              <a:rPr lang="cs-CZ" sz="2000" dirty="0"/>
              <a:t>procesy (příjem živin, zpracování, využití k růstu, </a:t>
            </a:r>
            <a:r>
              <a:rPr lang="cs-CZ" sz="2000" dirty="0" smtClean="0"/>
              <a:t>vytváření </a:t>
            </a:r>
            <a:r>
              <a:rPr lang="cs-CZ" sz="2000" dirty="0"/>
              <a:t>odpadních látek, uvolňování látek do okolí</a:t>
            </a:r>
            <a:r>
              <a:rPr lang="cs-CZ" sz="2000" dirty="0" smtClean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8" name="Picture 4" descr="Download Factory Free Photo PNG HQ PNG Image | FreePNG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24" y="3173125"/>
            <a:ext cx="2035741" cy="20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1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Jinak pronikají: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pronikají látky do buňky?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dirty="0" smtClean="0"/>
              <a:t>Záleží na tom, jak jsou tyto látky </a:t>
            </a:r>
            <a:r>
              <a:rPr lang="cs-CZ" sz="2000" u="sng" dirty="0" smtClean="0"/>
              <a:t>veliké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→ Existují </a:t>
            </a:r>
            <a:r>
              <a:rPr lang="cs-CZ" sz="2000" u="sng" dirty="0" smtClean="0"/>
              <a:t>3 způsoby</a:t>
            </a:r>
            <a:r>
              <a:rPr lang="cs-CZ" sz="2000" dirty="0" smtClean="0"/>
              <a:t> průniku látek do buňky.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6360613" y="3329615"/>
            <a:ext cx="1010727" cy="1010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357426" y="3604142"/>
            <a:ext cx="103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MALÉ</a:t>
            </a:r>
          </a:p>
          <a:p>
            <a:pPr algn="ctr"/>
            <a:r>
              <a:rPr lang="cs-CZ" sz="1200" dirty="0" smtClean="0"/>
              <a:t>MOLEKULY</a:t>
            </a:r>
            <a:endParaRPr lang="cs-CZ" sz="1200" dirty="0"/>
          </a:p>
        </p:txBody>
      </p:sp>
      <p:sp>
        <p:nvSpPr>
          <p:cNvPr id="26" name="Ovál 25"/>
          <p:cNvSpPr/>
          <p:nvPr/>
        </p:nvSpPr>
        <p:spPr>
          <a:xfrm>
            <a:off x="7960112" y="3329614"/>
            <a:ext cx="1010727" cy="101072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9559612" y="3329614"/>
            <a:ext cx="1010727" cy="101072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948963" y="3604143"/>
            <a:ext cx="103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VELKÉ</a:t>
            </a:r>
          </a:p>
          <a:p>
            <a:pPr algn="ctr"/>
            <a:r>
              <a:rPr lang="cs-CZ" sz="1200" dirty="0" smtClean="0"/>
              <a:t>MOLEKULY</a:t>
            </a:r>
            <a:endParaRPr lang="cs-CZ" sz="1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537314" y="3511811"/>
            <a:ext cx="103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SKUPIJNY VELKÝCH MOLEKUL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663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6" grpId="0" animBg="1"/>
      <p:bldP spid="27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Dokázali byste správně vytvořit dvojice?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Malé molekuly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Voda, oxid uhličitý, kyslík.</a:t>
            </a:r>
          </a:p>
          <a:p>
            <a:r>
              <a:rPr lang="cs-CZ" sz="2000" dirty="0" smtClean="0"/>
              <a:t>Prochází volně membránou.</a:t>
            </a:r>
          </a:p>
          <a:p>
            <a:r>
              <a:rPr lang="cs-CZ" sz="2000" dirty="0" smtClean="0">
                <a:solidFill>
                  <a:schemeClr val="accent6"/>
                </a:solidFill>
              </a:rPr>
              <a:t>Pamatujete si, jak se tato membrána nazývá?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Cytoplazmatická membrána.</a:t>
            </a:r>
          </a:p>
        </p:txBody>
      </p:sp>
      <p:sp>
        <p:nvSpPr>
          <p:cNvPr id="13" name="Ovál 12"/>
          <p:cNvSpPr/>
          <p:nvPr/>
        </p:nvSpPr>
        <p:spPr>
          <a:xfrm>
            <a:off x="6360613" y="3054311"/>
            <a:ext cx="1010727" cy="10107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357426" y="3328838"/>
            <a:ext cx="103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VODA</a:t>
            </a:r>
            <a:endParaRPr lang="cs-CZ" sz="1200" dirty="0"/>
          </a:p>
        </p:txBody>
      </p:sp>
      <p:sp>
        <p:nvSpPr>
          <p:cNvPr id="15" name="Ovál 14"/>
          <p:cNvSpPr/>
          <p:nvPr/>
        </p:nvSpPr>
        <p:spPr>
          <a:xfrm>
            <a:off x="6379724" y="3834201"/>
            <a:ext cx="1010727" cy="10107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376537" y="4108728"/>
            <a:ext cx="103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OXID UHLIČITÝ</a:t>
            </a:r>
            <a:endParaRPr lang="cs-CZ" sz="1200" dirty="0"/>
          </a:p>
        </p:txBody>
      </p:sp>
      <p:sp>
        <p:nvSpPr>
          <p:cNvPr id="18" name="Ovál 17"/>
          <p:cNvSpPr/>
          <p:nvPr/>
        </p:nvSpPr>
        <p:spPr>
          <a:xfrm>
            <a:off x="6379724" y="4614091"/>
            <a:ext cx="1010727" cy="10107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6376537" y="4888618"/>
            <a:ext cx="103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KYSLÍK</a:t>
            </a:r>
            <a:endParaRPr lang="cs-CZ" sz="1200" dirty="0"/>
          </a:p>
        </p:txBody>
      </p:sp>
      <p:sp>
        <p:nvSpPr>
          <p:cNvPr id="22" name="Ovál 21"/>
          <p:cNvSpPr/>
          <p:nvPr/>
        </p:nvSpPr>
        <p:spPr>
          <a:xfrm>
            <a:off x="9216884" y="3054311"/>
            <a:ext cx="1010727" cy="10107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9213697" y="3328838"/>
            <a:ext cx="103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O</a:t>
            </a:r>
            <a:r>
              <a:rPr lang="cs-CZ" sz="1200" baseline="-25000" dirty="0" smtClean="0"/>
              <a:t>2</a:t>
            </a:r>
            <a:endParaRPr lang="cs-CZ" sz="1200" baseline="-25000" dirty="0"/>
          </a:p>
        </p:txBody>
      </p:sp>
      <p:sp>
        <p:nvSpPr>
          <p:cNvPr id="28" name="Ovál 27"/>
          <p:cNvSpPr/>
          <p:nvPr/>
        </p:nvSpPr>
        <p:spPr>
          <a:xfrm>
            <a:off x="9235995" y="3834201"/>
            <a:ext cx="1010727" cy="10107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9232808" y="4108728"/>
            <a:ext cx="103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CO</a:t>
            </a:r>
            <a:r>
              <a:rPr lang="cs-CZ" sz="1200" baseline="-25000" dirty="0" smtClean="0"/>
              <a:t>2</a:t>
            </a:r>
            <a:endParaRPr lang="cs-CZ" sz="1200" baseline="-25000" dirty="0"/>
          </a:p>
        </p:txBody>
      </p:sp>
      <p:sp>
        <p:nvSpPr>
          <p:cNvPr id="30" name="Ovál 29"/>
          <p:cNvSpPr/>
          <p:nvPr/>
        </p:nvSpPr>
        <p:spPr>
          <a:xfrm>
            <a:off x="9235995" y="4614091"/>
            <a:ext cx="1010727" cy="10107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9232808" y="4888618"/>
            <a:ext cx="103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H</a:t>
            </a:r>
            <a:r>
              <a:rPr lang="cs-CZ" sz="1200" baseline="-25000" dirty="0" smtClean="0"/>
              <a:t>2</a:t>
            </a:r>
            <a:r>
              <a:rPr lang="cs-CZ" sz="1200" dirty="0" smtClean="0"/>
              <a:t>0</a:t>
            </a:r>
            <a:endParaRPr lang="cs-CZ" sz="12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274169" y="3559674"/>
            <a:ext cx="2086708" cy="150423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274169" y="4270312"/>
            <a:ext cx="2086708" cy="2060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7274169" y="3605837"/>
            <a:ext cx="2045677" cy="151361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746075"/>
            <a:ext cx="2481654" cy="29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Přímá spojnice se šipkou 45"/>
          <p:cNvCxnSpPr/>
          <p:nvPr/>
        </p:nvCxnSpPr>
        <p:spPr>
          <a:xfrm flipH="1">
            <a:off x="4260669" y="2942492"/>
            <a:ext cx="1079193" cy="1072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  <p:bldP spid="14" grpId="0"/>
      <p:bldP spid="15" grpId="0" animBg="1"/>
      <p:bldP spid="16" grpId="0"/>
      <p:bldP spid="18" grpId="0" animBg="1"/>
      <p:bldP spid="19" grpId="0"/>
      <p:bldP spid="22" grpId="0" animBg="1"/>
      <p:bldP spid="23" grpId="0"/>
      <p:bldP spid="28" grpId="0" animBg="1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VELKÉ MOLEKULY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Vstupují do buňky pomocí přenašeče (speciální bílkoviny).</a:t>
            </a:r>
          </a:p>
        </p:txBody>
      </p:sp>
      <p:pic>
        <p:nvPicPr>
          <p:cNvPr id="3080" name="Picture 8" descr="Free Clipart: Cabriolet | rdev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9136" y="4365043"/>
            <a:ext cx="3459214" cy="15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Veselý obličej 17"/>
          <p:cNvSpPr/>
          <p:nvPr/>
        </p:nvSpPr>
        <p:spPr>
          <a:xfrm>
            <a:off x="2672719" y="3880411"/>
            <a:ext cx="866024" cy="86602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4546462" y="4446833"/>
            <a:ext cx="103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PŘENAŠEČ</a:t>
            </a:r>
            <a:endParaRPr lang="cs-CZ" sz="12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2589218" y="3401529"/>
            <a:ext cx="103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VELKÁ MOLEKULA</a:t>
            </a:r>
            <a:endParaRPr lang="cs-CZ" sz="1200" dirty="0"/>
          </a:p>
        </p:txBody>
      </p:sp>
      <p:sp>
        <p:nvSpPr>
          <p:cNvPr id="28" name="Ovál 27"/>
          <p:cNvSpPr/>
          <p:nvPr/>
        </p:nvSpPr>
        <p:spPr>
          <a:xfrm>
            <a:off x="7237328" y="2638044"/>
            <a:ext cx="5447071" cy="5447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/>
          <p:cNvSpPr txBox="1"/>
          <p:nvPr/>
        </p:nvSpPr>
        <p:spPr>
          <a:xfrm>
            <a:off x="6920952" y="3279784"/>
            <a:ext cx="103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BUŇKA</a:t>
            </a:r>
            <a:endParaRPr lang="cs-CZ" sz="1200" dirty="0"/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579487" y="4847303"/>
            <a:ext cx="1341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/>
      <p:bldP spid="38" grpId="0"/>
      <p:bldP spid="28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VELKÉ skupiny molekul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Vstupují do buňky pomocí tzv. </a:t>
            </a:r>
            <a:r>
              <a:rPr lang="cs-CZ" u="sng" dirty="0" smtClean="0"/>
              <a:t>fagocytózy</a:t>
            </a:r>
            <a:r>
              <a:rPr lang="cs-CZ" dirty="0" smtClean="0"/>
              <a:t>.</a:t>
            </a:r>
          </a:p>
          <a:p>
            <a:r>
              <a:rPr lang="cs-CZ" dirty="0" smtClean="0"/>
              <a:t>To je vlastně pohlcení (pozření) částic z vnějšího prostředí buňkou.</a:t>
            </a:r>
          </a:p>
        </p:txBody>
      </p:sp>
      <p:sp>
        <p:nvSpPr>
          <p:cNvPr id="12" name="Zástupný symbol pro obsah 6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Pacman Comiendo PNG transparente - Stic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3830503"/>
            <a:ext cx="2394155" cy="23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 descr="http://lep.wz.cz/skola/obr/biologie-obr7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638044"/>
            <a:ext cx="4291756" cy="22977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43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Živočišná buňka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Je nebo není schopna fotosyntézy?</a:t>
            </a:r>
          </a:p>
          <a:p>
            <a:r>
              <a:rPr lang="cs-CZ" sz="1600" dirty="0" smtClean="0"/>
              <a:t>Není.</a:t>
            </a:r>
          </a:p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A proč?</a:t>
            </a:r>
          </a:p>
          <a:p>
            <a:r>
              <a:rPr lang="cs-CZ" sz="1600" dirty="0" smtClean="0"/>
              <a:t>Protože neobsahuje chloroplasty.</a:t>
            </a:r>
          </a:p>
          <a:p>
            <a:endParaRPr lang="cs-CZ" sz="1600" dirty="0" smtClean="0"/>
          </a:p>
          <a:p>
            <a:r>
              <a:rPr lang="cs-CZ" sz="1600" dirty="0" smtClean="0"/>
              <a:t>Je to </a:t>
            </a:r>
            <a:r>
              <a:rPr lang="cs-CZ" sz="1600" u="sng" dirty="0" smtClean="0"/>
              <a:t>heterotrofní buňka</a:t>
            </a:r>
            <a:r>
              <a:rPr lang="cs-CZ" sz="1600" dirty="0" smtClean="0"/>
              <a:t> = vyživuje se z jiných zdrojů. </a:t>
            </a:r>
          </a:p>
          <a:p>
            <a:r>
              <a:rPr lang="cs-CZ" sz="1600" dirty="0" smtClean="0"/>
              <a:t>KONZUMENT</a:t>
            </a:r>
          </a:p>
        </p:txBody>
      </p:sp>
      <p:sp>
        <p:nvSpPr>
          <p:cNvPr id="12" name="Zástupný symbol pro obsah 6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진한 갈색 피부 어깨를 으쓱하는 사람 클립 아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05" y="2638044"/>
            <a:ext cx="127819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raus - Přetah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50" y="2480784"/>
            <a:ext cx="2772512" cy="334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Rostlinná buňka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Je nebo není schopna fotosyntézy?</a:t>
            </a:r>
          </a:p>
          <a:p>
            <a:r>
              <a:rPr lang="cs-CZ" sz="1600" dirty="0" smtClean="0"/>
              <a:t>Je.</a:t>
            </a:r>
          </a:p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A proč?</a:t>
            </a:r>
          </a:p>
          <a:p>
            <a:r>
              <a:rPr lang="cs-CZ" sz="1600" dirty="0" smtClean="0"/>
              <a:t>Protože obsahuje chloroplasty.</a:t>
            </a:r>
          </a:p>
          <a:p>
            <a:endParaRPr lang="cs-CZ" sz="1600" dirty="0" smtClean="0"/>
          </a:p>
          <a:p>
            <a:r>
              <a:rPr lang="cs-CZ" sz="1600" dirty="0" smtClean="0"/>
              <a:t>Je to </a:t>
            </a:r>
            <a:r>
              <a:rPr lang="cs-CZ" sz="1600" u="sng" dirty="0" smtClean="0"/>
              <a:t>autotrofní buňka</a:t>
            </a:r>
            <a:r>
              <a:rPr lang="cs-CZ" sz="1600" dirty="0" smtClean="0"/>
              <a:t> = vytváří si organické látky sama (fotosyntéza).</a:t>
            </a:r>
          </a:p>
          <a:p>
            <a:r>
              <a:rPr lang="cs-CZ" sz="1600" dirty="0" smtClean="0"/>
              <a:t>PRODUCENT</a:t>
            </a:r>
          </a:p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Kde jsou na obrázku chloroplasty?</a:t>
            </a:r>
          </a:p>
        </p:txBody>
      </p:sp>
      <p:sp>
        <p:nvSpPr>
          <p:cNvPr id="12" name="Zástupný symbol pro obsah 6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진한 갈색 피부 어깨를 으쓱하는 사람 클립 아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05" y="2638044"/>
            <a:ext cx="127819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aus - Přetah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49" y="2458065"/>
            <a:ext cx="2900086" cy="34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4817805" y="3244645"/>
            <a:ext cx="4080389" cy="2379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4817805" y="4847304"/>
            <a:ext cx="4807976" cy="77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/>
        </p:nvSpPr>
        <p:spPr>
          <a:xfrm>
            <a:off x="1828800" y="2989006"/>
            <a:ext cx="1091381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830765" y="5435226"/>
            <a:ext cx="2232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6571428" y="3321290"/>
            <a:ext cx="2304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548925" y="4715379"/>
            <a:ext cx="2556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PAMATUJEME SI ZE DNEŠKA NĚCO?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700" dirty="0" smtClean="0">
                <a:solidFill>
                  <a:schemeClr val="tx1"/>
                </a:solidFill>
              </a:rPr>
              <a:t>1) Průnik molekul do buňky je ovlivněn jejich:</a:t>
            </a:r>
          </a:p>
          <a:p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A) velikostí</a:t>
            </a:r>
          </a:p>
          <a:p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B) barvou</a:t>
            </a:r>
          </a:p>
          <a:p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C) vůní</a:t>
            </a:r>
          </a:p>
          <a:p>
            <a:endParaRPr lang="cs-CZ" dirty="0"/>
          </a:p>
          <a:p>
            <a:r>
              <a:rPr lang="cs-CZ" sz="1700" dirty="0" smtClean="0"/>
              <a:t>2) Malé molekuly pronikají do buňky:</a:t>
            </a:r>
          </a:p>
          <a:p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A) fagocytózou</a:t>
            </a:r>
          </a:p>
          <a:p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B) pomocí přenašeče</a:t>
            </a:r>
          </a:p>
          <a:p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C) volně přes membránu</a:t>
            </a:r>
            <a:endParaRPr lang="cs-CZ" sz="1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700" dirty="0" smtClean="0"/>
              <a:t>3) Rostlinná buňka:</a:t>
            </a:r>
          </a:p>
          <a:p>
            <a:r>
              <a:rPr lang="cs-CZ" sz="17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není schopna fotosyntézy</a:t>
            </a:r>
            <a:endParaRPr lang="cs-CZ" sz="17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17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je schopna fotosyntézy</a:t>
            </a:r>
            <a:endParaRPr lang="cs-CZ" sz="17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1700" dirty="0">
                <a:solidFill>
                  <a:schemeClr val="accent6">
                    <a:lumMod val="75000"/>
                  </a:schemeClr>
                </a:solidFill>
              </a:rPr>
              <a:t>C) </a:t>
            </a:r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někdy je a někdy není schopna fotosyntézy</a:t>
            </a:r>
          </a:p>
          <a:p>
            <a:endParaRPr lang="cs-CZ" sz="17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1700" dirty="0"/>
              <a:t>3) </a:t>
            </a:r>
            <a:r>
              <a:rPr lang="cs-CZ" sz="1700" dirty="0" smtClean="0"/>
              <a:t>Živočišná buňka</a:t>
            </a:r>
            <a:endParaRPr lang="cs-CZ" sz="1700" dirty="0"/>
          </a:p>
          <a:p>
            <a:r>
              <a:rPr lang="cs-CZ" sz="17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není schopna fotosyntézy</a:t>
            </a:r>
            <a:endParaRPr lang="cs-CZ" sz="17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17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cs-CZ" sz="1700" dirty="0" smtClean="0">
                <a:solidFill>
                  <a:schemeClr val="accent6">
                    <a:lumMod val="75000"/>
                  </a:schemeClr>
                </a:solidFill>
              </a:rPr>
              <a:t>je schopna fotosyntézy</a:t>
            </a:r>
            <a:endParaRPr lang="cs-CZ" sz="17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1700" dirty="0">
                <a:solidFill>
                  <a:schemeClr val="accent6">
                    <a:lumMod val="75000"/>
                  </a:schemeClr>
                </a:solidFill>
              </a:rPr>
              <a:t>C) někdy je a někdy není schopna fotosyntézy</a:t>
            </a:r>
          </a:p>
          <a:p>
            <a:endParaRPr lang="cs-CZ" sz="17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Ovál 7"/>
          <p:cNvSpPr/>
          <p:nvPr/>
        </p:nvSpPr>
        <p:spPr>
          <a:xfrm flipH="1">
            <a:off x="3348342" y="3366485"/>
            <a:ext cx="691995" cy="691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/>
          </a:p>
        </p:txBody>
      </p:sp>
      <p:sp>
        <p:nvSpPr>
          <p:cNvPr id="9" name="TextovéPole 8"/>
          <p:cNvSpPr txBox="1"/>
          <p:nvPr/>
        </p:nvSpPr>
        <p:spPr>
          <a:xfrm flipH="1">
            <a:off x="3347789" y="3527656"/>
            <a:ext cx="70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dirty="0" smtClean="0"/>
              <a:t>MALÉ</a:t>
            </a:r>
          </a:p>
          <a:p>
            <a:pPr algn="ctr"/>
            <a:r>
              <a:rPr lang="cs-CZ" sz="700" dirty="0" smtClean="0"/>
              <a:t>MOLEKULY</a:t>
            </a:r>
            <a:endParaRPr lang="cs-CZ" sz="700" dirty="0"/>
          </a:p>
        </p:txBody>
      </p:sp>
      <p:sp>
        <p:nvSpPr>
          <p:cNvPr id="10" name="Ovál 9"/>
          <p:cNvSpPr/>
          <p:nvPr/>
        </p:nvSpPr>
        <p:spPr>
          <a:xfrm flipH="1">
            <a:off x="4132296" y="3366485"/>
            <a:ext cx="691995" cy="69199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/>
          </a:p>
        </p:txBody>
      </p:sp>
      <p:sp>
        <p:nvSpPr>
          <p:cNvPr id="11" name="Ovál 10"/>
          <p:cNvSpPr/>
          <p:nvPr/>
        </p:nvSpPr>
        <p:spPr>
          <a:xfrm flipH="1">
            <a:off x="4919598" y="3366485"/>
            <a:ext cx="691995" cy="6919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/>
          </a:p>
        </p:txBody>
      </p:sp>
      <p:sp>
        <p:nvSpPr>
          <p:cNvPr id="12" name="TextovéPole 11"/>
          <p:cNvSpPr txBox="1"/>
          <p:nvPr/>
        </p:nvSpPr>
        <p:spPr>
          <a:xfrm flipH="1">
            <a:off x="4143445" y="3527658"/>
            <a:ext cx="70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dirty="0" smtClean="0"/>
              <a:t>VELKÉ</a:t>
            </a:r>
          </a:p>
          <a:p>
            <a:pPr algn="ctr"/>
            <a:r>
              <a:rPr lang="cs-CZ" sz="700" dirty="0" smtClean="0"/>
              <a:t>MOLEKULY</a:t>
            </a:r>
            <a:endParaRPr lang="cs-CZ" sz="700" dirty="0"/>
          </a:p>
        </p:txBody>
      </p:sp>
      <p:sp>
        <p:nvSpPr>
          <p:cNvPr id="13" name="TextovéPole 12"/>
          <p:cNvSpPr txBox="1"/>
          <p:nvPr/>
        </p:nvSpPr>
        <p:spPr>
          <a:xfrm flipH="1">
            <a:off x="4919598" y="3532975"/>
            <a:ext cx="7072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dirty="0" smtClean="0"/>
              <a:t>SKUPIJNY VELKÝCH MOLEKUL</a:t>
            </a:r>
            <a:endParaRPr lang="cs-CZ" sz="700" dirty="0"/>
          </a:p>
        </p:txBody>
      </p:sp>
      <p:pic>
        <p:nvPicPr>
          <p:cNvPr id="15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774" y="2574376"/>
            <a:ext cx="920180" cy="11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raus - Přetah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647" y="4298356"/>
            <a:ext cx="841307" cy="101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ál 16"/>
          <p:cNvSpPr/>
          <p:nvPr/>
        </p:nvSpPr>
        <p:spPr>
          <a:xfrm flipH="1">
            <a:off x="4919598" y="4821692"/>
            <a:ext cx="691995" cy="691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/>
          </a:p>
        </p:txBody>
      </p:sp>
      <p:sp>
        <p:nvSpPr>
          <p:cNvPr id="18" name="TextovéPole 17"/>
          <p:cNvSpPr txBox="1"/>
          <p:nvPr/>
        </p:nvSpPr>
        <p:spPr>
          <a:xfrm flipH="1">
            <a:off x="4938709" y="4982863"/>
            <a:ext cx="70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dirty="0" smtClean="0"/>
              <a:t>MALÉ</a:t>
            </a:r>
          </a:p>
          <a:p>
            <a:pPr algn="ctr"/>
            <a:r>
              <a:rPr lang="cs-CZ" sz="700" dirty="0" smtClean="0"/>
              <a:t>MOLEKULY</a:t>
            </a:r>
            <a:endParaRPr lang="cs-CZ" sz="700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769" y="609600"/>
            <a:ext cx="957632" cy="168780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23" y="964692"/>
            <a:ext cx="1256948" cy="12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287</TotalTime>
  <Words>297</Words>
  <Application>Microsoft Office PowerPoint</Application>
  <PresentationFormat>Širokoúhlá obrazovka</PresentationFormat>
  <Paragraphs>79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VÝŽIVA BUŇKY</vt:lpstr>
      <vt:lpstr>BUŇKA</vt:lpstr>
      <vt:lpstr>Jak pronikají látky do buňky?</vt:lpstr>
      <vt:lpstr>Malé molekuly</vt:lpstr>
      <vt:lpstr>VELKÉ MOLEKULY</vt:lpstr>
      <vt:lpstr>VELKÉ skupiny molekul</vt:lpstr>
      <vt:lpstr>Živočišná buňka</vt:lpstr>
      <vt:lpstr>Rostlinná buňka</vt:lpstr>
      <vt:lpstr>PAMATUJEME SI ZE DNEŠKA NĚCO?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BUŇKY</dc:title>
  <dc:creator>Nezvalová Alena</dc:creator>
  <cp:lastModifiedBy>Nezvalová Alena</cp:lastModifiedBy>
  <cp:revision>20</cp:revision>
  <dcterms:created xsi:type="dcterms:W3CDTF">2020-11-03T09:26:55Z</dcterms:created>
  <dcterms:modified xsi:type="dcterms:W3CDTF">2020-11-03T14:14:22Z</dcterms:modified>
</cp:coreProperties>
</file>