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66" r:id="rId2"/>
    <p:sldId id="257" r:id="rId3"/>
    <p:sldId id="260" r:id="rId4"/>
    <p:sldId id="258" r:id="rId5"/>
    <p:sldId id="256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9B5"/>
    <a:srgbClr val="9FD95C"/>
    <a:srgbClr val="FFA0CF"/>
    <a:srgbClr val="F7C6BA"/>
    <a:srgbClr val="E0E6D0"/>
    <a:srgbClr val="9AAD64"/>
    <a:srgbClr val="AE8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B6B95-A311-4B7F-95B3-9086A4576117}" type="datetimeFigureOut">
              <a:rPr lang="cs-CZ" smtClean="0"/>
              <a:t>03.04.2021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93615-A57D-4CF5-AA3C-89BA8BD5C7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15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Kukla" TargetMode="External"/><Relationship Id="rId3" Type="http://schemas.openxmlformats.org/officeDocument/2006/relationships/hyperlink" Target="https://cs.wikipedia.org/wiki/Nymfa_(biologie)" TargetMode="External"/><Relationship Id="rId7" Type="http://schemas.openxmlformats.org/officeDocument/2006/relationships/hyperlink" Target="https://cs.wikipedia.org/wiki/Housenk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Larva" TargetMode="External"/><Relationship Id="rId5" Type="http://schemas.openxmlformats.org/officeDocument/2006/relationships/hyperlink" Target="https://cs.wikipedia.org/wiki/Vaj%C3%AD%C4%8Dko" TargetMode="External"/><Relationship Id="rId4" Type="http://schemas.openxmlformats.org/officeDocument/2006/relationships/hyperlink" Target="https://cs.wikipedia.org/wiki/Hmyz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Mladé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Nymfa (biologie)"/>
              </a:rPr>
              <a:t>nymfy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nemají křídla,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 starších stadií se nacházejí výběžky na hrudi, v nichž se vyvíjejí křídla, přičemž po každém svlékání se výběžky prodlouží, až se svlékne poslední stadium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Nymfa (biologie)"/>
              </a:rPr>
              <a:t>nymfy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vylíhne se dospělý jedinec. Nymfy některého hmyzu, jako například motýlic, žijí pod vodou a vylézají mimo ni jen před proměnou v okřídlené imago.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Nejvyvinutější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Hmyz"/>
              </a:rPr>
              <a:t>hmyz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má životní cyklus, který zahrnuje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dokonalou proměnu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Vajíčko"/>
              </a:rPr>
              <a:t>vajíček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líhnou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Larva"/>
              </a:rPr>
              <a:t>larvy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nebo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Housenka"/>
              </a:rPr>
              <a:t>housenky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které se dospělým exemplářům nepodobají ani tvarem, ani vzhledem. Larvy přijímají potravu, rostou, několikrát se svlékají a nakonec se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Kukla"/>
              </a:rPr>
              <a:t>zakuklí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Uvnitř kukly se celé tělo reorganizuje, až se vylíhne dospělý jedinec (imago).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3615-A57D-4CF5-AA3C-89BA8BD5C73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35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Vážky jsou velmi dobrými letci. Na hlavě mají velké a nápadné oči. Setkáme se s nimi v blízkosti</a:t>
            </a:r>
            <a:r>
              <a:rPr lang="cs-CZ" baseline="0" dirty="0" smtClean="0"/>
              <a:t> vody, protože jejich larvy jsou velkými vodními dravci. Larvy i dospělci mají kousací ústní ústrojí.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3615-A57D-4CF5-AA3C-89BA8BD5C73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11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Během svého života se larva několikrát</a:t>
            </a:r>
            <a:r>
              <a:rPr lang="cs-CZ" baseline="0" dirty="0" smtClean="0"/>
              <a:t> svléká. Vývin jedince může trvat od několika měsíců (motýlice) až po několik let.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3615-A57D-4CF5-AA3C-89BA8BD5C73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90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3615-A57D-4CF5-AA3C-89BA8BD5C73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08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Šídlo královské.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3615-A57D-4CF5-AA3C-89BA8BD5C73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700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Motýlice obecná.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3615-A57D-4CF5-AA3C-89BA8BD5C73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354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Šidélko</a:t>
            </a:r>
            <a:r>
              <a:rPr lang="cs-CZ" baseline="0" dirty="0" smtClean="0"/>
              <a:t> lesklé.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3615-A57D-4CF5-AA3C-89BA8BD5C73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4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dobré ráno!</a:t>
            </a:r>
            <a:endParaRPr lang="cs-CZ" dirty="0"/>
          </a:p>
        </p:txBody>
      </p:sp>
      <p:pic>
        <p:nvPicPr>
          <p:cNvPr id="4" name="Zástupný symbol pro obsah 3" descr="Premium Vector | Draw cute rabbit with beauty flower on head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1"/>
          <a:stretch/>
        </p:blipFill>
        <p:spPr bwMode="auto">
          <a:xfrm>
            <a:off x="3087329" y="2356567"/>
            <a:ext cx="6017342" cy="4501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6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motýlice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Má kovově modrozelená (sameček) a zlatošedá (samička) křídla. Má třepetavý let a nejčastěji se vyskytuje u pomalu tekoucích vod.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9183329" y="511916"/>
            <a:ext cx="2094271" cy="2094271"/>
          </a:xfrm>
          <a:prstGeom prst="ellipse">
            <a:avLst/>
          </a:prstGeom>
          <a:solidFill>
            <a:srgbClr val="AE8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 klidu křídla skládá kolmo k tělu.</a:t>
            </a:r>
            <a:endParaRPr lang="cs-CZ" sz="54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1143528" y="3647768"/>
            <a:ext cx="9904943" cy="3357715"/>
            <a:chOff x="1274334" y="3608439"/>
            <a:chExt cx="9904943" cy="3357715"/>
          </a:xfrm>
        </p:grpSpPr>
        <p:pic>
          <p:nvPicPr>
            <p:cNvPr id="7172" name="Picture 4" descr="Motýlice obecná - Calopteryx virgo Vážk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334" y="3608439"/>
              <a:ext cx="5036572" cy="3357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Motýlice obecná (Calopteryx virgo) – outdoor web Treking.c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906" y="3608439"/>
              <a:ext cx="4868371" cy="3242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43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šidélko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Podobá se motýlicím, ale má průhledná křídla.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9183329" y="511916"/>
            <a:ext cx="2094271" cy="2094271"/>
          </a:xfrm>
          <a:prstGeom prst="ellipse">
            <a:avLst/>
          </a:prstGeom>
          <a:solidFill>
            <a:srgbClr val="AE8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 klidu křídla skládá kolmo k tělu.</a:t>
            </a:r>
            <a:endParaRPr lang="cs-CZ" sz="5400" dirty="0"/>
          </a:p>
        </p:txBody>
      </p:sp>
      <p:pic>
        <p:nvPicPr>
          <p:cNvPr id="6146" name="Picture 2" descr="Šidélko lesklé - Nehalennia speciosa Váž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89" y="3332009"/>
            <a:ext cx="5315565" cy="352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/>
              <a:t>1) Slova (a čísla) z nabídky doplňte správně do vět. Pozor, 6 slov (nebo čísel) vám zbyde</a:t>
            </a:r>
            <a:r>
              <a:rPr lang="cs-CZ" sz="2200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263" y="2420982"/>
            <a:ext cx="11251474" cy="415398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NABÍDKA: </a:t>
            </a:r>
            <a:r>
              <a:rPr lang="cs-CZ" i="1" dirty="0" smtClean="0"/>
              <a:t>KOUSACÍ</a:t>
            </a:r>
            <a:r>
              <a:rPr lang="cs-CZ" i="1" dirty="0"/>
              <a:t>, </a:t>
            </a:r>
            <a:r>
              <a:rPr lang="cs-CZ" i="1" dirty="0" smtClean="0"/>
              <a:t>KORÝŠŮ</a:t>
            </a:r>
            <a:r>
              <a:rPr lang="cs-CZ" i="1" dirty="0"/>
              <a:t>, </a:t>
            </a:r>
            <a:r>
              <a:rPr lang="cs-CZ" i="1" dirty="0" smtClean="0"/>
              <a:t>3</a:t>
            </a:r>
            <a:r>
              <a:rPr lang="cs-CZ" i="1" dirty="0"/>
              <a:t>, SMYSLOVÝ, 2, 1, KOŠÍČKY, ÚSTNÍ, SACÍ, PAVOUKOVCŮ, 4, 3, ČERNOBÍLÝ, ČLENOVCŮ, KARTÁČKY, MOZAIKOVÝ, HÁČKY.</a:t>
            </a:r>
          </a:p>
          <a:p>
            <a:r>
              <a:rPr lang="cs-CZ" dirty="0" smtClean="0"/>
              <a:t>1) Hmyz </a:t>
            </a:r>
            <a:r>
              <a:rPr lang="cs-CZ" dirty="0"/>
              <a:t>patří do kmene __________________.</a:t>
            </a:r>
          </a:p>
          <a:p>
            <a:pPr lvl="0"/>
            <a:r>
              <a:rPr lang="cs-CZ" dirty="0" smtClean="0"/>
              <a:t>2) Zástupci </a:t>
            </a:r>
            <a:r>
              <a:rPr lang="cs-CZ" dirty="0"/>
              <a:t>hmyzu mají tělo rozdělené do _____ článků.</a:t>
            </a:r>
          </a:p>
          <a:p>
            <a:pPr lvl="0"/>
            <a:r>
              <a:rPr lang="cs-CZ" dirty="0" smtClean="0"/>
              <a:t>3) Mají </a:t>
            </a:r>
            <a:r>
              <a:rPr lang="cs-CZ" dirty="0"/>
              <a:t>_____ páry končetin.</a:t>
            </a:r>
          </a:p>
          <a:p>
            <a:pPr lvl="0"/>
            <a:r>
              <a:rPr lang="cs-CZ" dirty="0" smtClean="0"/>
              <a:t>4) Většina </a:t>
            </a:r>
            <a:r>
              <a:rPr lang="cs-CZ" dirty="0"/>
              <a:t>zástupců má _____ páry blanitých křídel.</a:t>
            </a:r>
          </a:p>
          <a:p>
            <a:pPr lvl="0"/>
            <a:r>
              <a:rPr lang="cs-CZ" dirty="0" smtClean="0"/>
              <a:t>5) Na </a:t>
            </a:r>
            <a:r>
              <a:rPr lang="cs-CZ" dirty="0"/>
              <a:t>hlavě mají _____ pár tykadel. Je to jejich hlavní __________________ orgán.</a:t>
            </a:r>
          </a:p>
          <a:p>
            <a:pPr lvl="0"/>
            <a:r>
              <a:rPr lang="cs-CZ" dirty="0" smtClean="0"/>
              <a:t>6) Protože </a:t>
            </a:r>
            <a:r>
              <a:rPr lang="cs-CZ" dirty="0"/>
              <a:t>mají složené oči (každé oko se skládá z mnoha malých oček), jejich vjem obrazu je __________________.</a:t>
            </a:r>
          </a:p>
          <a:p>
            <a:pPr lvl="0"/>
            <a:r>
              <a:rPr lang="cs-CZ" dirty="0" smtClean="0"/>
              <a:t>7) __________________ </a:t>
            </a:r>
            <a:r>
              <a:rPr lang="cs-CZ" dirty="0"/>
              <a:t>ústrojí hmyzu je přizpůsobeno druhu přijímané potravy – například motýl má __________________ ústrojí, které můžeme nazvat také jako sosák.</a:t>
            </a:r>
          </a:p>
          <a:p>
            <a:pPr lvl="0"/>
            <a:r>
              <a:rPr lang="cs-CZ" dirty="0" smtClean="0"/>
              <a:t>8) Stejně </a:t>
            </a:r>
            <a:r>
              <a:rPr lang="cs-CZ" dirty="0"/>
              <a:t>tak končetiny hmyzu jsou přizpůsobeny způsobu života – například včela na nich má __________________ a __________________, aby mohla sbírat pyl.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9589" y="2934789"/>
            <a:ext cx="147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AAD64"/>
                </a:solidFill>
              </a:rPr>
              <a:t>členovců</a:t>
            </a:r>
            <a:endParaRPr lang="cs-CZ" dirty="0">
              <a:solidFill>
                <a:srgbClr val="9AAD64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24251" y="3304121"/>
            <a:ext cx="147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AAD64"/>
                </a:solidFill>
              </a:rPr>
              <a:t>3</a:t>
            </a:r>
            <a:endParaRPr lang="cs-CZ" dirty="0">
              <a:solidFill>
                <a:srgbClr val="9AAD64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89314" y="3673453"/>
            <a:ext cx="147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AAD64"/>
                </a:solidFill>
              </a:rPr>
              <a:t>3</a:t>
            </a:r>
            <a:endParaRPr lang="cs-CZ" dirty="0">
              <a:solidFill>
                <a:srgbClr val="9AAD64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43497" y="4042785"/>
            <a:ext cx="147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AAD64"/>
                </a:solidFill>
              </a:rPr>
              <a:t>2</a:t>
            </a:r>
            <a:endParaRPr lang="cs-CZ" dirty="0">
              <a:solidFill>
                <a:srgbClr val="9AAD64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390503" y="4385548"/>
            <a:ext cx="147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AAD64"/>
                </a:solidFill>
              </a:rPr>
              <a:t>1</a:t>
            </a:r>
            <a:endParaRPr lang="cs-CZ" dirty="0">
              <a:solidFill>
                <a:srgbClr val="9AAD64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96000" y="4385548"/>
            <a:ext cx="147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AAD64"/>
                </a:solidFill>
              </a:rPr>
              <a:t>smyslový</a:t>
            </a:r>
            <a:endParaRPr lang="cs-CZ" dirty="0">
              <a:solidFill>
                <a:srgbClr val="9AAD64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248503" y="4754880"/>
            <a:ext cx="147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AAD64"/>
                </a:solidFill>
              </a:rPr>
              <a:t>mozaikový</a:t>
            </a:r>
            <a:endParaRPr lang="cs-CZ" dirty="0">
              <a:solidFill>
                <a:srgbClr val="9AAD64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89313" y="5110590"/>
            <a:ext cx="147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AAD64"/>
                </a:solidFill>
              </a:rPr>
              <a:t>Ústní</a:t>
            </a:r>
            <a:endParaRPr lang="cs-CZ" dirty="0">
              <a:solidFill>
                <a:srgbClr val="9AAD64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71748" y="5378160"/>
            <a:ext cx="147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AAD64"/>
                </a:solidFill>
              </a:rPr>
              <a:t>sací</a:t>
            </a:r>
            <a:endParaRPr lang="cs-CZ" dirty="0">
              <a:solidFill>
                <a:srgbClr val="9AAD64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572896" y="5669279"/>
            <a:ext cx="147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AAD64"/>
                </a:solidFill>
              </a:rPr>
              <a:t>kartáčky</a:t>
            </a:r>
            <a:endParaRPr lang="cs-CZ" dirty="0">
              <a:solidFill>
                <a:srgbClr val="9AAD64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286690" y="5924148"/>
            <a:ext cx="147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AAD64"/>
                </a:solidFill>
              </a:rPr>
              <a:t>košíčky</a:t>
            </a:r>
            <a:endParaRPr lang="cs-CZ" dirty="0">
              <a:solidFill>
                <a:srgbClr val="9AAD64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9763433" y="-280361"/>
            <a:ext cx="2154390" cy="2154390"/>
          </a:xfrm>
          <a:prstGeom prst="ellipse">
            <a:avLst/>
          </a:prstGeom>
          <a:solidFill>
            <a:srgbClr val="AE8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OPAKOVÁNÍ</a:t>
            </a:r>
            <a:endParaRPr lang="cs-CZ" sz="5400" dirty="0"/>
          </a:p>
        </p:txBody>
      </p:sp>
      <p:pic>
        <p:nvPicPr>
          <p:cNvPr id="2054" name="Picture 6" descr="Thinking kid clipart 5 » Clipart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64" y="3069494"/>
            <a:ext cx="1200047" cy="141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8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ROZMNOŽOVÁNÍ HMYZU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03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ttachments.office.net/owa/Alena.Nezvalova%40zshlubocky.cz/service.svc/s/GetAttachmentThumbnail?id=AAMkADY3OWUxM2FkLTQ3NmEtNDFkYi1hOWYwLTNmYTE4MmQ0MjJmOABGAAAAAAB9yiO4bSECS6WFTqSs%2BDROBwC80V0xV%2F6pS7Bv1lmHBT53AAAAAAEMAAC80V0xV%2F6pS7Bv1lmHBT53AACPnv77AAABEgAQAFXo3VkdOuVFikj8O%2BVkdnQ%3D&amp;thumbnailType=2&amp;token=eyJhbGciOiJSUzI1NiIsImtpZCI6IjMwODE3OUNFNUY0QjUyRTc4QjJEQjg5NjZCQUY0RUNDMzcyN0FFRUUiLCJ0eXAiOiJKV1QiLCJ4NXQiOiJNSUY1emw5TFV1ZUxMYmlXYTY5T3pEY25ydTQifQ.eyJvcmlnaW4iOiJodHRwczovL291dGxvb2sub2ZmaWNlLmNvbSIsInVjIjoiZGNjMmRmMDljZmQzNGE2ZmE5YjEzN2IxYTgwMmE3YjEiLCJzaWduaW5fc3RhdGUiOiJbXCJrbXNpXCJdIiwidmVyIjoiRXhjaGFuZ2UuQ2FsbGJhY2suVjEiLCJhcHBjdHhzZW5kZXIiOiJPd2FEb3dubG9hZEAzZmExOTJlYy1mYzczLTRkNTctOGEwYy00N2Q1OGU2NjExNzIiLCJpc3NyaW5nIjoiV1ciLCJhcHBjdHgiOiJ7XCJtc2V4Y2hwcm90XCI6XCJvd2FcIixcInB1aWRcIjpcIjExNTM4MDExMTc2MTEzOTMzNDVcIixcInNjb3BlXCI6XCJPd2FEb3dubG9hZFwiLFwib2lkXCI6XCIyOGYyOTQxNi04NWQyLTQ2ZGItYmFhZC1mMDFmNTE1Nzg3ZTZcIixcInByaW1hcnlzaWRcIjpcIlMtMS01LTIxLTE2MTIwODMxNzktNDEwMjAwMDY5OS0zNzg1NDgzNjk0LTE5OTMyMTU0XCJ9IiwibmJmIjoxNjE3NDUxMzc1LCJleHAiOjE2MTc0NTE5NzUsImlzcyI6IjAwMDAwMDAyLTAwMDAtMGZmMS1jZTAwLTAwMDAwMDAwMDAwMEAzZmExOTJlYy1mYzczLTRkNTctOGEwYy00N2Q1OGU2NjExNzIiLCJhdWQiOiIwMDAwMDAwMi0wMDAwLTBmZjEtY2UwMC0wMDAwMDAwMDAwMDAvYXR0YWNobWVudHMub2ZmaWNlLm5ldEAzZmExOTJlYy1mYzczLTRkNTctOGEwYy00N2Q1OGU2NjExNzIiLCJoYXBwIjoib3dhIn0.Egzz-0fqPF215muhcmxxTRAN_u-yWO1glbtlMxXzkuuliXaoNikopIwbZzinfWS7CePjM_xmEHaw33SUKDFTAy2nfVB5FToLrvdUudyUsJTDysoA0nqN5nHz1Wa6DN35jdWp1AVWPhJ6IESocNBOD7Gngay4_zrKHuNEVShJ7ZqOwW3pZgQXHoTZZxdS6UdrWCDdWMdwe29BSB6s1m6HPXYZ1HXqYOWAMl-FMGdmslEyHDofZd1NvDd5_GgEXlOmobSIEy8Ux4zY1Ds-lmBaX-yfhRNa8KCzPTy_qBE618iy2aI6aNOTww4oNkY50ehVMXRaJH0oYrF6uy9ZyY4tzQ&amp;X-OWA-CANARY=ti6gZ9kh9UKbF8kYpVgWWiBP0m2Y9tgYb5f3su-Fnb1H_rqV3nJ9fFKDwocwMXEBD_dy0iW67oE.&amp;owa=outlook.office.com&amp;scriptVer=20210322004.05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6" t="3579" r="31917"/>
          <a:stretch/>
        </p:blipFill>
        <p:spPr bwMode="auto">
          <a:xfrm>
            <a:off x="9975926" y="-1"/>
            <a:ext cx="2216074" cy="69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ttachments.office.net/owa/Alena.Nezvalova%40zshlubocky.cz/service.svc/s/GetAttachmentThumbnail?id=AAMkADY3OWUxM2FkLTQ3NmEtNDFkYi1hOWYwLTNmYTE4MmQ0MjJmOABGAAAAAAB9yiO4bSECS6WFTqSs%2BDROBwC80V0xV%2F6pS7Bv1lmHBT53AAAAAAEMAAC80V0xV%2F6pS7Bv1lmHBT53AACPnv77AAABEgAQAHgyBaXs47JAnoiMY9SirL4%3D&amp;thumbnailType=2&amp;token=eyJhbGciOiJSUzI1NiIsImtpZCI6IjMwODE3OUNFNUY0QjUyRTc4QjJEQjg5NjZCQUY0RUNDMzcyN0FFRUUiLCJ0eXAiOiJKV1QiLCJ4NXQiOiJNSUY1emw5TFV1ZUxMYmlXYTY5T3pEY25ydTQifQ.eyJvcmlnaW4iOiJodHRwczovL291dGxvb2sub2ZmaWNlLmNvbSIsInVjIjoiZGNjMmRmMDljZmQzNGE2ZmE5YjEzN2IxYTgwMmE3YjEiLCJzaWduaW5fc3RhdGUiOiJbXCJrbXNpXCJdIiwidmVyIjoiRXhjaGFuZ2UuQ2FsbGJhY2suVjEiLCJhcHBjdHhzZW5kZXIiOiJPd2FEb3dubG9hZEAzZmExOTJlYy1mYzczLTRkNTctOGEwYy00N2Q1OGU2NjExNzIiLCJpc3NyaW5nIjoiV1ciLCJhcHBjdHgiOiJ7XCJtc2V4Y2hwcm90XCI6XCJvd2FcIixcInB1aWRcIjpcIjExNTM4MDExMTc2MTEzOTMzNDVcIixcInNjb3BlXCI6XCJPd2FEb3dubG9hZFwiLFwib2lkXCI6XCIyOGYyOTQxNi04NWQyLTQ2ZGItYmFhZC1mMDFmNTE1Nzg3ZTZcIixcInByaW1hcnlzaWRcIjpcIlMtMS01LTIxLTE2MTIwODMxNzktNDEwMjAwMDY5OS0zNzg1NDgzNjk0LTE5OTMyMTU0XCJ9IiwibmJmIjoxNjE3NDUxMzc1LCJleHAiOjE2MTc0NTE5NzUsImlzcyI6IjAwMDAwMDAyLTAwMDAtMGZmMS1jZTAwLTAwMDAwMDAwMDAwMEAzZmExOTJlYy1mYzczLTRkNTctOGEwYy00N2Q1OGU2NjExNzIiLCJhdWQiOiIwMDAwMDAwMi0wMDAwLTBmZjEtY2UwMC0wMDAwMDAwMDAwMDAvYXR0YWNobWVudHMub2ZmaWNlLm5ldEAzZmExOTJlYy1mYzczLTRkNTctOGEwYy00N2Q1OGU2NjExNzIiLCJoYXBwIjoib3dhIn0.Egzz-0fqPF215muhcmxxTRAN_u-yWO1glbtlMxXzkuuliXaoNikopIwbZzinfWS7CePjM_xmEHaw33SUKDFTAy2nfVB5FToLrvdUudyUsJTDysoA0nqN5nHz1Wa6DN35jdWp1AVWPhJ6IESocNBOD7Gngay4_zrKHuNEVShJ7ZqOwW3pZgQXHoTZZxdS6UdrWCDdWMdwe29BSB6s1m6HPXYZ1HXqYOWAMl-FMGdmslEyHDofZd1NvDd5_GgEXlOmobSIEy8Ux4zY1Ds-lmBaX-yfhRNa8KCzPTy_qBE618iy2aI6aNOTww4oNkY50ehVMXRaJH0oYrF6uy9ZyY4tzQ&amp;X-OWA-CANARY=ti6gZ9kh9UKbF8kYpVgWWiBP0m2Y9tgYb5f3su-Fnb1H_rqV3nJ9fFKDwocwMXEBD_dy0iW67oE.&amp;owa=outlook.office.com&amp;scriptVer=20210322004.05&amp;animation=tr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0" t="3195" r="29609"/>
          <a:stretch/>
        </p:blipFill>
        <p:spPr bwMode="auto">
          <a:xfrm>
            <a:off x="-1527" y="0"/>
            <a:ext cx="22826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Rozmnožování hmyzu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96176" y="2670540"/>
            <a:ext cx="4271771" cy="310198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Hmyz s proměnou nedokonalou (</a:t>
            </a:r>
            <a:r>
              <a:rPr lang="cs-CZ" b="1" dirty="0">
                <a:solidFill>
                  <a:srgbClr val="AE868D"/>
                </a:solidFill>
              </a:rPr>
              <a:t>vajíčko </a:t>
            </a:r>
            <a:r>
              <a:rPr lang="cs-CZ" b="1" dirty="0">
                <a:solidFill>
                  <a:srgbClr val="AE868D"/>
                </a:solidFill>
                <a:sym typeface="Segoe UI Emoji" panose="020B0502040204020203" pitchFamily="34" charset="0"/>
              </a:rPr>
              <a:t>→</a:t>
            </a:r>
            <a:r>
              <a:rPr lang="cs-CZ" b="1" dirty="0">
                <a:solidFill>
                  <a:srgbClr val="AE868D"/>
                </a:solidFill>
              </a:rPr>
              <a:t> larva </a:t>
            </a:r>
            <a:r>
              <a:rPr lang="cs-CZ" b="1" dirty="0">
                <a:solidFill>
                  <a:srgbClr val="AE868D"/>
                </a:solidFill>
                <a:sym typeface="Segoe UI Emoji" panose="020B0502040204020203" pitchFamily="34" charset="0"/>
              </a:rPr>
              <a:t>→</a:t>
            </a:r>
            <a:r>
              <a:rPr lang="cs-CZ" b="1" dirty="0">
                <a:solidFill>
                  <a:srgbClr val="AE868D"/>
                </a:solidFill>
              </a:rPr>
              <a:t> dospělec</a:t>
            </a:r>
            <a:r>
              <a:rPr lang="cs-CZ" b="1" dirty="0"/>
              <a:t>)</a:t>
            </a:r>
          </a:p>
          <a:p>
            <a:pPr lvl="0"/>
            <a:r>
              <a:rPr lang="cs-CZ" dirty="0"/>
              <a:t>vážky</a:t>
            </a:r>
          </a:p>
          <a:p>
            <a:pPr lvl="0"/>
            <a:r>
              <a:rPr lang="cs-CZ" dirty="0"/>
              <a:t>stejnokřídlí</a:t>
            </a:r>
          </a:p>
          <a:p>
            <a:pPr lvl="0"/>
            <a:r>
              <a:rPr lang="cs-CZ" dirty="0"/>
              <a:t>vši</a:t>
            </a:r>
          </a:p>
          <a:p>
            <a:pPr lvl="0"/>
            <a:r>
              <a:rPr lang="cs-CZ" dirty="0"/>
              <a:t>ploštice</a:t>
            </a:r>
          </a:p>
          <a:p>
            <a:pPr lvl="0"/>
            <a:r>
              <a:rPr lang="cs-CZ" dirty="0"/>
              <a:t>rovnokřídlí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89154" y="2670540"/>
            <a:ext cx="4270247" cy="310198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Hmyz s proměnou dokonalou (</a:t>
            </a:r>
            <a:r>
              <a:rPr lang="cs-CZ" b="1" dirty="0">
                <a:solidFill>
                  <a:srgbClr val="AE868D"/>
                </a:solidFill>
              </a:rPr>
              <a:t>vajíčko </a:t>
            </a:r>
            <a:r>
              <a:rPr lang="cs-CZ" b="1" dirty="0">
                <a:solidFill>
                  <a:srgbClr val="AE868D"/>
                </a:solidFill>
                <a:sym typeface="Segoe UI Emoji" panose="020B0502040204020203" pitchFamily="34" charset="0"/>
              </a:rPr>
              <a:t>→</a:t>
            </a:r>
            <a:r>
              <a:rPr lang="cs-CZ" b="1" dirty="0">
                <a:solidFill>
                  <a:srgbClr val="AE868D"/>
                </a:solidFill>
              </a:rPr>
              <a:t> larva </a:t>
            </a:r>
            <a:r>
              <a:rPr lang="cs-CZ" b="1" dirty="0">
                <a:solidFill>
                  <a:srgbClr val="AE868D"/>
                </a:solidFill>
                <a:sym typeface="Segoe UI Emoji" panose="020B0502040204020203" pitchFamily="34" charset="0"/>
              </a:rPr>
              <a:t>→</a:t>
            </a:r>
            <a:r>
              <a:rPr lang="cs-CZ" b="1" dirty="0">
                <a:solidFill>
                  <a:srgbClr val="AE868D"/>
                </a:solidFill>
              </a:rPr>
              <a:t> </a:t>
            </a:r>
            <a:r>
              <a:rPr lang="cs-CZ" b="1" dirty="0">
                <a:solidFill>
                  <a:srgbClr val="9AAD64"/>
                </a:solidFill>
              </a:rPr>
              <a:t>kukla</a:t>
            </a:r>
            <a:r>
              <a:rPr lang="cs-CZ" b="1" dirty="0">
                <a:solidFill>
                  <a:srgbClr val="AE868D"/>
                </a:solidFill>
              </a:rPr>
              <a:t> </a:t>
            </a:r>
            <a:r>
              <a:rPr lang="cs-CZ" b="1" dirty="0">
                <a:solidFill>
                  <a:srgbClr val="AE868D"/>
                </a:solidFill>
                <a:sym typeface="Segoe UI Emoji" panose="020B0502040204020203" pitchFamily="34" charset="0"/>
              </a:rPr>
              <a:t>→</a:t>
            </a:r>
            <a:r>
              <a:rPr lang="cs-CZ" b="1" dirty="0">
                <a:solidFill>
                  <a:srgbClr val="AE868D"/>
                </a:solidFill>
              </a:rPr>
              <a:t> dospělec</a:t>
            </a:r>
            <a:r>
              <a:rPr lang="cs-CZ" b="1" dirty="0"/>
              <a:t>)</a:t>
            </a:r>
          </a:p>
          <a:p>
            <a:pPr lvl="0"/>
            <a:r>
              <a:rPr lang="cs-CZ" dirty="0"/>
              <a:t>blechy</a:t>
            </a:r>
          </a:p>
          <a:p>
            <a:pPr lvl="0"/>
            <a:r>
              <a:rPr lang="cs-CZ" dirty="0"/>
              <a:t>síťokřídlí</a:t>
            </a:r>
          </a:p>
          <a:p>
            <a:pPr lvl="0"/>
            <a:r>
              <a:rPr lang="cs-CZ" dirty="0"/>
              <a:t>brouci</a:t>
            </a:r>
          </a:p>
          <a:p>
            <a:pPr lvl="0"/>
            <a:r>
              <a:rPr lang="cs-CZ" dirty="0"/>
              <a:t>motýli</a:t>
            </a:r>
          </a:p>
          <a:p>
            <a:pPr lvl="0"/>
            <a:r>
              <a:rPr lang="cs-CZ" dirty="0"/>
              <a:t>dvoukřídlí</a:t>
            </a:r>
          </a:p>
          <a:p>
            <a:pPr lvl="0"/>
            <a:r>
              <a:rPr lang="cs-CZ" dirty="0"/>
              <a:t>blanokřídlí</a:t>
            </a:r>
          </a:p>
          <a:p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7826479" y="5141147"/>
            <a:ext cx="1820091" cy="1820091"/>
          </a:xfrm>
          <a:prstGeom prst="ellipse">
            <a:avLst/>
          </a:prstGeom>
          <a:solidFill>
            <a:srgbClr val="AE8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UČ. OD STR. </a:t>
            </a:r>
            <a:r>
              <a:rPr lang="cs-CZ" sz="5400" dirty="0" smtClean="0"/>
              <a:t>78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7134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A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HMYZ S PROMĚNOU NEDOKONALOU → vážky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8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6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VÁŽKY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Většinou velmi </a:t>
            </a:r>
            <a:r>
              <a:rPr lang="cs-CZ" b="1" dirty="0" smtClean="0"/>
              <a:t>dobří letci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Nenasytní </a:t>
            </a:r>
            <a:r>
              <a:rPr lang="cs-CZ" b="1" dirty="0" smtClean="0"/>
              <a:t>dravci</a:t>
            </a:r>
            <a:r>
              <a:rPr lang="cs-CZ" dirty="0" smtClean="0"/>
              <a:t>, kteří neustále shánějí potravu.</a:t>
            </a:r>
          </a:p>
          <a:p>
            <a:endParaRPr lang="cs-CZ" dirty="0" smtClean="0"/>
          </a:p>
          <a:p>
            <a:r>
              <a:rPr lang="cs-CZ" dirty="0" smtClean="0"/>
              <a:t>Množství </a:t>
            </a:r>
            <a:r>
              <a:rPr lang="cs-CZ" b="1" dirty="0" smtClean="0"/>
              <a:t>hmyzu</a:t>
            </a:r>
            <a:r>
              <a:rPr lang="cs-CZ" dirty="0" smtClean="0"/>
              <a:t>, které </a:t>
            </a:r>
            <a:r>
              <a:rPr lang="cs-CZ" b="1" dirty="0" smtClean="0"/>
              <a:t>uloví</a:t>
            </a:r>
            <a:r>
              <a:rPr lang="cs-CZ" dirty="0" smtClean="0"/>
              <a:t> = dvojnásobek jejich hmotnosti.</a:t>
            </a:r>
            <a:endParaRPr lang="cs-CZ" dirty="0"/>
          </a:p>
        </p:txBody>
      </p:sp>
      <p:pic>
        <p:nvPicPr>
          <p:cNvPr id="10242" name="Picture 2" descr="Vážka: Okřídlený drak ve hmyzím světě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987607"/>
            <a:ext cx="4270375" cy="24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Larvy vážek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Život vázán na </a:t>
            </a:r>
            <a:r>
              <a:rPr lang="cs-CZ" b="1" dirty="0" smtClean="0"/>
              <a:t>vodu</a:t>
            </a:r>
            <a:r>
              <a:rPr lang="cs-CZ" dirty="0" smtClean="0"/>
              <a:t> – tam žijí jejich </a:t>
            </a:r>
            <a:r>
              <a:rPr lang="cs-CZ" b="1" dirty="0" smtClean="0"/>
              <a:t>dravé larvy</a:t>
            </a:r>
            <a:r>
              <a:rPr lang="cs-CZ" dirty="0" smtClean="0"/>
              <a:t>, </a:t>
            </a:r>
            <a:r>
              <a:rPr lang="cs-CZ" b="1" dirty="0" smtClean="0"/>
              <a:t>najády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Larva vážky má </a:t>
            </a:r>
            <a:r>
              <a:rPr lang="cs-CZ" b="1" dirty="0" smtClean="0"/>
              <a:t>pozměněný spodní pysk</a:t>
            </a:r>
            <a:r>
              <a:rPr lang="cs-CZ" dirty="0" smtClean="0"/>
              <a:t> v tzv. „masku“, která slouží k </a:t>
            </a:r>
            <a:r>
              <a:rPr lang="cs-CZ" b="1" dirty="0" smtClean="0"/>
              <a:t>lovu kořisti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Larva </a:t>
            </a:r>
            <a:r>
              <a:rPr lang="cs-CZ" b="1" dirty="0" smtClean="0"/>
              <a:t>vyleze</a:t>
            </a:r>
            <a:r>
              <a:rPr lang="cs-CZ" dirty="0" smtClean="0"/>
              <a:t> po rostlině (stéblo, větev) </a:t>
            </a:r>
            <a:r>
              <a:rPr lang="cs-CZ" b="1" dirty="0" smtClean="0"/>
              <a:t>nad hladinu</a:t>
            </a:r>
            <a:r>
              <a:rPr lang="cs-CZ" dirty="0" smtClean="0"/>
              <a:t> vody → </a:t>
            </a:r>
            <a:r>
              <a:rPr lang="cs-CZ" b="1" dirty="0" smtClean="0"/>
              <a:t>vysychání pokožky</a:t>
            </a:r>
            <a:r>
              <a:rPr lang="cs-CZ" dirty="0" smtClean="0"/>
              <a:t> → </a:t>
            </a:r>
            <a:r>
              <a:rPr lang="cs-CZ" b="1" dirty="0" smtClean="0"/>
              <a:t>praskání p.</a:t>
            </a:r>
            <a:r>
              <a:rPr lang="cs-CZ" dirty="0" smtClean="0"/>
              <a:t> → dospělá vážka z ní </a:t>
            </a:r>
            <a:r>
              <a:rPr lang="cs-CZ" b="1" dirty="0" smtClean="0"/>
              <a:t>vyleze ven</a:t>
            </a:r>
            <a:r>
              <a:rPr lang="cs-CZ" dirty="0" smtClean="0"/>
              <a:t> → dokonalé </a:t>
            </a:r>
            <a:r>
              <a:rPr lang="cs-CZ" b="1" dirty="0" smtClean="0"/>
              <a:t>oschnutí</a:t>
            </a:r>
            <a:r>
              <a:rPr lang="cs-CZ" dirty="0" smtClean="0"/>
              <a:t> → je schopna </a:t>
            </a:r>
            <a:r>
              <a:rPr lang="cs-CZ" b="1" dirty="0" smtClean="0"/>
              <a:t>letu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pic>
        <p:nvPicPr>
          <p:cNvPr id="5124" name="Picture 4" descr="https://player.slideplayer.cz/97/16712698/slides/slide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1" r="5425"/>
          <a:stretch/>
        </p:blipFill>
        <p:spPr bwMode="auto">
          <a:xfrm>
            <a:off x="6338315" y="2638044"/>
            <a:ext cx="4675033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0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Vážka ploská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Má zploštělý zadeček většinou hnědavé barvy.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9183329" y="511916"/>
            <a:ext cx="2094271" cy="2094271"/>
          </a:xfrm>
          <a:prstGeom prst="ellipse">
            <a:avLst/>
          </a:prstGeom>
          <a:solidFill>
            <a:srgbClr val="AE8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Křídla má</a:t>
            </a:r>
          </a:p>
          <a:p>
            <a:pPr algn="ctr"/>
            <a:r>
              <a:rPr lang="cs-CZ" dirty="0" smtClean="0"/>
              <a:t>v klidu rozprostřená do plochy.</a:t>
            </a:r>
            <a:endParaRPr lang="cs-CZ" sz="5400" dirty="0"/>
          </a:p>
        </p:txBody>
      </p:sp>
      <p:pic>
        <p:nvPicPr>
          <p:cNvPr id="9220" name="Picture 4" descr="Vážka ploská - Libellula depressa - PŘÍRODA.c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t="20799" r="16913" b="12066"/>
          <a:stretch/>
        </p:blipFill>
        <p:spPr bwMode="auto">
          <a:xfrm>
            <a:off x="3263173" y="3254477"/>
            <a:ext cx="5665653" cy="36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šídlo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Má protáhlejší a pestře zbarvený zadeček.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9183329" y="511916"/>
            <a:ext cx="2094271" cy="2094271"/>
          </a:xfrm>
          <a:prstGeom prst="ellipse">
            <a:avLst/>
          </a:prstGeom>
          <a:solidFill>
            <a:srgbClr val="AE8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Křídla má</a:t>
            </a:r>
          </a:p>
          <a:p>
            <a:pPr algn="ctr"/>
            <a:r>
              <a:rPr lang="cs-CZ" dirty="0" smtClean="0"/>
              <a:t>v klidu rozprostřená do plochy.</a:t>
            </a:r>
            <a:endParaRPr lang="cs-CZ" sz="5400" dirty="0"/>
          </a:p>
        </p:txBody>
      </p:sp>
      <p:pic>
        <p:nvPicPr>
          <p:cNvPr id="8194" name="Picture 2" descr="Šídlo královské - kluk | FotoAparát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289" y="3270386"/>
            <a:ext cx="5381421" cy="35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75</TotalTime>
  <Words>396</Words>
  <Application>Microsoft Office PowerPoint</Application>
  <PresentationFormat>Širokoúhlá obrazovka</PresentationFormat>
  <Paragraphs>81</Paragraphs>
  <Slides>11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Segoe UI Emoji</vt:lpstr>
      <vt:lpstr>Parcel</vt:lpstr>
      <vt:lpstr>dobré ráno!</vt:lpstr>
      <vt:lpstr>1) Slova (a čísla) z nabídky doplňte správně do vět. Pozor, 6 slov (nebo čísel) vám zbyde.</vt:lpstr>
      <vt:lpstr>ROZMNOŽOVÁNÍ HMYZU</vt:lpstr>
      <vt:lpstr>Rozmnožování hmyzu</vt:lpstr>
      <vt:lpstr>HMYZ S PROMĚNOU NEDOKONALOU → vážky</vt:lpstr>
      <vt:lpstr>VÁŽKY</vt:lpstr>
      <vt:lpstr>Larvy vážek</vt:lpstr>
      <vt:lpstr>Vážka ploská</vt:lpstr>
      <vt:lpstr>šídlo</vt:lpstr>
      <vt:lpstr>motýlice</vt:lpstr>
      <vt:lpstr>šidélko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Nezvalová</dc:creator>
  <cp:lastModifiedBy>Alena Nezvalová</cp:lastModifiedBy>
  <cp:revision>8</cp:revision>
  <dcterms:created xsi:type="dcterms:W3CDTF">2021-04-03T11:45:28Z</dcterms:created>
  <dcterms:modified xsi:type="dcterms:W3CDTF">2021-04-03T13:00:45Z</dcterms:modified>
</cp:coreProperties>
</file>