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5"/>
  </p:notesMasterIdLst>
  <p:sldIdLst>
    <p:sldId id="269" r:id="rId2"/>
    <p:sldId id="267" r:id="rId3"/>
    <p:sldId id="268" r:id="rId4"/>
    <p:sldId id="266" r:id="rId5"/>
    <p:sldId id="256" r:id="rId6"/>
    <p:sldId id="258" r:id="rId7"/>
    <p:sldId id="260" r:id="rId8"/>
    <p:sldId id="261" r:id="rId9"/>
    <p:sldId id="262" r:id="rId10"/>
    <p:sldId id="263" r:id="rId11"/>
    <p:sldId id="264" r:id="rId12"/>
    <p:sldId id="265"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CB52"/>
    <a:srgbClr val="F2F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B58AA-4C71-4BED-9B04-B91A9B6611D3}" type="datetimeFigureOut">
              <a:rPr lang="cs-CZ" smtClean="0"/>
              <a:t>03.01.2021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BCAA-21B8-4178-872B-A45C04663796}" type="slidenum">
              <a:rPr lang="cs-CZ" smtClean="0"/>
              <a:t>‹#›</a:t>
            </a:fld>
            <a:endParaRPr lang="cs-CZ"/>
          </a:p>
        </p:txBody>
      </p:sp>
    </p:spTree>
    <p:extLst>
      <p:ext uri="{BB962C8B-B14F-4D97-AF65-F5344CB8AC3E}">
        <p14:creationId xmlns:p14="http://schemas.microsoft.com/office/powerpoint/2010/main" val="25443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2</a:t>
            </a:fld>
            <a:endParaRPr lang="cs-CZ"/>
          </a:p>
        </p:txBody>
      </p:sp>
    </p:spTree>
    <p:extLst>
      <p:ext uri="{BB962C8B-B14F-4D97-AF65-F5344CB8AC3E}">
        <p14:creationId xmlns:p14="http://schemas.microsoft.com/office/powerpoint/2010/main" val="272901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Učebnice</a:t>
            </a:r>
            <a:r>
              <a:rPr lang="cs-CZ" baseline="0" dirty="0" smtClean="0"/>
              <a:t>: od str. 34.</a:t>
            </a:r>
          </a:p>
          <a:p>
            <a:endParaRPr lang="cs-CZ" baseline="0" dirty="0" smtClean="0"/>
          </a:p>
          <a:p>
            <a:r>
              <a:rPr lang="cs-CZ" baseline="0" dirty="0" smtClean="0"/>
              <a:t>Houbová vlákna nazýváme hyfy.</a:t>
            </a:r>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3</a:t>
            </a:fld>
            <a:endParaRPr lang="cs-CZ"/>
          </a:p>
        </p:txBody>
      </p:sp>
    </p:spTree>
    <p:extLst>
      <p:ext uri="{BB962C8B-B14F-4D97-AF65-F5344CB8AC3E}">
        <p14:creationId xmlns:p14="http://schemas.microsoft.com/office/powerpoint/2010/main" val="340213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4</a:t>
            </a:fld>
            <a:endParaRPr lang="cs-CZ"/>
          </a:p>
        </p:txBody>
      </p:sp>
    </p:spTree>
    <p:extLst>
      <p:ext uri="{BB962C8B-B14F-4D97-AF65-F5344CB8AC3E}">
        <p14:creationId xmlns:p14="http://schemas.microsoft.com/office/powerpoint/2010/main" val="324097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Buněčná</a:t>
            </a:r>
            <a:r>
              <a:rPr lang="cs-CZ" baseline="0" dirty="0" smtClean="0"/>
              <a:t> stěna. Cytoplazma. Plazmatická membrána.</a:t>
            </a:r>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6</a:t>
            </a:fld>
            <a:endParaRPr lang="cs-CZ"/>
          </a:p>
        </p:txBody>
      </p:sp>
    </p:spTree>
    <p:extLst>
      <p:ext uri="{BB962C8B-B14F-4D97-AF65-F5344CB8AC3E}">
        <p14:creationId xmlns:p14="http://schemas.microsoft.com/office/powerpoint/2010/main" val="269743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Pučení</a:t>
            </a:r>
            <a:r>
              <a:rPr lang="cs-CZ" baseline="0" dirty="0" smtClean="0"/>
              <a:t> je zvláštní typ buněčného dělení. Má-li buňka dostatek živin, roste, až dosáhne určité velikosti. Na povrchu se objeví malý pupen, který se rychle zvětšuje. Během růstu se zdvojnásobují všechny vnitřní struktury (až doroste do stejné velikosti jako buňka mateřská, rozdělí se i jádro – jedno jádro zůstává v mateřské buňce, druhé přechází do pupene). Pak se pupen oddělí od mateřské buňky. </a:t>
            </a:r>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8</a:t>
            </a:fld>
            <a:endParaRPr lang="cs-CZ"/>
          </a:p>
        </p:txBody>
      </p:sp>
    </p:spTree>
    <p:extLst>
      <p:ext uri="{BB962C8B-B14F-4D97-AF65-F5344CB8AC3E}">
        <p14:creationId xmlns:p14="http://schemas.microsoft.com/office/powerpoint/2010/main" val="340563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10</a:t>
            </a:fld>
            <a:endParaRPr lang="cs-CZ"/>
          </a:p>
        </p:txBody>
      </p:sp>
    </p:spTree>
    <p:extLst>
      <p:ext uri="{BB962C8B-B14F-4D97-AF65-F5344CB8AC3E}">
        <p14:creationId xmlns:p14="http://schemas.microsoft.com/office/powerpoint/2010/main" val="343401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Užívání antibiotik:</a:t>
            </a:r>
            <a:r>
              <a:rPr lang="cs-CZ" sz="1200" b="0" i="0" kern="1200" dirty="0" smtClean="0">
                <a:solidFill>
                  <a:schemeClr val="tx1"/>
                </a:solidFill>
                <a:effectLst/>
                <a:latin typeface="+mn-lt"/>
                <a:ea typeface="+mn-ea"/>
                <a:cs typeface="+mn-cs"/>
              </a:rPr>
              <a:t> antibiotika jsou častou příčinou vzniku kvasinkové infekce, protože kromě patogenních bakterií působí také na bakterie přirozeně žijící v našem těle. Kvasinka má tak více prostoru pro rozmnožení.</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Nevhodná strava: </a:t>
            </a:r>
            <a:r>
              <a:rPr lang="cs-CZ" sz="1200" b="0" i="0" kern="1200" dirty="0" smtClean="0">
                <a:solidFill>
                  <a:schemeClr val="tx1"/>
                </a:solidFill>
                <a:effectLst/>
                <a:latin typeface="+mn-lt"/>
                <a:ea typeface="+mn-ea"/>
                <a:cs typeface="+mn-cs"/>
              </a:rPr>
              <a:t>při převaze jednoduchých cukrů v jídle mají kvasinky ideální podmínky pro rozmnožení, protože cukry jsou jejich potravou.</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b="1" i="0" kern="1200" dirty="0" smtClean="0">
                <a:solidFill>
                  <a:schemeClr val="tx1"/>
                </a:solidFill>
                <a:effectLst/>
                <a:latin typeface="+mn-lt"/>
                <a:ea typeface="+mn-ea"/>
                <a:cs typeface="+mn-cs"/>
              </a:rPr>
              <a:t>Nevhodné spodní prádlo: </a:t>
            </a:r>
            <a:r>
              <a:rPr lang="cs-CZ" sz="1200" b="0" i="0" kern="1200" dirty="0" smtClean="0">
                <a:solidFill>
                  <a:schemeClr val="tx1"/>
                </a:solidFill>
                <a:effectLst/>
                <a:latin typeface="+mn-lt"/>
                <a:ea typeface="+mn-ea"/>
                <a:cs typeface="+mn-cs"/>
              </a:rPr>
              <a:t>když je spodní prádlo z neprodyšných, syntetických materiálů, sliznice se lehce zapaří a vytváří se zde prostředí podporující množení kvasinek. Rizikové jsou i mokré plavky, které si na sobě necháte po koupání v bazénu.</a:t>
            </a:r>
          </a:p>
          <a:p>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11</a:t>
            </a:fld>
            <a:endParaRPr lang="cs-CZ"/>
          </a:p>
        </p:txBody>
      </p:sp>
    </p:spTree>
    <p:extLst>
      <p:ext uri="{BB962C8B-B14F-4D97-AF65-F5344CB8AC3E}">
        <p14:creationId xmlns:p14="http://schemas.microsoft.com/office/powerpoint/2010/main" val="257293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1B,</a:t>
            </a:r>
            <a:r>
              <a:rPr lang="cs-CZ" baseline="0" dirty="0" smtClean="0"/>
              <a:t> 2C, 3A, 4A</a:t>
            </a:r>
            <a:endParaRPr lang="cs-CZ" dirty="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12</a:t>
            </a:fld>
            <a:endParaRPr lang="cs-CZ"/>
          </a:p>
        </p:txBody>
      </p:sp>
    </p:spTree>
    <p:extLst>
      <p:ext uri="{BB962C8B-B14F-4D97-AF65-F5344CB8AC3E}">
        <p14:creationId xmlns:p14="http://schemas.microsoft.com/office/powerpoint/2010/main" val="198078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arenR"/>
            </a:pPr>
            <a:r>
              <a:rPr lang="cs-CZ" baseline="0" dirty="0" smtClean="0">
                <a:solidFill>
                  <a:schemeClr val="tx1"/>
                </a:solidFill>
              </a:rPr>
              <a:t>BOTANI</a:t>
            </a:r>
            <a:r>
              <a:rPr lang="cs-CZ" b="0" baseline="0" dirty="0" smtClean="0">
                <a:solidFill>
                  <a:schemeClr val="tx1"/>
                </a:solidFill>
              </a:rPr>
              <a:t>K</a:t>
            </a:r>
            <a:r>
              <a:rPr lang="cs-CZ" baseline="0" dirty="0" smtClean="0">
                <a:solidFill>
                  <a:schemeClr val="tx1"/>
                </a:solidFill>
              </a:rPr>
              <a:t>A</a:t>
            </a:r>
          </a:p>
          <a:p>
            <a:pPr marL="228600" indent="-228600">
              <a:buAutoNum type="arabicParenR"/>
            </a:pPr>
            <a:r>
              <a:rPr lang="cs-CZ" b="0" baseline="0" dirty="0" smtClean="0"/>
              <a:t>VAKUOLA</a:t>
            </a:r>
          </a:p>
          <a:p>
            <a:pPr marL="228600" indent="-228600">
              <a:buAutoNum type="arabicParenR"/>
            </a:pPr>
            <a:r>
              <a:rPr lang="cs-CZ" baseline="0" dirty="0" smtClean="0"/>
              <a:t>CYTOPLAZMA</a:t>
            </a:r>
          </a:p>
          <a:p>
            <a:pPr marL="228600" indent="-228600">
              <a:buAutoNum type="arabicParenR"/>
            </a:pPr>
            <a:r>
              <a:rPr lang="cs-CZ" baseline="0" dirty="0" smtClean="0"/>
              <a:t>LYSOZOM – TO JSME SE NEUČILI</a:t>
            </a:r>
          </a:p>
          <a:p>
            <a:pPr marL="228600" indent="-228600">
              <a:buAutoNum type="arabicParenR"/>
            </a:pPr>
            <a:r>
              <a:rPr lang="cs-CZ" baseline="0" dirty="0" smtClean="0"/>
              <a:t>MITOCHONDRIE</a:t>
            </a:r>
          </a:p>
          <a:p>
            <a:pPr marL="228600" indent="-228600">
              <a:buAutoNum type="arabicParenR"/>
            </a:pPr>
            <a:r>
              <a:rPr lang="cs-CZ" baseline="0" dirty="0" smtClean="0"/>
              <a:t>BUNĚČNÁ STĚNA</a:t>
            </a:r>
          </a:p>
          <a:p>
            <a:pPr marL="228600" indent="-228600">
              <a:buAutoNum type="arabicParenR"/>
            </a:pPr>
            <a:r>
              <a:rPr lang="cs-CZ" baseline="0" dirty="0" smtClean="0"/>
              <a:t>MYKOLOGIE</a:t>
            </a:r>
          </a:p>
          <a:p>
            <a:pPr marL="228600" indent="-228600">
              <a:buAutoNum type="arabicParenR"/>
            </a:pPr>
            <a:r>
              <a:rPr lang="cs-CZ" baseline="0" dirty="0" smtClean="0"/>
              <a:t>CHLOROPLAST</a:t>
            </a:r>
          </a:p>
          <a:p>
            <a:pPr marL="228600" indent="-228600">
              <a:buAutoNum type="arabicParenR"/>
            </a:pPr>
            <a:endParaRPr lang="cs-CZ" baseline="0" dirty="0" smtClean="0"/>
          </a:p>
          <a:p>
            <a:pPr marL="228600" indent="-228600">
              <a:buAutoNum type="arabicParenR"/>
            </a:pPr>
            <a:endParaRPr lang="cs-CZ" baseline="0" dirty="0" smtClean="0"/>
          </a:p>
        </p:txBody>
      </p:sp>
      <p:sp>
        <p:nvSpPr>
          <p:cNvPr id="4" name="Zástupný symbol pro číslo snímku 3"/>
          <p:cNvSpPr>
            <a:spLocks noGrp="1"/>
          </p:cNvSpPr>
          <p:nvPr>
            <p:ph type="sldNum" sz="quarter" idx="10"/>
          </p:nvPr>
        </p:nvSpPr>
        <p:spPr/>
        <p:txBody>
          <a:bodyPr/>
          <a:lstStyle/>
          <a:p>
            <a:fld id="{3DC6BCAA-21B8-4178-872B-A45C04663796}" type="slidenum">
              <a:rPr lang="cs-CZ" smtClean="0"/>
              <a:t>13</a:t>
            </a:fld>
            <a:endParaRPr lang="cs-CZ"/>
          </a:p>
        </p:txBody>
      </p:sp>
    </p:spTree>
    <p:extLst>
      <p:ext uri="{BB962C8B-B14F-4D97-AF65-F5344CB8AC3E}">
        <p14:creationId xmlns:p14="http://schemas.microsoft.com/office/powerpoint/2010/main" val="3174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smtClean="0"/>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7" name="Date Placeholder 6"/>
          <p:cNvSpPr>
            <a:spLocks noGrp="1"/>
          </p:cNvSpPr>
          <p:nvPr>
            <p:ph type="dt" sz="half" idx="10"/>
          </p:nvPr>
        </p:nvSpPr>
        <p:spPr/>
        <p:txBody>
          <a:bodyPr/>
          <a:lstStyle/>
          <a:p>
            <a:fld id="{1160EA64-D806-43AC-9DF2-F8C432F32B4C}"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583436" y="3143250"/>
            <a:ext cx="4270248" cy="2596776"/>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7" name="Date Placeholder 6"/>
          <p:cNvSpPr>
            <a:spLocks noGrp="1"/>
          </p:cNvSpPr>
          <p:nvPr>
            <p:ph type="dt" sz="half" idx="10"/>
          </p:nvPr>
        </p:nvSpPr>
        <p:spPr/>
        <p:txBody>
          <a:bodyPr/>
          <a:lstStyle/>
          <a:p>
            <a:fld id="{4F7D4976-E339-4826-83B7-FBD03F55ECF8}" type="datetimeFigureOut">
              <a:rPr lang="en-US" dirty="0"/>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smtClean="0"/>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9" name="Date Placeholder 8"/>
          <p:cNvSpPr>
            <a:spLocks noGrp="1"/>
          </p:cNvSpPr>
          <p:nvPr>
            <p:ph type="dt" sz="half" idx="10"/>
          </p:nvPr>
        </p:nvSpPr>
        <p:spPr/>
        <p:txBody>
          <a:bodyPr/>
          <a:lstStyle/>
          <a:p>
            <a:fld id="{D1BE4249-C0D0-4B06-8692-E8BB871AF643}" type="datetimeFigureOut">
              <a:rPr lang="en-US" dirty="0"/>
              <a:t>1/3/2021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PŘEJI KRÁSNÝ NOVÝ ROK VŠEM ZE </a:t>
            </a:r>
            <a:r>
              <a:rPr lang="cs-CZ" dirty="0" smtClean="0"/>
              <a:t>6.b</a:t>
            </a:r>
            <a:r>
              <a:rPr lang="cs-CZ" dirty="0" smtClean="0"/>
              <a:t/>
            </a:r>
            <a:br>
              <a:rPr lang="cs-CZ" dirty="0" smtClean="0"/>
            </a:br>
            <a:r>
              <a:rPr lang="cs-CZ" dirty="0" smtClean="0"/>
              <a:t>A PANÍ ASISTENTCE!</a:t>
            </a:r>
            <a:endParaRPr lang="cs-CZ" dirty="0"/>
          </a:p>
        </p:txBody>
      </p:sp>
      <p:pic>
        <p:nvPicPr>
          <p:cNvPr id="4" name="Picture 2" descr="Happy new year | Stock Images Page | Everypix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5013" y="2638425"/>
            <a:ext cx="3101975" cy="3101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09,024 Happiness Clipart Illustrations, Royalty-Free Vector Graphic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935" y="3101830"/>
            <a:ext cx="2241078" cy="21751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eerful Cliparts, Stock Vector And Royalty Free Cheerful Illustr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988" y="3103107"/>
            <a:ext cx="2173887" cy="217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67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Girl is Speaking clipart. Free download transparent .PNG | Creazil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72423" y="1679846"/>
            <a:ext cx="4762501" cy="577822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smtClean="0"/>
              <a:t>Význam a využití kvasinek</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smtClean="0"/>
              <a:t>Kvasinky obsahují vitamín B. Používají se k výrobě léčiv, nebo se přidávají do krmných směsí zvířat.</a:t>
            </a:r>
          </a:p>
          <a:p>
            <a:endParaRPr lang="cs-CZ" dirty="0"/>
          </a:p>
          <a:p>
            <a:r>
              <a:rPr lang="cs-CZ" dirty="0" smtClean="0"/>
              <a:t>KVASINKA PIVNÍ</a:t>
            </a:r>
          </a:p>
          <a:p>
            <a:r>
              <a:rPr lang="cs-CZ" dirty="0" smtClean="0"/>
              <a:t>rozkládá sladový cukr při výrobě piva</a:t>
            </a:r>
          </a:p>
          <a:p>
            <a:r>
              <a:rPr lang="cs-CZ" dirty="0" smtClean="0"/>
              <a:t>směs kvasinek a mouky = DROŽDÍ (KVASNICE)</a:t>
            </a:r>
          </a:p>
          <a:p>
            <a:endParaRPr lang="cs-CZ" dirty="0" smtClean="0"/>
          </a:p>
        </p:txBody>
      </p:sp>
      <p:sp>
        <p:nvSpPr>
          <p:cNvPr id="4" name="Zástupný symbol pro obsah 3"/>
          <p:cNvSpPr>
            <a:spLocks noGrp="1"/>
          </p:cNvSpPr>
          <p:nvPr>
            <p:ph sz="half" idx="2"/>
          </p:nvPr>
        </p:nvSpPr>
        <p:spPr>
          <a:xfrm>
            <a:off x="8580487" y="2452338"/>
            <a:ext cx="2381250" cy="1800606"/>
          </a:xfrm>
        </p:spPr>
        <p:txBody>
          <a:bodyPr>
            <a:normAutofit fontScale="92500" lnSpcReduction="10000"/>
          </a:bodyPr>
          <a:lstStyle/>
          <a:p>
            <a:pPr marL="0" indent="0" algn="ctr">
              <a:buNone/>
            </a:pPr>
            <a:r>
              <a:rPr lang="cs-CZ" dirty="0" smtClean="0"/>
              <a:t>Rozmícháním kvasnic ve vlažném mléce s cukrem vyvoláme rychlé rozmnožování kvasinek. Uvolňuje se oxid uhličitý, který zvětšuje objem těsta – těsto kyne.</a:t>
            </a:r>
          </a:p>
          <a:p>
            <a:endParaRPr lang="cs-CZ" dirty="0"/>
          </a:p>
          <a:p>
            <a:endParaRPr lang="cs-CZ" dirty="0"/>
          </a:p>
        </p:txBody>
      </p:sp>
      <p:pic>
        <p:nvPicPr>
          <p:cNvPr id="7172" name="Picture 4" descr="Rohlíčky z rychle kynutého těsta | NejRecept.cz | Recipe | Czech recipes,  Food, Reci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47843"/>
            <a:ext cx="2209800" cy="14647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ynuté těsto jako od babiček! Co pomůže, aby se pokaždé podařilo? |  Recepty.Blesk.cz"/>
          <p:cNvPicPr>
            <a:picLocks noChangeAspect="1" noChangeArrowheads="1"/>
          </p:cNvPicPr>
          <p:nvPr/>
        </p:nvPicPr>
        <p:blipFill rotWithShape="1">
          <a:blip r:embed="rId5">
            <a:extLst>
              <a:ext uri="{28A0092B-C50C-407E-A947-70E740481C1C}">
                <a14:useLocalDpi xmlns:a14="http://schemas.microsoft.com/office/drawing/2010/main" val="0"/>
              </a:ext>
            </a:extLst>
          </a:blip>
          <a:srcRect l="8041" r="10073"/>
          <a:stretch/>
        </p:blipFill>
        <p:spPr bwMode="auto">
          <a:xfrm>
            <a:off x="6096000" y="2638807"/>
            <a:ext cx="2209800" cy="142766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shop - Pangamin® přírodní B-komplex | Pangam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229" y="652653"/>
            <a:ext cx="17430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Přemnožení kvasinek</a:t>
            </a:r>
            <a:endParaRPr lang="cs-CZ" dirty="0"/>
          </a:p>
        </p:txBody>
      </p:sp>
      <p:sp>
        <p:nvSpPr>
          <p:cNvPr id="3" name="Zástupný symbol pro obsah 2"/>
          <p:cNvSpPr>
            <a:spLocks noGrp="1"/>
          </p:cNvSpPr>
          <p:nvPr>
            <p:ph sz="half" idx="1"/>
          </p:nvPr>
        </p:nvSpPr>
        <p:spPr/>
        <p:txBody>
          <a:bodyPr/>
          <a:lstStyle/>
          <a:p>
            <a:r>
              <a:rPr lang="cs-CZ" dirty="0" smtClean="0"/>
              <a:t>Při přemnožení kvasinek v našem organismu vzniká </a:t>
            </a:r>
            <a:r>
              <a:rPr lang="cs-CZ" u="sng" dirty="0" smtClean="0"/>
              <a:t>kvasinková infekce</a:t>
            </a:r>
            <a:r>
              <a:rPr lang="cs-CZ" dirty="0" smtClean="0"/>
              <a:t>. </a:t>
            </a:r>
          </a:p>
          <a:p>
            <a:endParaRPr lang="cs-CZ" dirty="0"/>
          </a:p>
          <a:p>
            <a:r>
              <a:rPr lang="cs-CZ" dirty="0" smtClean="0"/>
              <a:t>A kdy se přemnoží? Při </a:t>
            </a:r>
            <a:r>
              <a:rPr lang="cs-CZ" u="sng" dirty="0" smtClean="0"/>
              <a:t>narušení normálních podmínek</a:t>
            </a:r>
            <a:r>
              <a:rPr lang="cs-CZ" dirty="0" smtClean="0"/>
              <a:t> (např. přílišná vlhkost, užívání antibiotik, nevhodná strava).</a:t>
            </a:r>
          </a:p>
          <a:p>
            <a:endParaRPr lang="cs-CZ" dirty="0"/>
          </a:p>
          <a:p>
            <a:endParaRPr lang="cs-CZ" dirty="0" smtClean="0"/>
          </a:p>
          <a:p>
            <a:endParaRPr lang="cs-CZ" dirty="0"/>
          </a:p>
          <a:p>
            <a:endParaRPr lang="cs-CZ" dirty="0"/>
          </a:p>
        </p:txBody>
      </p:sp>
      <p:sp>
        <p:nvSpPr>
          <p:cNvPr id="4" name="Zástupný symbol pro obsah 3"/>
          <p:cNvSpPr>
            <a:spLocks noGrp="1"/>
          </p:cNvSpPr>
          <p:nvPr>
            <p:ph sz="half" idx="2"/>
          </p:nvPr>
        </p:nvSpPr>
        <p:spPr/>
        <p:txBody>
          <a:bodyPr/>
          <a:lstStyle/>
          <a:p>
            <a:endParaRPr lang="cs-CZ"/>
          </a:p>
        </p:txBody>
      </p:sp>
      <p:pic>
        <p:nvPicPr>
          <p:cNvPr id="8196" name="Picture 4" descr="Mokre plavky levně | Mobilmania zboží"/>
          <p:cNvPicPr>
            <a:picLocks noChangeAspect="1" noChangeArrowheads="1"/>
          </p:cNvPicPr>
          <p:nvPr/>
        </p:nvPicPr>
        <p:blipFill rotWithShape="1">
          <a:blip r:embed="rId3">
            <a:extLst>
              <a:ext uri="{28A0092B-C50C-407E-A947-70E740481C1C}">
                <a14:useLocalDpi xmlns:a14="http://schemas.microsoft.com/office/drawing/2010/main" val="0"/>
              </a:ext>
            </a:extLst>
          </a:blip>
          <a:srcRect l="17368" r="15693"/>
          <a:stretch/>
        </p:blipFill>
        <p:spPr bwMode="auto">
          <a:xfrm>
            <a:off x="8532112" y="2638044"/>
            <a:ext cx="2076450" cy="310198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krárna u Arbesa Praha, Štefánikova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15" y="4283893"/>
            <a:ext cx="2193797" cy="14561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Školák viděl postel na stropě.“ Děti měly halucinace po léku na alergii |  Blesk.cz"/>
          <p:cNvPicPr>
            <a:picLocks noChangeAspect="1" noChangeArrowheads="1"/>
          </p:cNvPicPr>
          <p:nvPr/>
        </p:nvPicPr>
        <p:blipFill rotWithShape="1">
          <a:blip r:embed="rId5">
            <a:extLst>
              <a:ext uri="{28A0092B-C50C-407E-A947-70E740481C1C}">
                <a14:useLocalDpi xmlns:a14="http://schemas.microsoft.com/office/drawing/2010/main" val="0"/>
              </a:ext>
            </a:extLst>
          </a:blip>
          <a:srcRect l="6195" t="-574" r="5203" b="574"/>
          <a:stretch/>
        </p:blipFill>
        <p:spPr bwMode="auto">
          <a:xfrm>
            <a:off x="6338314" y="2631939"/>
            <a:ext cx="2196086" cy="165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2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Dávali jsme pozor?</a:t>
            </a:r>
            <a:endParaRPr lang="cs-CZ" dirty="0"/>
          </a:p>
        </p:txBody>
      </p:sp>
      <p:sp>
        <p:nvSpPr>
          <p:cNvPr id="3" name="Zástupný symbol pro obsah 2"/>
          <p:cNvSpPr>
            <a:spLocks noGrp="1"/>
          </p:cNvSpPr>
          <p:nvPr>
            <p:ph sz="half" idx="1"/>
          </p:nvPr>
        </p:nvSpPr>
        <p:spPr/>
        <p:txBody>
          <a:bodyPr>
            <a:normAutofit fontScale="85000" lnSpcReduction="10000"/>
          </a:bodyPr>
          <a:lstStyle/>
          <a:p>
            <a:r>
              <a:rPr lang="cs-CZ" dirty="0" smtClean="0">
                <a:solidFill>
                  <a:schemeClr val="accent3"/>
                </a:solidFill>
              </a:rPr>
              <a:t>1) Kvasinky jsou:</a:t>
            </a:r>
          </a:p>
          <a:p>
            <a:r>
              <a:rPr lang="cs-CZ" dirty="0" smtClean="0"/>
              <a:t>A) jednobuněčné plísně,</a:t>
            </a:r>
          </a:p>
          <a:p>
            <a:r>
              <a:rPr lang="cs-CZ" dirty="0" smtClean="0"/>
              <a:t>B) jednobuněčné houby,</a:t>
            </a:r>
          </a:p>
          <a:p>
            <a:r>
              <a:rPr lang="cs-CZ" dirty="0" smtClean="0"/>
              <a:t>C) mnohobuněčné houby.</a:t>
            </a:r>
          </a:p>
          <a:p>
            <a:endParaRPr lang="cs-CZ" dirty="0"/>
          </a:p>
          <a:p>
            <a:r>
              <a:rPr lang="cs-CZ" dirty="0" smtClean="0">
                <a:solidFill>
                  <a:schemeClr val="accent3"/>
                </a:solidFill>
              </a:rPr>
              <a:t>2) Kvasinky:</a:t>
            </a:r>
          </a:p>
          <a:p>
            <a:r>
              <a:rPr lang="cs-CZ" dirty="0" smtClean="0"/>
              <a:t>A) obsahují velké množství chlorofylu,</a:t>
            </a:r>
          </a:p>
          <a:p>
            <a:r>
              <a:rPr lang="cs-CZ" dirty="0" smtClean="0"/>
              <a:t>B) obsahují pouze malé množství chlorofylu,</a:t>
            </a:r>
          </a:p>
          <a:p>
            <a:r>
              <a:rPr lang="cs-CZ" dirty="0" smtClean="0"/>
              <a:t>C) neobsahují chlorofyl.</a:t>
            </a:r>
            <a:endParaRPr lang="cs-CZ" dirty="0"/>
          </a:p>
        </p:txBody>
      </p:sp>
      <p:sp>
        <p:nvSpPr>
          <p:cNvPr id="4" name="Zástupný symbol pro obsah 3"/>
          <p:cNvSpPr>
            <a:spLocks noGrp="1"/>
          </p:cNvSpPr>
          <p:nvPr>
            <p:ph sz="half" idx="2"/>
          </p:nvPr>
        </p:nvSpPr>
        <p:spPr/>
        <p:txBody>
          <a:bodyPr>
            <a:normAutofit fontScale="85000" lnSpcReduction="10000"/>
          </a:bodyPr>
          <a:lstStyle/>
          <a:p>
            <a:r>
              <a:rPr lang="cs-CZ" dirty="0" smtClean="0">
                <a:solidFill>
                  <a:schemeClr val="accent3"/>
                </a:solidFill>
              </a:rPr>
              <a:t>3) Rozmnožování kvasinek se nazývá:</a:t>
            </a:r>
          </a:p>
          <a:p>
            <a:r>
              <a:rPr lang="cs-CZ" dirty="0" smtClean="0"/>
              <a:t>A) pučení,</a:t>
            </a:r>
          </a:p>
          <a:p>
            <a:r>
              <a:rPr lang="cs-CZ" dirty="0" smtClean="0"/>
              <a:t>B) bujení,</a:t>
            </a:r>
          </a:p>
          <a:p>
            <a:r>
              <a:rPr lang="cs-CZ" dirty="0" smtClean="0"/>
              <a:t>C) půlení.</a:t>
            </a:r>
          </a:p>
          <a:p>
            <a:endParaRPr lang="cs-CZ" dirty="0"/>
          </a:p>
          <a:p>
            <a:r>
              <a:rPr lang="cs-CZ" dirty="0" smtClean="0">
                <a:solidFill>
                  <a:schemeClr val="accent3"/>
                </a:solidFill>
              </a:rPr>
              <a:t>4) Při alkoholovém kvašení se:</a:t>
            </a:r>
          </a:p>
          <a:p>
            <a:r>
              <a:rPr lang="cs-CZ" dirty="0" smtClean="0"/>
              <a:t>A) rozkládá cukr a vzniká alkohol a oxid uhličitý,</a:t>
            </a:r>
          </a:p>
          <a:p>
            <a:r>
              <a:rPr lang="cs-CZ" dirty="0" smtClean="0"/>
              <a:t>B) rozkládá alkohol a vzniká cukr a oxid uhličitý,</a:t>
            </a:r>
          </a:p>
          <a:p>
            <a:r>
              <a:rPr lang="cs-CZ" dirty="0" smtClean="0"/>
              <a:t>C) rozkládá oxid uhličitý a vzniká alkohol a cukr.</a:t>
            </a:r>
          </a:p>
          <a:p>
            <a:endParaRPr lang="cs-CZ" dirty="0"/>
          </a:p>
          <a:p>
            <a:endParaRPr lang="cs-CZ" dirty="0"/>
          </a:p>
        </p:txBody>
      </p:sp>
      <p:pic>
        <p:nvPicPr>
          <p:cNvPr id="7"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773" y="676275"/>
            <a:ext cx="1486009" cy="1737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773" y="3295650"/>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186" y="5276850"/>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86" y="2954715"/>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Pac-Man - Simple English Wikipedia, the free encycl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86" y="4631115"/>
            <a:ext cx="267165" cy="312360"/>
          </a:xfrm>
          <a:prstGeom prst="rect">
            <a:avLst/>
          </a:prstGeom>
          <a:noFill/>
          <a:extLst>
            <a:ext uri="{909E8E84-426E-40DD-AFC4-6F175D3DCCD1}">
              <a14:hiddenFill xmlns:a14="http://schemas.microsoft.com/office/drawing/2010/main">
                <a:solidFill>
                  <a:srgbClr val="FFFFFF"/>
                </a:solidFill>
              </a14:hiddenFill>
            </a:ext>
          </a:extLst>
        </p:spPr>
      </p:pic>
      <p:pic>
        <p:nvPicPr>
          <p:cNvPr id="18" name="Obrázek 17"/>
          <p:cNvPicPr>
            <a:picLocks noChangeAspect="1"/>
          </p:cNvPicPr>
          <p:nvPr/>
        </p:nvPicPr>
        <p:blipFill rotWithShape="1">
          <a:blip r:embed="rId4"/>
          <a:srcRect l="20446" t="22374" r="48921" b="44294"/>
          <a:stretch/>
        </p:blipFill>
        <p:spPr>
          <a:xfrm>
            <a:off x="8134350" y="1008083"/>
            <a:ext cx="1800226" cy="1101937"/>
          </a:xfrm>
          <a:prstGeom prst="rect">
            <a:avLst/>
          </a:prstGeom>
        </p:spPr>
      </p:pic>
    </p:spTree>
    <p:extLst>
      <p:ext uri="{BB962C8B-B14F-4D97-AF65-F5344CB8AC3E}">
        <p14:creationId xmlns:p14="http://schemas.microsoft.com/office/powerpoint/2010/main" val="16723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VYLUŠTÍME TAJENKU?</a:t>
            </a:r>
            <a:endParaRPr lang="cs-CZ" dirty="0"/>
          </a:p>
        </p:txBody>
      </p:sp>
      <p:sp>
        <p:nvSpPr>
          <p:cNvPr id="3" name="Zástupný symbol pro obsah 2"/>
          <p:cNvSpPr>
            <a:spLocks noGrp="1"/>
          </p:cNvSpPr>
          <p:nvPr>
            <p:ph idx="1"/>
          </p:nvPr>
        </p:nvSpPr>
        <p:spPr/>
        <p:txBody>
          <a:bodyPr/>
          <a:lstStyle/>
          <a:p>
            <a:endParaRPr lang="cs-CZ"/>
          </a:p>
        </p:txBody>
      </p:sp>
      <p:pic>
        <p:nvPicPr>
          <p:cNvPr id="3074" name="Picture 2" descr="https://player.slideplayer.cz/75/12546433/slides/slide_3.jpg"/>
          <p:cNvPicPr>
            <a:picLocks noChangeAspect="1" noChangeArrowheads="1"/>
          </p:cNvPicPr>
          <p:nvPr/>
        </p:nvPicPr>
        <p:blipFill rotWithShape="1">
          <a:blip r:embed="rId3">
            <a:extLst>
              <a:ext uri="{28A0092B-C50C-407E-A947-70E740481C1C}">
                <a14:useLocalDpi xmlns:a14="http://schemas.microsoft.com/office/drawing/2010/main" val="0"/>
              </a:ext>
            </a:extLst>
          </a:blip>
          <a:srcRect t="21439" b="12598"/>
          <a:stretch/>
        </p:blipFill>
        <p:spPr bwMode="auto">
          <a:xfrm>
            <a:off x="1647774" y="2294511"/>
            <a:ext cx="8896452" cy="440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238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HOUBY</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2094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houby</a:t>
            </a:r>
            <a:endParaRPr lang="cs-CZ" dirty="0"/>
          </a:p>
        </p:txBody>
      </p:sp>
      <p:sp>
        <p:nvSpPr>
          <p:cNvPr id="3" name="Zástupný symbol pro obsah 2"/>
          <p:cNvSpPr>
            <a:spLocks noGrp="1"/>
          </p:cNvSpPr>
          <p:nvPr>
            <p:ph sz="half" idx="1"/>
          </p:nvPr>
        </p:nvSpPr>
        <p:spPr/>
        <p:txBody>
          <a:bodyPr>
            <a:normAutofit lnSpcReduction="10000"/>
          </a:bodyPr>
          <a:lstStyle/>
          <a:p>
            <a:r>
              <a:rPr lang="cs-CZ" u="sng" dirty="0" smtClean="0"/>
              <a:t>jednobuněčné</a:t>
            </a:r>
            <a:r>
              <a:rPr lang="cs-CZ" dirty="0" smtClean="0"/>
              <a:t> i </a:t>
            </a:r>
            <a:r>
              <a:rPr lang="cs-CZ" u="sng" dirty="0" smtClean="0"/>
              <a:t>mnohobuněčné </a:t>
            </a:r>
            <a:r>
              <a:rPr lang="cs-CZ" dirty="0" smtClean="0"/>
              <a:t>organismy, které </a:t>
            </a:r>
            <a:r>
              <a:rPr lang="cs-CZ" u="sng" dirty="0" smtClean="0"/>
              <a:t>nemají chloroplasty</a:t>
            </a:r>
          </a:p>
          <a:p>
            <a:endParaRPr lang="cs-CZ" dirty="0" smtClean="0"/>
          </a:p>
          <a:p>
            <a:r>
              <a:rPr lang="cs-CZ" dirty="0" smtClean="0"/>
              <a:t>tělo není členěno na jednotlivé orgány, nazývá </a:t>
            </a:r>
            <a:r>
              <a:rPr lang="cs-CZ" u="sng" dirty="0" smtClean="0"/>
              <a:t>stélka</a:t>
            </a:r>
            <a:r>
              <a:rPr lang="cs-CZ" dirty="0" smtClean="0"/>
              <a:t> (ta je složena z propletených </a:t>
            </a:r>
            <a:r>
              <a:rPr lang="cs-CZ" u="sng" dirty="0" smtClean="0"/>
              <a:t>houbových vláken</a:t>
            </a:r>
            <a:r>
              <a:rPr lang="cs-CZ" dirty="0" smtClean="0"/>
              <a:t>, která vytvářejí </a:t>
            </a:r>
            <a:r>
              <a:rPr lang="cs-CZ" u="sng" dirty="0" smtClean="0"/>
              <a:t>podhoubí</a:t>
            </a:r>
            <a:r>
              <a:rPr lang="cs-CZ" dirty="0" smtClean="0"/>
              <a:t>)</a:t>
            </a:r>
          </a:p>
          <a:p>
            <a:endParaRPr lang="cs-CZ" dirty="0"/>
          </a:p>
          <a:p>
            <a:r>
              <a:rPr lang="cs-CZ" dirty="0" smtClean="0"/>
              <a:t>u mnohých hub vyrůstá z podhoubí </a:t>
            </a:r>
            <a:r>
              <a:rPr lang="cs-CZ" u="sng" dirty="0" smtClean="0"/>
              <a:t>plodnice </a:t>
            </a:r>
            <a:endParaRPr lang="cs-CZ" u="sng" dirty="0"/>
          </a:p>
        </p:txBody>
      </p:sp>
      <p:sp>
        <p:nvSpPr>
          <p:cNvPr id="4" name="Zástupný symbol pro obsah 3"/>
          <p:cNvSpPr>
            <a:spLocks noGrp="1"/>
          </p:cNvSpPr>
          <p:nvPr>
            <p:ph sz="half" idx="2"/>
          </p:nvPr>
        </p:nvSpPr>
        <p:spPr/>
        <p:txBody>
          <a:bodyPr>
            <a:normAutofit lnSpcReduction="10000"/>
          </a:bodyPr>
          <a:lstStyle/>
          <a:p>
            <a:endParaRPr lang="cs-CZ"/>
          </a:p>
        </p:txBody>
      </p:sp>
      <p:pic>
        <p:nvPicPr>
          <p:cNvPr id="1026" name="Picture 2" descr="Hyfa – Wikipedie"/>
          <p:cNvPicPr>
            <a:picLocks noChangeAspect="1" noChangeArrowheads="1"/>
          </p:cNvPicPr>
          <p:nvPr/>
        </p:nvPicPr>
        <p:blipFill rotWithShape="1">
          <a:blip r:embed="rId3">
            <a:extLst>
              <a:ext uri="{28A0092B-C50C-407E-A947-70E740481C1C}">
                <a14:useLocalDpi xmlns:a14="http://schemas.microsoft.com/office/drawing/2010/main" val="0"/>
              </a:ext>
            </a:extLst>
          </a:blip>
          <a:srcRect r="25700"/>
          <a:stretch/>
        </p:blipFill>
        <p:spPr bwMode="auto">
          <a:xfrm>
            <a:off x="6338315" y="2638044"/>
            <a:ext cx="1609598" cy="15477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own Mushroom PNG Clipart - Best WEB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315" y="4094174"/>
            <a:ext cx="1609598" cy="16458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tlas hu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545" y="2638044"/>
            <a:ext cx="2176017" cy="3101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6338315" y="2268712"/>
            <a:ext cx="1609598" cy="369332"/>
          </a:xfrm>
          <a:prstGeom prst="rect">
            <a:avLst/>
          </a:prstGeom>
          <a:solidFill>
            <a:schemeClr val="accent6">
              <a:lumMod val="60000"/>
              <a:lumOff val="40000"/>
            </a:schemeClr>
          </a:solidFill>
        </p:spPr>
        <p:txBody>
          <a:bodyPr wrap="square" rtlCol="0">
            <a:spAutoFit/>
          </a:bodyPr>
          <a:lstStyle/>
          <a:p>
            <a:pPr algn="ctr"/>
            <a:r>
              <a:rPr lang="cs-CZ" dirty="0" smtClean="0"/>
              <a:t>PODHOUBÍ</a:t>
            </a:r>
            <a:endParaRPr lang="cs-CZ" dirty="0"/>
          </a:p>
        </p:txBody>
      </p:sp>
      <p:sp>
        <p:nvSpPr>
          <p:cNvPr id="11" name="TextovéPole 10"/>
          <p:cNvSpPr txBox="1"/>
          <p:nvPr/>
        </p:nvSpPr>
        <p:spPr>
          <a:xfrm>
            <a:off x="6338315" y="5745172"/>
            <a:ext cx="1609598" cy="369332"/>
          </a:xfrm>
          <a:prstGeom prst="rect">
            <a:avLst/>
          </a:prstGeom>
          <a:solidFill>
            <a:schemeClr val="accent6">
              <a:lumMod val="60000"/>
              <a:lumOff val="40000"/>
            </a:schemeClr>
          </a:solidFill>
        </p:spPr>
        <p:txBody>
          <a:bodyPr wrap="square" rtlCol="0">
            <a:spAutoFit/>
          </a:bodyPr>
          <a:lstStyle/>
          <a:p>
            <a:pPr algn="ctr"/>
            <a:r>
              <a:rPr lang="cs-CZ" dirty="0" smtClean="0"/>
              <a:t>PLODNICE</a:t>
            </a:r>
            <a:endParaRPr lang="cs-CZ" dirty="0"/>
          </a:p>
        </p:txBody>
      </p:sp>
    </p:spTree>
    <p:extLst>
      <p:ext uri="{BB962C8B-B14F-4D97-AF65-F5344CB8AC3E}">
        <p14:creationId xmlns:p14="http://schemas.microsoft.com/office/powerpoint/2010/main" val="26814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VŠECHNO ŘADÍME MEZI HOUBY?</a:t>
            </a:r>
            <a:endParaRPr lang="cs-CZ" dirty="0"/>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pic>
        <p:nvPicPr>
          <p:cNvPr id="5" name="Obrázek 4"/>
          <p:cNvPicPr>
            <a:picLocks noChangeAspect="1"/>
          </p:cNvPicPr>
          <p:nvPr/>
        </p:nvPicPr>
        <p:blipFill rotWithShape="1">
          <a:blip r:embed="rId3"/>
          <a:srcRect l="16763" t="47149" r="36928" b="8261"/>
          <a:stretch/>
        </p:blipFill>
        <p:spPr>
          <a:xfrm>
            <a:off x="3016863" y="2521348"/>
            <a:ext cx="6158274" cy="3335374"/>
          </a:xfrm>
          <a:prstGeom prst="rect">
            <a:avLst/>
          </a:prstGeom>
        </p:spPr>
      </p:pic>
      <p:sp>
        <p:nvSpPr>
          <p:cNvPr id="6" name="Ovál 5"/>
          <p:cNvSpPr/>
          <p:nvPr/>
        </p:nvSpPr>
        <p:spPr>
          <a:xfrm>
            <a:off x="2768042" y="3060559"/>
            <a:ext cx="2093165" cy="2093165"/>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8" descr="Girl is Speaking clipart. Free download transparent .PNG | Creaz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64245" y="1218028"/>
            <a:ext cx="4762501" cy="5778229"/>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3"/>
          <p:cNvSpPr txBox="1">
            <a:spLocks/>
          </p:cNvSpPr>
          <p:nvPr/>
        </p:nvSpPr>
        <p:spPr>
          <a:xfrm>
            <a:off x="8809042" y="2153412"/>
            <a:ext cx="2165616" cy="180060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cs-CZ" sz="2000" dirty="0" smtClean="0"/>
              <a:t>Dnes se budeme učit o houbách jednobuněčných neboli kvasinkách</a:t>
            </a:r>
            <a:r>
              <a:rPr lang="cs-CZ" dirty="0" smtClean="0"/>
              <a:t>.</a:t>
            </a:r>
          </a:p>
          <a:p>
            <a:endParaRPr lang="cs-CZ" dirty="0" smtClean="0"/>
          </a:p>
          <a:p>
            <a:endParaRPr lang="cs-CZ" dirty="0"/>
          </a:p>
        </p:txBody>
      </p:sp>
    </p:spTree>
    <p:extLst>
      <p:ext uri="{BB962C8B-B14F-4D97-AF65-F5344CB8AC3E}">
        <p14:creationId xmlns:p14="http://schemas.microsoft.com/office/powerpoint/2010/main" val="31360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KVASINKY</a:t>
            </a:r>
            <a:endParaRPr lang="cs-CZ" dirty="0"/>
          </a:p>
        </p:txBody>
      </p:sp>
      <p:sp>
        <p:nvSpPr>
          <p:cNvPr id="3" name="Podnadpis 2"/>
          <p:cNvSpPr>
            <a:spLocks noGrp="1"/>
          </p:cNvSpPr>
          <p:nvPr>
            <p:ph type="subTitle" idx="1"/>
          </p:nvPr>
        </p:nvSpPr>
        <p:spPr/>
        <p:txBody>
          <a:bodyPr/>
          <a:lstStyle/>
          <a:p>
            <a:endParaRPr lang="cs-CZ"/>
          </a:p>
        </p:txBody>
      </p:sp>
      <p:pic>
        <p:nvPicPr>
          <p:cNvPr id="4" name="Picture 11" descr="Pac-Man - Simple English Wikipedia, the free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660" y="4352544"/>
            <a:ext cx="1461922" cy="170923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108607" y="4886972"/>
            <a:ext cx="649224" cy="649224"/>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bg1"/>
                </a:solidFill>
              </a:rPr>
              <a:t>CUKR</a:t>
            </a:r>
            <a:endParaRPr lang="cs-CZ" sz="1200" dirty="0">
              <a:solidFill>
                <a:schemeClr val="bg1"/>
              </a:solidFill>
            </a:endParaRPr>
          </a:p>
        </p:txBody>
      </p:sp>
      <p:cxnSp>
        <p:nvCxnSpPr>
          <p:cNvPr id="8" name="Přímá spojnice se šipkou 7"/>
          <p:cNvCxnSpPr/>
          <p:nvPr/>
        </p:nvCxnSpPr>
        <p:spPr>
          <a:xfrm>
            <a:off x="6017342" y="5186490"/>
            <a:ext cx="5702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ál 8"/>
          <p:cNvSpPr/>
          <p:nvPr/>
        </p:nvSpPr>
        <p:spPr>
          <a:xfrm>
            <a:off x="6983778" y="4435760"/>
            <a:ext cx="1476558" cy="1476558"/>
          </a:xfrm>
          <a:prstGeom prst="ellipse">
            <a:avLst/>
          </a:prstGeom>
          <a:solidFill>
            <a:srgbClr val="F2F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bg1"/>
                </a:solidFill>
              </a:rPr>
              <a:t>ALKOHOL</a:t>
            </a:r>
            <a:endParaRPr lang="cs-CZ" sz="1400" dirty="0">
              <a:solidFill>
                <a:schemeClr val="bg1"/>
              </a:solidFill>
            </a:endParaRPr>
          </a:p>
        </p:txBody>
      </p:sp>
    </p:spTree>
    <p:extLst>
      <p:ext uri="{BB962C8B-B14F-4D97-AF65-F5344CB8AC3E}">
        <p14:creationId xmlns:p14="http://schemas.microsoft.com/office/powerpoint/2010/main" val="240201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https://player.slideplayer.cz/75/12546433/slides/slide_4.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35" t="42473" r="8924" b="8535"/>
          <a:stretch/>
        </p:blipFill>
        <p:spPr bwMode="auto">
          <a:xfrm>
            <a:off x="6338315" y="2680531"/>
            <a:ext cx="4798142" cy="2327692"/>
          </a:xfrm>
          <a:prstGeom prst="rect">
            <a:avLst/>
          </a:prstGeom>
          <a:noFill/>
          <a:extLst>
            <a:ext uri="{909E8E84-426E-40DD-AFC4-6F175D3DCCD1}">
              <a14:hiddenFill xmlns:a14="http://schemas.microsoft.com/office/drawing/2010/main">
                <a:solidFill>
                  <a:srgbClr val="FFFFFF"/>
                </a:solidFill>
              </a14:hiddenFill>
            </a:ext>
          </a:extLst>
        </p:spPr>
      </p:pic>
      <p:sp>
        <p:nvSpPr>
          <p:cNvPr id="14" name="Obdélník 13"/>
          <p:cNvSpPr/>
          <p:nvPr/>
        </p:nvSpPr>
        <p:spPr>
          <a:xfrm>
            <a:off x="9429136" y="2759189"/>
            <a:ext cx="1543664" cy="3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9549308" y="3377206"/>
            <a:ext cx="1543664" cy="3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p:cNvSpPr/>
          <p:nvPr/>
        </p:nvSpPr>
        <p:spPr>
          <a:xfrm>
            <a:off x="9002426" y="4228120"/>
            <a:ext cx="2100377" cy="387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kvasinky</a:t>
            </a:r>
            <a:endParaRPr lang="cs-CZ" dirty="0"/>
          </a:p>
        </p:txBody>
      </p:sp>
      <p:sp>
        <p:nvSpPr>
          <p:cNvPr id="9" name="Ovál 8"/>
          <p:cNvSpPr/>
          <p:nvPr/>
        </p:nvSpPr>
        <p:spPr>
          <a:xfrm>
            <a:off x="6307880" y="4334255"/>
            <a:ext cx="2215748" cy="2215748"/>
          </a:xfrm>
          <a:prstGeom prst="ellipse">
            <a:avLst/>
          </a:prstGeom>
          <a:solidFill>
            <a:srgbClr val="F2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JSOU TO HETEROTROFNÍ ORGANISMY</a:t>
            </a:r>
            <a:endParaRPr lang="cs-CZ" sz="1400" dirty="0">
              <a:solidFill>
                <a:schemeClr val="tx1"/>
              </a:solidFill>
            </a:endParaRPr>
          </a:p>
        </p:txBody>
      </p:sp>
      <p:sp>
        <p:nvSpPr>
          <p:cNvPr id="15" name="Ovál 14"/>
          <p:cNvSpPr/>
          <p:nvPr/>
        </p:nvSpPr>
        <p:spPr>
          <a:xfrm>
            <a:off x="3944896" y="4385759"/>
            <a:ext cx="2215748" cy="2215748"/>
          </a:xfrm>
          <a:prstGeom prst="ellipse">
            <a:avLst/>
          </a:prstGeom>
          <a:solidFill>
            <a:srgbClr val="F2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solidFill>
                  <a:schemeClr val="tx1"/>
                </a:solidFill>
              </a:rPr>
              <a:t>NEOBSAHUJÍ TEDY ZELENÉ BARVIVO (CHLOROFYL)</a:t>
            </a:r>
            <a:endParaRPr lang="cs-CZ" sz="1400" dirty="0">
              <a:solidFill>
                <a:schemeClr val="tx1"/>
              </a:solidFill>
            </a:endParaRPr>
          </a:p>
        </p:txBody>
      </p:sp>
      <p:sp>
        <p:nvSpPr>
          <p:cNvPr id="16" name="Ovál 15"/>
          <p:cNvSpPr/>
          <p:nvPr/>
        </p:nvSpPr>
        <p:spPr>
          <a:xfrm>
            <a:off x="8670864" y="4574317"/>
            <a:ext cx="1838632" cy="1838632"/>
          </a:xfrm>
          <a:prstGeom prst="ellipse">
            <a:avLst/>
          </a:prstGeom>
          <a:solidFill>
            <a:srgbClr val="F2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 ŽIVINY ZÍSKÁVAJÍ ZE SVÉHO OKOLÍ</a:t>
            </a:r>
            <a:endParaRPr lang="cs-CZ" dirty="0">
              <a:solidFill>
                <a:schemeClr val="tx1"/>
              </a:solidFill>
            </a:endParaRPr>
          </a:p>
        </p:txBody>
      </p:sp>
      <p:cxnSp>
        <p:nvCxnSpPr>
          <p:cNvPr id="13" name="Přímá spojnice se šipkou 12"/>
          <p:cNvCxnSpPr/>
          <p:nvPr/>
        </p:nvCxnSpPr>
        <p:spPr>
          <a:xfrm>
            <a:off x="5938684" y="5442129"/>
            <a:ext cx="5702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a:off x="8311987" y="5442129"/>
            <a:ext cx="57027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6362896" y="2271434"/>
            <a:ext cx="4798142" cy="369332"/>
          </a:xfrm>
          <a:prstGeom prst="rect">
            <a:avLst/>
          </a:prstGeom>
          <a:noFill/>
        </p:spPr>
        <p:txBody>
          <a:bodyPr wrap="square" rtlCol="0">
            <a:spAutoFit/>
          </a:bodyPr>
          <a:lstStyle/>
          <a:p>
            <a:pPr algn="ctr"/>
            <a:r>
              <a:rPr lang="cs-CZ" dirty="0" smtClean="0"/>
              <a:t>JAKÁ SLOVA NAPÍŠEME NA PRÁZDNÁ MÍSTA?</a:t>
            </a:r>
            <a:endParaRPr lang="cs-CZ" dirty="0"/>
          </a:p>
        </p:txBody>
      </p:sp>
      <p:sp>
        <p:nvSpPr>
          <p:cNvPr id="3" name="Zástupný symbol pro obsah 2"/>
          <p:cNvSpPr>
            <a:spLocks noGrp="1"/>
          </p:cNvSpPr>
          <p:nvPr>
            <p:ph sz="half" idx="1"/>
          </p:nvPr>
        </p:nvSpPr>
        <p:spPr/>
        <p:txBody>
          <a:bodyPr>
            <a:normAutofit lnSpcReduction="10000"/>
          </a:bodyPr>
          <a:lstStyle/>
          <a:p>
            <a:r>
              <a:rPr lang="cs-CZ" dirty="0" smtClean="0"/>
              <a:t>jednobuněčné houby, které jsou pozorovatelné pouze mikroskopem</a:t>
            </a:r>
          </a:p>
          <a:p>
            <a:endParaRPr lang="cs-CZ" dirty="0"/>
          </a:p>
          <a:p>
            <a:r>
              <a:rPr lang="cs-CZ" dirty="0" smtClean="0"/>
              <a:t>buňky mají složitou vnitřní strukturu s organelami</a:t>
            </a:r>
          </a:p>
          <a:p>
            <a:endParaRPr lang="cs-CZ" dirty="0"/>
          </a:p>
          <a:p>
            <a:r>
              <a:rPr lang="cs-CZ" dirty="0" smtClean="0"/>
              <a:t>mají silnou buněčnou stěnu</a:t>
            </a:r>
          </a:p>
          <a:p>
            <a:endParaRPr lang="cs-CZ" dirty="0"/>
          </a:p>
          <a:p>
            <a:r>
              <a:rPr lang="cs-CZ" dirty="0" smtClean="0"/>
              <a:t>nemají chloroplasty</a:t>
            </a:r>
          </a:p>
          <a:p>
            <a:endParaRPr lang="cs-CZ" dirty="0"/>
          </a:p>
        </p:txBody>
      </p:sp>
    </p:spTree>
    <p:extLst>
      <p:ext uri="{BB962C8B-B14F-4D97-AF65-F5344CB8AC3E}">
        <p14:creationId xmlns:p14="http://schemas.microsoft.com/office/powerpoint/2010/main" val="38002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9"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ayer.slideplayer.cz/75/12546433/slides/slide_5.jpg"/>
          <p:cNvPicPr>
            <a:picLocks noChangeAspect="1" noChangeArrowheads="1"/>
          </p:cNvPicPr>
          <p:nvPr/>
        </p:nvPicPr>
        <p:blipFill rotWithShape="1">
          <a:blip r:embed="rId2">
            <a:extLst>
              <a:ext uri="{28A0092B-C50C-407E-A947-70E740481C1C}">
                <a14:useLocalDpi xmlns:a14="http://schemas.microsoft.com/office/drawing/2010/main" val="0"/>
              </a:ext>
            </a:extLst>
          </a:blip>
          <a:srcRect t="37911" b="4596"/>
          <a:stretch/>
        </p:blipFill>
        <p:spPr bwMode="auto">
          <a:xfrm>
            <a:off x="2744071" y="1976284"/>
            <a:ext cx="6703858" cy="289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0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ROZMNOŽOVÁNÍ KVASINEK</a:t>
            </a:r>
            <a:endParaRPr lang="cs-CZ" dirty="0"/>
          </a:p>
        </p:txBody>
      </p:sp>
      <p:sp>
        <p:nvSpPr>
          <p:cNvPr id="3" name="Zástupný symbol pro obsah 2"/>
          <p:cNvSpPr>
            <a:spLocks noGrp="1"/>
          </p:cNvSpPr>
          <p:nvPr>
            <p:ph sz="half" idx="1"/>
          </p:nvPr>
        </p:nvSpPr>
        <p:spPr/>
        <p:txBody>
          <a:bodyPr>
            <a:normAutofit/>
          </a:bodyPr>
          <a:lstStyle/>
          <a:p>
            <a:r>
              <a:rPr lang="cs-CZ" dirty="0" smtClean="0"/>
              <a:t>Kvasinky se nejčastěji rozmnožují nepohlavně – pučením.</a:t>
            </a:r>
          </a:p>
          <a:p>
            <a:endParaRPr lang="cs-CZ" dirty="0" smtClean="0"/>
          </a:p>
          <a:p>
            <a:r>
              <a:rPr lang="cs-CZ" dirty="0" smtClean="0"/>
              <a:t>Z pupenovitého výrůstku na povrchu starší buňky vzniká buňka nová.</a:t>
            </a:r>
          </a:p>
          <a:p>
            <a:endParaRPr lang="cs-CZ" dirty="0"/>
          </a:p>
          <a:p>
            <a:endParaRPr lang="cs-CZ" dirty="0"/>
          </a:p>
          <a:p>
            <a:endParaRPr lang="cs-CZ" dirty="0" smtClean="0"/>
          </a:p>
        </p:txBody>
      </p:sp>
      <p:sp>
        <p:nvSpPr>
          <p:cNvPr id="4" name="Zástupný symbol pro obsah 3"/>
          <p:cNvSpPr>
            <a:spLocks noGrp="1"/>
          </p:cNvSpPr>
          <p:nvPr>
            <p:ph sz="half" idx="2"/>
          </p:nvPr>
        </p:nvSpPr>
        <p:spPr/>
        <p:txBody>
          <a:bodyPr>
            <a:normAutofit/>
          </a:bodyPr>
          <a:lstStyle/>
          <a:p>
            <a:endParaRPr lang="cs-CZ" dirty="0"/>
          </a:p>
        </p:txBody>
      </p:sp>
      <p:pic>
        <p:nvPicPr>
          <p:cNvPr id="6156" name="Picture 12" descr="Budeme místo konopí pěstovat kvasinky? | Legalizace.cz"/>
          <p:cNvPicPr>
            <a:picLocks noChangeAspect="1" noChangeArrowheads="1"/>
          </p:cNvPicPr>
          <p:nvPr/>
        </p:nvPicPr>
        <p:blipFill rotWithShape="1">
          <a:blip r:embed="rId3">
            <a:extLst>
              <a:ext uri="{28A0092B-C50C-407E-A947-70E740481C1C}">
                <a14:useLocalDpi xmlns:a14="http://schemas.microsoft.com/office/drawing/2010/main" val="0"/>
              </a:ext>
            </a:extLst>
          </a:blip>
          <a:srcRect l="14642" b="6274"/>
          <a:stretch/>
        </p:blipFill>
        <p:spPr bwMode="auto">
          <a:xfrm>
            <a:off x="6302870" y="2638044"/>
            <a:ext cx="4381421" cy="310198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Název školyZŠ Elementária s.r.o Adresa školyJesenická 11, Plzeň Číslo  projektuCZ.1.07/1.4.00/ Číslo DUMu VY_32_INOVACE_ Předmět Přírodopis. - ppt  stáhnout"/>
          <p:cNvPicPr>
            <a:picLocks noChangeAspect="1" noChangeArrowheads="1"/>
          </p:cNvPicPr>
          <p:nvPr/>
        </p:nvPicPr>
        <p:blipFill rotWithShape="1">
          <a:blip r:embed="rId4">
            <a:extLst>
              <a:ext uri="{28A0092B-C50C-407E-A947-70E740481C1C}">
                <a14:useLocalDpi xmlns:a14="http://schemas.microsoft.com/office/drawing/2010/main" val="0"/>
              </a:ext>
            </a:extLst>
          </a:blip>
          <a:srcRect t="16289" b="21223"/>
          <a:stretch/>
        </p:blipFill>
        <p:spPr bwMode="auto">
          <a:xfrm>
            <a:off x="6299589" y="4247535"/>
            <a:ext cx="4384702" cy="2054943"/>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player.slideplayer.cz/75/12546433/slides/slide_6.jpg"/>
          <p:cNvPicPr>
            <a:picLocks noChangeAspect="1" noChangeArrowheads="1"/>
          </p:cNvPicPr>
          <p:nvPr/>
        </p:nvPicPr>
        <p:blipFill rotWithShape="1">
          <a:blip r:embed="rId5">
            <a:extLst>
              <a:ext uri="{28A0092B-C50C-407E-A947-70E740481C1C}">
                <a14:useLocalDpi xmlns:a14="http://schemas.microsoft.com/office/drawing/2010/main" val="0"/>
              </a:ext>
            </a:extLst>
          </a:blip>
          <a:srcRect l="28849" t="41196" r="22865" b="34879"/>
          <a:stretch/>
        </p:blipFill>
        <p:spPr bwMode="auto">
          <a:xfrm>
            <a:off x="1581912" y="4761659"/>
            <a:ext cx="4146359" cy="15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80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Výskyt kvasinek + alkoholové kvašení</a:t>
            </a:r>
            <a:endParaRPr lang="cs-CZ" dirty="0"/>
          </a:p>
        </p:txBody>
      </p:sp>
      <p:sp>
        <p:nvSpPr>
          <p:cNvPr id="3" name="Zástupný symbol pro obsah 2"/>
          <p:cNvSpPr>
            <a:spLocks noGrp="1"/>
          </p:cNvSpPr>
          <p:nvPr>
            <p:ph sz="half" idx="1"/>
          </p:nvPr>
        </p:nvSpPr>
        <p:spPr/>
        <p:txBody>
          <a:bodyPr>
            <a:normAutofit fontScale="85000" lnSpcReduction="20000"/>
          </a:bodyPr>
          <a:lstStyle/>
          <a:p>
            <a:r>
              <a:rPr lang="cs-CZ" dirty="0" smtClean="0"/>
              <a:t>Kvasinky žijí v půdě, na těle i uvnitř těla rostlin i živočichů.</a:t>
            </a:r>
          </a:p>
          <a:p>
            <a:endParaRPr lang="cs-CZ" dirty="0"/>
          </a:p>
          <a:p>
            <a:r>
              <a:rPr lang="cs-CZ" dirty="0" smtClean="0"/>
              <a:t>Kvasinky způsobují různé druhy KVAŠENÍ. </a:t>
            </a:r>
          </a:p>
          <a:p>
            <a:endParaRPr lang="cs-CZ" dirty="0"/>
          </a:p>
          <a:p>
            <a:r>
              <a:rPr lang="cs-CZ" dirty="0" smtClean="0"/>
              <a:t>To je proces, při kterém dochází k rozkladu látek a uvolnění energie. </a:t>
            </a:r>
          </a:p>
          <a:p>
            <a:endParaRPr lang="cs-CZ" dirty="0"/>
          </a:p>
          <a:p>
            <a:r>
              <a:rPr lang="cs-CZ" dirty="0" smtClean="0"/>
              <a:t>Nejčastější je ALKOHOLOVÉ KVAŠENÍ, při kterém se rozkládá CUKR a vzniká ALKOHOL a OXID UHLIČITÝ.</a:t>
            </a:r>
          </a:p>
        </p:txBody>
      </p:sp>
      <p:sp>
        <p:nvSpPr>
          <p:cNvPr id="4" name="Zástupný symbol pro obsah 3"/>
          <p:cNvSpPr>
            <a:spLocks noGrp="1"/>
          </p:cNvSpPr>
          <p:nvPr>
            <p:ph sz="half" idx="2"/>
          </p:nvPr>
        </p:nvSpPr>
        <p:spPr/>
        <p:txBody>
          <a:bodyPr>
            <a:normAutofit fontScale="85000" lnSpcReduction="20000"/>
          </a:bodyPr>
          <a:lstStyle/>
          <a:p>
            <a:endParaRPr lang="cs-CZ"/>
          </a:p>
        </p:txBody>
      </p:sp>
      <p:pic>
        <p:nvPicPr>
          <p:cNvPr id="5" name="Obrázek 4"/>
          <p:cNvPicPr>
            <a:picLocks noChangeAspect="1"/>
          </p:cNvPicPr>
          <p:nvPr/>
        </p:nvPicPr>
        <p:blipFill rotWithShape="1">
          <a:blip r:embed="rId2"/>
          <a:srcRect l="19635" t="12598" r="20810" b="15656"/>
          <a:stretch/>
        </p:blipFill>
        <p:spPr>
          <a:xfrm>
            <a:off x="6338315" y="2638044"/>
            <a:ext cx="4749828" cy="3218688"/>
          </a:xfrm>
          <a:prstGeom prst="rect">
            <a:avLst/>
          </a:prstGeom>
        </p:spPr>
      </p:pic>
    </p:spTree>
    <p:extLst>
      <p:ext uri="{BB962C8B-B14F-4D97-AF65-F5344CB8AC3E}">
        <p14:creationId xmlns:p14="http://schemas.microsoft.com/office/powerpoint/2010/main" val="30110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Balík</Template>
  <TotalTime>343</TotalTime>
  <Words>524</Words>
  <Application>Microsoft Office PowerPoint</Application>
  <PresentationFormat>Širokoúhlá obrazovka</PresentationFormat>
  <Paragraphs>101</Paragraphs>
  <Slides>13</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Gill Sans MT</vt:lpstr>
      <vt:lpstr>Parcel</vt:lpstr>
      <vt:lpstr>PŘEJI KRÁSNÝ NOVÝ ROK VŠEM ZE 6.b A PANÍ ASISTENTCE!</vt:lpstr>
      <vt:lpstr>HOUBY</vt:lpstr>
      <vt:lpstr>houby</vt:lpstr>
      <vt:lpstr>CO VŠECHNO ŘADÍME MEZI HOUBY?</vt:lpstr>
      <vt:lpstr>KVASINKY</vt:lpstr>
      <vt:lpstr>kvasinky</vt:lpstr>
      <vt:lpstr>Prezentace aplikace PowerPoint</vt:lpstr>
      <vt:lpstr>ROZMNOŽOVÁNÍ KVASINEK</vt:lpstr>
      <vt:lpstr>Výskyt kvasinek + alkoholové kvašení</vt:lpstr>
      <vt:lpstr>Význam a využití kvasinek</vt:lpstr>
      <vt:lpstr>Přemnožení kvasinek</vt:lpstr>
      <vt:lpstr>Dávali jsme pozor?</vt:lpstr>
      <vt:lpstr>VYLUŠTÍME TAJENKU?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kvasinky</dc:title>
  <dc:creator>Nezvalová Alena</dc:creator>
  <cp:lastModifiedBy>Nezvalová Alena</cp:lastModifiedBy>
  <cp:revision>31</cp:revision>
  <dcterms:created xsi:type="dcterms:W3CDTF">2020-12-18T07:14:10Z</dcterms:created>
  <dcterms:modified xsi:type="dcterms:W3CDTF">2021-01-03T09:20:13Z</dcterms:modified>
</cp:coreProperties>
</file>