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1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AC871-B500-4BDA-BA47-176649DB4A85}" type="datetimeFigureOut">
              <a:rPr lang="cs-CZ" smtClean="0"/>
              <a:t>25.11.2020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0929B-B19B-494D-9F3E-CBBA4018A9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873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E0929B-B19B-494D-9F3E-CBBA4018A98C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40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Soustava organismů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54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Proč je potřeba třídit organismy?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Lidé si vždy všímali, že organismy mají mnoho </a:t>
            </a:r>
            <a:r>
              <a:rPr lang="cs-CZ" u="sng" dirty="0" smtClean="0"/>
              <a:t>shodných znaků</a:t>
            </a:r>
            <a:r>
              <a:rPr lang="cs-CZ" dirty="0" smtClean="0"/>
              <a:t> v tvaru a stavbě těla a že žijí v určitém </a:t>
            </a:r>
            <a:r>
              <a:rPr lang="cs-CZ" u="sng" dirty="0" smtClean="0"/>
              <a:t>prostředí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Dávali jim různé názvy, aby se v nich </a:t>
            </a:r>
            <a:r>
              <a:rPr lang="cs-CZ" u="sng" dirty="0" smtClean="0"/>
              <a:t>vyznali</a:t>
            </a:r>
            <a:r>
              <a:rPr lang="cs-CZ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u="sng" dirty="0" smtClean="0"/>
              <a:t>Narůstání </a:t>
            </a:r>
            <a:r>
              <a:rPr lang="cs-CZ" u="sng" dirty="0"/>
              <a:t>poznatků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Potřeba </a:t>
            </a:r>
            <a:r>
              <a:rPr lang="cs-CZ" u="sng" dirty="0"/>
              <a:t>přesně pojmenovat</a:t>
            </a:r>
            <a:r>
              <a:rPr lang="cs-CZ" dirty="0"/>
              <a:t> jednotlivé organismy + </a:t>
            </a:r>
            <a:r>
              <a:rPr lang="cs-CZ" u="sng" dirty="0"/>
              <a:t>zařadit</a:t>
            </a:r>
            <a:r>
              <a:rPr lang="cs-CZ" dirty="0"/>
              <a:t> je do systému podle společných znaků a vlastností.</a:t>
            </a:r>
          </a:p>
          <a:p>
            <a:endParaRPr lang="cs-CZ" dirty="0"/>
          </a:p>
        </p:txBody>
      </p:sp>
      <p:sp>
        <p:nvSpPr>
          <p:cNvPr id="7" name="Šipka dolů 6"/>
          <p:cNvSpPr/>
          <p:nvPr/>
        </p:nvSpPr>
        <p:spPr>
          <a:xfrm>
            <a:off x="3665545" y="4083546"/>
            <a:ext cx="104503" cy="210978"/>
          </a:xfrm>
          <a:prstGeom prst="downArrow">
            <a:avLst/>
          </a:prstGeom>
          <a:solidFill>
            <a:srgbClr val="C1E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lů 7"/>
          <p:cNvSpPr/>
          <p:nvPr/>
        </p:nvSpPr>
        <p:spPr>
          <a:xfrm>
            <a:off x="7994186" y="3523356"/>
            <a:ext cx="104503" cy="210978"/>
          </a:xfrm>
          <a:prstGeom prst="downArrow">
            <a:avLst/>
          </a:prstGeom>
          <a:solidFill>
            <a:srgbClr val="C1EFFF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32" name="Picture 8" descr="Perplexed Male (#3) clipart, cliparts of Perplexed Male (#3) free download  (wmf, eps, emf, svg, png, gif) form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895" y="964692"/>
            <a:ext cx="1189705" cy="118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V="1">
            <a:off x="5348748" y="3382297"/>
            <a:ext cx="904568" cy="1131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Download Free png Stack Of Books Big Image Png - Books Clip Art Transparent  PNG ... - DLPNG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000" y="2693139"/>
            <a:ext cx="637625" cy="104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he Hardest Thing About Writing a Book | by James Altucher | Mission.org |  Med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627" y="4861094"/>
            <a:ext cx="1426337" cy="87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81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Organismy se třídí podle tzv. přirozeného systému = podle </a:t>
            </a:r>
            <a:r>
              <a:rPr lang="cs-CZ" u="sng" dirty="0" smtClean="0"/>
              <a:t>vývoje</a:t>
            </a:r>
            <a:r>
              <a:rPr lang="cs-CZ" dirty="0" smtClean="0"/>
              <a:t> a </a:t>
            </a:r>
            <a:r>
              <a:rPr lang="cs-CZ" u="sng" dirty="0" smtClean="0"/>
              <a:t>příbuzenských vztahů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u="sng" dirty="0" smtClean="0"/>
              <a:t>Mezinárodní odborné názvosloví</a:t>
            </a:r>
            <a:r>
              <a:rPr lang="cs-CZ" dirty="0" smtClean="0"/>
              <a:t> – jména uváděna v </a:t>
            </a:r>
            <a:r>
              <a:rPr lang="cs-CZ" dirty="0" smtClean="0">
                <a:solidFill>
                  <a:schemeClr val="accent1"/>
                </a:solidFill>
              </a:rPr>
              <a:t>latině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u="sng" dirty="0" smtClean="0"/>
              <a:t>Národní odborné názvosloví</a:t>
            </a:r>
            <a:r>
              <a:rPr lang="cs-CZ" dirty="0" smtClean="0"/>
              <a:t> – v </a:t>
            </a:r>
            <a:r>
              <a:rPr lang="cs-CZ" dirty="0" smtClean="0">
                <a:solidFill>
                  <a:schemeClr val="accent1"/>
                </a:solidFill>
              </a:rPr>
              <a:t>češtině</a:t>
            </a:r>
            <a:r>
              <a:rPr lang="cs-CZ" dirty="0" smtClean="0"/>
              <a:t> (a samozřejmě i dalších jazycích).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82" name="Picture 10" descr="young biologist by marciolcastro on Deviant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67" y="2638044"/>
            <a:ext cx="2901595" cy="33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22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Jména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Každý vyhynulý i žijící organismus má jméno složené ze dvou částí – rodového jména (</a:t>
            </a:r>
            <a:r>
              <a:rPr lang="cs-CZ" dirty="0" err="1" smtClean="0"/>
              <a:t>podst</a:t>
            </a:r>
            <a:r>
              <a:rPr lang="cs-CZ" dirty="0" smtClean="0"/>
              <a:t>. </a:t>
            </a:r>
            <a:r>
              <a:rPr lang="cs-CZ" dirty="0" err="1" smtClean="0"/>
              <a:t>jm</a:t>
            </a:r>
            <a:r>
              <a:rPr lang="cs-CZ" dirty="0" smtClean="0"/>
              <a:t>.) a druhového jména (příd. </a:t>
            </a:r>
            <a:r>
              <a:rPr lang="cs-CZ" dirty="0" err="1" smtClean="0"/>
              <a:t>jm</a:t>
            </a:r>
            <a:r>
              <a:rPr lang="cs-CZ" dirty="0" smtClean="0"/>
              <a:t>.).</a:t>
            </a:r>
          </a:p>
          <a:p>
            <a:endParaRPr lang="cs-CZ" dirty="0"/>
          </a:p>
          <a:p>
            <a:r>
              <a:rPr lang="cs-CZ" dirty="0" smtClean="0">
                <a:solidFill>
                  <a:schemeClr val="accent3"/>
                </a:solidFill>
              </a:rPr>
              <a:t>Rodové</a:t>
            </a:r>
            <a:r>
              <a:rPr lang="cs-CZ" dirty="0" smtClean="0"/>
              <a:t> a </a:t>
            </a:r>
            <a:r>
              <a:rPr lang="cs-CZ" dirty="0" smtClean="0">
                <a:solidFill>
                  <a:schemeClr val="accent1"/>
                </a:solidFill>
              </a:rPr>
              <a:t>druhové</a:t>
            </a:r>
            <a:r>
              <a:rPr lang="cs-CZ" dirty="0" smtClean="0"/>
              <a:t> jméno se uvádějí vždy společně.</a:t>
            </a:r>
          </a:p>
          <a:p>
            <a:endParaRPr lang="cs-CZ" dirty="0"/>
          </a:p>
          <a:p>
            <a:r>
              <a:rPr lang="cs-CZ" dirty="0" err="1" smtClean="0">
                <a:solidFill>
                  <a:schemeClr val="accent3"/>
                </a:solidFill>
              </a:rPr>
              <a:t>Vulpes</a:t>
            </a:r>
            <a:r>
              <a:rPr lang="cs-CZ" dirty="0" smtClean="0"/>
              <a:t> </a:t>
            </a:r>
            <a:r>
              <a:rPr lang="cs-CZ" dirty="0" err="1" smtClean="0">
                <a:solidFill>
                  <a:schemeClr val="accent1"/>
                </a:solidFill>
              </a:rPr>
              <a:t>vulpes</a:t>
            </a:r>
            <a:r>
              <a:rPr lang="cs-CZ" dirty="0" smtClean="0"/>
              <a:t> (latinsky) = </a:t>
            </a:r>
            <a:r>
              <a:rPr lang="cs-CZ" dirty="0" smtClean="0">
                <a:solidFill>
                  <a:schemeClr val="accent3"/>
                </a:solidFill>
              </a:rPr>
              <a:t>liška</a:t>
            </a:r>
            <a:r>
              <a:rPr lang="cs-CZ" dirty="0" smtClean="0"/>
              <a:t> </a:t>
            </a:r>
            <a:r>
              <a:rPr lang="cs-CZ" dirty="0" smtClean="0">
                <a:solidFill>
                  <a:schemeClr val="accent1"/>
                </a:solidFill>
              </a:rPr>
              <a:t>obecná</a:t>
            </a:r>
            <a:r>
              <a:rPr lang="cs-CZ" dirty="0" smtClean="0"/>
              <a:t> (česky)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052" name="Picture 4" descr="Premium Photo | Lovely fox sleeping on roof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6" t="21773" r="15230" b="-1"/>
          <a:stretch/>
        </p:blipFill>
        <p:spPr bwMode="auto">
          <a:xfrm>
            <a:off x="6808494" y="2638044"/>
            <a:ext cx="3794807" cy="273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261399" y="5141284"/>
            <a:ext cx="1406012" cy="2674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6" name="Picture 8" descr="LIŠKA OBECNÁ | ŠELMY (PREDATORS) | SAVCI (MAMMALS) | FAUNA | Fotogalerie |  Michal Dobeš Photograph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6" b="9770"/>
          <a:stretch/>
        </p:blipFill>
        <p:spPr bwMode="auto">
          <a:xfrm>
            <a:off x="6808494" y="4316378"/>
            <a:ext cx="3828680" cy="182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00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Třídění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Organismy s podobnými znaky jsou řazeny do společných skupin, </a:t>
            </a:r>
            <a:r>
              <a:rPr lang="cs-CZ" dirty="0" smtClean="0">
                <a:solidFill>
                  <a:schemeClr val="accent3"/>
                </a:solidFill>
              </a:rPr>
              <a:t>systematických jednotek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Základní systematickou jednotkou je </a:t>
            </a:r>
            <a:r>
              <a:rPr lang="cs-CZ" dirty="0" smtClean="0">
                <a:solidFill>
                  <a:schemeClr val="accent3"/>
                </a:solidFill>
              </a:rPr>
              <a:t>druh</a:t>
            </a:r>
            <a:r>
              <a:rPr lang="cs-CZ" dirty="0" smtClean="0"/>
              <a:t> = skupina organismů, které mají </a:t>
            </a:r>
            <a:r>
              <a:rPr lang="cs-CZ" u="sng" dirty="0" smtClean="0"/>
              <a:t>společné znaky a vlastnosti</a:t>
            </a:r>
            <a:r>
              <a:rPr lang="cs-CZ" dirty="0" smtClean="0"/>
              <a:t>, mohou se </a:t>
            </a:r>
            <a:r>
              <a:rPr lang="cs-CZ" u="sng" dirty="0" smtClean="0"/>
              <a:t>rozmnožovat</a:t>
            </a:r>
            <a:r>
              <a:rPr lang="cs-CZ" dirty="0" smtClean="0"/>
              <a:t> a mají </a:t>
            </a:r>
            <a:r>
              <a:rPr lang="cs-CZ" u="sng" dirty="0" smtClean="0"/>
              <a:t>plodné </a:t>
            </a:r>
            <a:r>
              <a:rPr lang="cs-CZ" u="sng" dirty="0" smtClean="0"/>
              <a:t>potomky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4100" name="Picture 4" descr="NATIONAL KITTEN DAY - July 10, 2020 | National Tod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9" y="2637045"/>
            <a:ext cx="3863633" cy="31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92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Říše organismů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Organismy se rozdělují do těchto říší:</a:t>
            </a:r>
          </a:p>
          <a:p>
            <a:endParaRPr lang="cs-CZ" dirty="0" smtClean="0"/>
          </a:p>
          <a:p>
            <a:r>
              <a:rPr lang="cs-CZ" dirty="0" smtClean="0"/>
              <a:t>1) nebuněční (viry)</a:t>
            </a:r>
          </a:p>
          <a:p>
            <a:r>
              <a:rPr lang="cs-CZ" dirty="0" smtClean="0"/>
              <a:t>2) </a:t>
            </a:r>
            <a:r>
              <a:rPr lang="cs-CZ" dirty="0" err="1" smtClean="0"/>
              <a:t>prvobuněční</a:t>
            </a:r>
            <a:r>
              <a:rPr lang="cs-CZ" dirty="0" smtClean="0"/>
              <a:t> (bakterie, sinice)</a:t>
            </a:r>
          </a:p>
          <a:p>
            <a:r>
              <a:rPr lang="cs-CZ" dirty="0" smtClean="0"/>
              <a:t>3) houby</a:t>
            </a:r>
          </a:p>
          <a:p>
            <a:r>
              <a:rPr lang="cs-CZ" dirty="0" smtClean="0"/>
              <a:t>4) rostliny</a:t>
            </a:r>
          </a:p>
          <a:p>
            <a:r>
              <a:rPr lang="cs-CZ" dirty="0" smtClean="0"/>
              <a:t>5) živočichové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5122" name="Picture 2" descr="Free Virus Clipart in AI, SVG, EPS or P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75" y="2416220"/>
            <a:ext cx="2666410" cy="184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acteria cell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/>
        </p:blipFill>
        <p:spPr bwMode="auto">
          <a:xfrm>
            <a:off x="8419510" y="2619610"/>
            <a:ext cx="1001943" cy="70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inice zaplavují české vody, úřady mlčí - Aktuálně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577" y="2619610"/>
            <a:ext cx="1192985" cy="671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Den hub se nekoná, houby nerostou - Horácké muze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35" y="3392065"/>
            <a:ext cx="1800927" cy="95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Jarní jedlé rostlin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15" y="4446081"/>
            <a:ext cx="1948528" cy="129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Štítek japonský pes - Mazličkovi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86" y="4458283"/>
            <a:ext cx="1982076" cy="12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8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to tedy je?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Proč je potřeba třídit organismy?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Abychom se v nich vyznali (abychom měli určitý systém).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Podle čeho se třídí organismy?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Podle vývoje a příbuzenských vztahů.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cs-CZ" dirty="0"/>
              <a:t>Z kolika částí je složeno jméno každého organismu a jak tyto části nazýváme?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Jméno každého organismu je složeno ze 2 částí (jméno rodové + jméno druhové).</a:t>
            </a: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Do jakých říší dělíme organismy? Doplňte.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Nebuněční (v____)</a:t>
            </a:r>
          </a:p>
          <a:p>
            <a:r>
              <a:rPr lang="cs-CZ" dirty="0" err="1" smtClean="0">
                <a:solidFill>
                  <a:schemeClr val="bg1">
                    <a:lumMod val="50000"/>
                  </a:schemeClr>
                </a:solidFill>
              </a:rPr>
              <a:t>Prvobuněční</a:t>
            </a:r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 (b________, s________)</a:t>
            </a:r>
          </a:p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____________</a:t>
            </a: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567950" y="3165986"/>
            <a:ext cx="360844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/>
              <a:t>                      </a:t>
            </a:r>
            <a:r>
              <a:rPr lang="cs-CZ" sz="1600" dirty="0" err="1" smtClean="0"/>
              <a:t>iry</a:t>
            </a: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                         </a:t>
            </a:r>
            <a:r>
              <a:rPr lang="cs-CZ" sz="1600" dirty="0" err="1" smtClean="0"/>
              <a:t>akterie</a:t>
            </a:r>
            <a:r>
              <a:rPr lang="cs-CZ" sz="1600" dirty="0" smtClean="0"/>
              <a:t>           </a:t>
            </a:r>
            <a:r>
              <a:rPr lang="cs-CZ" sz="1600" dirty="0" err="1" smtClean="0"/>
              <a:t>inice</a:t>
            </a:r>
            <a:endParaRPr lang="cs-CZ" sz="1600" dirty="0" smtClean="0"/>
          </a:p>
          <a:p>
            <a:pPr>
              <a:lnSpc>
                <a:spcPct val="150000"/>
              </a:lnSpc>
            </a:pPr>
            <a:r>
              <a:rPr lang="cs-CZ" sz="1600" dirty="0" smtClean="0"/>
              <a:t>Houby</a:t>
            </a:r>
          </a:p>
          <a:p>
            <a:pPr>
              <a:lnSpc>
                <a:spcPct val="150000"/>
              </a:lnSpc>
            </a:pPr>
            <a:r>
              <a:rPr lang="cs-CZ" sz="1600" dirty="0" smtClean="0"/>
              <a:t>Rostliny</a:t>
            </a:r>
          </a:p>
          <a:p>
            <a:pPr>
              <a:lnSpc>
                <a:spcPct val="150000"/>
              </a:lnSpc>
            </a:pPr>
            <a:r>
              <a:rPr lang="cs-CZ" sz="1600" dirty="0"/>
              <a:t>Ž</a:t>
            </a:r>
            <a:r>
              <a:rPr lang="cs-CZ" sz="1600" dirty="0" smtClean="0"/>
              <a:t>ivočichové</a:t>
            </a:r>
          </a:p>
          <a:p>
            <a:endParaRPr lang="cs-CZ" sz="1600" dirty="0" smtClean="0"/>
          </a:p>
        </p:txBody>
      </p:sp>
      <p:pic>
        <p:nvPicPr>
          <p:cNvPr id="1026" name="Picture 2" descr="Best Kids Writing Clipart #20786 - Clipartion.com | Writing clipart, Kids  writing desk, Kids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407" y="3968522"/>
            <a:ext cx="2185235" cy="229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89</TotalTime>
  <Words>313</Words>
  <Application>Microsoft Office PowerPoint</Application>
  <PresentationFormat>Širokoúhlá obrazovka</PresentationFormat>
  <Paragraphs>61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Gill Sans MT</vt:lpstr>
      <vt:lpstr>Parcel</vt:lpstr>
      <vt:lpstr>Soustava organismů</vt:lpstr>
      <vt:lpstr>Proč je potřeba třídit organismy?</vt:lpstr>
      <vt:lpstr>Třídění organismů</vt:lpstr>
      <vt:lpstr>Jména organismů</vt:lpstr>
      <vt:lpstr>Třídění organismů</vt:lpstr>
      <vt:lpstr>Říše organismů</vt:lpstr>
      <vt:lpstr>Jak to tedy je?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Soustava organismů</dc:title>
  <dc:creator>Nezvalová Alena</dc:creator>
  <cp:lastModifiedBy>Nezvalová Alena</cp:lastModifiedBy>
  <cp:revision>11</cp:revision>
  <dcterms:created xsi:type="dcterms:W3CDTF">2020-11-23T10:57:53Z</dcterms:created>
  <dcterms:modified xsi:type="dcterms:W3CDTF">2020-11-25T08:26:03Z</dcterms:modified>
</cp:coreProperties>
</file>