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6" r:id="rId1"/>
  </p:sldMasterIdLst>
  <p:sldIdLst>
    <p:sldId id="257" r:id="rId2"/>
    <p:sldId id="256" r:id="rId3"/>
    <p:sldId id="259" r:id="rId4"/>
    <p:sldId id="261" r:id="rId5"/>
    <p:sldId id="260" r:id="rId6"/>
    <p:sldId id="263" r:id="rId7"/>
    <p:sldId id="264" r:id="rId8"/>
    <p:sldId id="265" r:id="rId9"/>
    <p:sldId id="266" r:id="rId10"/>
    <p:sldId id="267" r:id="rId11"/>
    <p:sldId id="268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1/19/2021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dirty="0"/>
              <a:t>1/19/2021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dirty="0"/>
              <a:t>1/19/2021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dirty="0"/>
              <a:t>1/19/2021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1/19/2021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dirty="0"/>
              <a:t>1/19/2021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4976-E339-4826-83B7-FBD03F55ECF8}" type="datetimeFigureOut">
              <a:rPr lang="en-US" dirty="0"/>
              <a:t>1/19/2021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dirty="0"/>
              <a:t>1/19/2021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dirty="0"/>
              <a:t>1/19/2021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4249-C0D0-4B06-8692-E8BB871AF643}" type="datetimeFigureOut">
              <a:rPr lang="en-US" dirty="0"/>
              <a:t>1/19/2021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042B0DB6-F5C7-45FB-8CF3-31B45F9C2DAC}" type="datetimeFigureOut">
              <a:rPr lang="en-US" dirty="0"/>
              <a:t>1/19/2021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1160EA64-D806-43AC-9DF2-F8C432F32B4C}" type="datetimeFigureOut">
              <a:rPr lang="en-US" dirty="0"/>
              <a:t>1/19/2021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s://www.youtube.com/watch?v=vfpNA8vMUdk" TargetMode="Externa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New Minions Trailer Released – HIT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1136" y="2153412"/>
            <a:ext cx="7729728" cy="4825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Pozítří je pátek!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44785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BIČÍKOVCI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cs-CZ" altLang="cs-CZ" dirty="0" smtClean="0"/>
          </a:p>
          <a:p>
            <a:r>
              <a:rPr lang="cs-CZ" altLang="cs-CZ" dirty="0" smtClean="0"/>
              <a:t>pohybují </a:t>
            </a:r>
            <a:r>
              <a:rPr lang="cs-CZ" altLang="cs-CZ" dirty="0"/>
              <a:t>se pomocí </a:t>
            </a:r>
            <a:r>
              <a:rPr lang="cs-CZ" altLang="cs-CZ" b="1" dirty="0" smtClean="0"/>
              <a:t>bičíků</a:t>
            </a:r>
          </a:p>
          <a:p>
            <a:endParaRPr lang="cs-CZ" altLang="cs-CZ" b="1" dirty="0"/>
          </a:p>
          <a:p>
            <a:r>
              <a:rPr lang="cs-CZ" altLang="cs-CZ" dirty="0"/>
              <a:t>potravu přijímají </a:t>
            </a:r>
            <a:r>
              <a:rPr lang="cs-CZ" altLang="cs-CZ" b="1" dirty="0"/>
              <a:t>celým </a:t>
            </a:r>
            <a:r>
              <a:rPr lang="cs-CZ" altLang="cs-CZ" b="1" dirty="0" smtClean="0"/>
              <a:t>tělem</a:t>
            </a:r>
          </a:p>
          <a:p>
            <a:endParaRPr lang="cs-CZ" altLang="cs-CZ" b="1" dirty="0"/>
          </a:p>
          <a:p>
            <a:r>
              <a:rPr lang="cs-CZ" altLang="cs-CZ" b="1" dirty="0"/>
              <a:t>parazité</a:t>
            </a:r>
            <a:r>
              <a:rPr lang="cs-CZ" altLang="cs-CZ" dirty="0"/>
              <a:t> – způsobují závažná </a:t>
            </a:r>
            <a:r>
              <a:rPr lang="cs-CZ" altLang="cs-CZ" b="1" dirty="0"/>
              <a:t>onemocnění</a:t>
            </a:r>
          </a:p>
          <a:p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3502371" cy="3101982"/>
          </a:xfrm>
        </p:spPr>
        <p:txBody>
          <a:bodyPr/>
          <a:lstStyle/>
          <a:p>
            <a:endParaRPr lang="cs-CZ" dirty="0" smtClean="0"/>
          </a:p>
          <a:p>
            <a:r>
              <a:rPr lang="cs-CZ" dirty="0" smtClean="0"/>
              <a:t>Zástupce:</a:t>
            </a:r>
          </a:p>
          <a:p>
            <a:r>
              <a:rPr lang="cs-CZ" b="1" dirty="0" smtClean="0"/>
              <a:t>TRYPANOZOMA SPAVIČNÁ</a:t>
            </a:r>
          </a:p>
          <a:p>
            <a:r>
              <a:rPr lang="cs-CZ" dirty="0" smtClean="0"/>
              <a:t>Přenáší ji moucha tse-tse.</a:t>
            </a:r>
          </a:p>
          <a:p>
            <a:r>
              <a:rPr lang="cs-CZ" dirty="0" smtClean="0"/>
              <a:t>Způsobuje spavou nemoc (silné bolesti hlavy, únava). </a:t>
            </a:r>
          </a:p>
          <a:p>
            <a:endParaRPr lang="cs-CZ" dirty="0"/>
          </a:p>
          <a:p>
            <a:endParaRPr lang="cs-CZ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0686" y="5040298"/>
            <a:ext cx="1285407" cy="71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8" name="Picture 2" descr="Prvoci - Praprvoci - Bičíkovci - Zooflagellata - Trypanozoma spavičná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0686" y="3337772"/>
            <a:ext cx="1285407" cy="1702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5107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kořenonožci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endParaRPr lang="cs-CZ" altLang="cs-CZ" dirty="0" smtClean="0"/>
          </a:p>
          <a:p>
            <a:r>
              <a:rPr lang="cs-CZ" altLang="cs-CZ" dirty="0"/>
              <a:t>pohybují se pomocí </a:t>
            </a:r>
            <a:r>
              <a:rPr lang="cs-CZ" altLang="cs-CZ" b="1" dirty="0" smtClean="0"/>
              <a:t>panožek</a:t>
            </a:r>
          </a:p>
          <a:p>
            <a:endParaRPr lang="cs-CZ" altLang="cs-CZ" b="1" dirty="0"/>
          </a:p>
          <a:p>
            <a:r>
              <a:rPr lang="cs-CZ" altLang="cs-CZ" dirty="0"/>
              <a:t>panožky slouží k </a:t>
            </a:r>
            <a:r>
              <a:rPr lang="cs-CZ" altLang="cs-CZ" b="1" dirty="0"/>
              <a:t>pohybu</a:t>
            </a:r>
            <a:r>
              <a:rPr lang="cs-CZ" altLang="cs-CZ" dirty="0"/>
              <a:t> a k </a:t>
            </a:r>
            <a:r>
              <a:rPr lang="cs-CZ" altLang="cs-CZ" b="1" dirty="0"/>
              <a:t>lapání </a:t>
            </a:r>
            <a:r>
              <a:rPr lang="cs-CZ" altLang="cs-CZ" b="1" dirty="0" smtClean="0"/>
              <a:t>kořisti</a:t>
            </a:r>
          </a:p>
          <a:p>
            <a:endParaRPr lang="cs-CZ" altLang="cs-CZ" b="1" dirty="0"/>
          </a:p>
          <a:p>
            <a:r>
              <a:rPr lang="cs-CZ" altLang="cs-CZ" dirty="0"/>
              <a:t>žijí v </a:t>
            </a:r>
            <a:r>
              <a:rPr lang="cs-CZ" altLang="cs-CZ" b="1" dirty="0"/>
              <a:t>půdě</a:t>
            </a:r>
            <a:r>
              <a:rPr lang="cs-CZ" altLang="cs-CZ" dirty="0"/>
              <a:t>, </a:t>
            </a:r>
            <a:r>
              <a:rPr lang="cs-CZ" altLang="cs-CZ" b="1" dirty="0" smtClean="0"/>
              <a:t>vodě</a:t>
            </a:r>
          </a:p>
          <a:p>
            <a:endParaRPr lang="cs-CZ" altLang="cs-CZ" b="1" dirty="0"/>
          </a:p>
          <a:p>
            <a:r>
              <a:rPr lang="cs-CZ" altLang="cs-CZ" b="1" dirty="0" smtClean="0"/>
              <a:t>Jak kořenonožci „loví“ bakterie?</a:t>
            </a:r>
          </a:p>
          <a:p>
            <a:r>
              <a:rPr lang="cs-CZ" b="1" dirty="0" smtClean="0">
                <a:hlinkClick r:id="rId2"/>
              </a:rPr>
              <a:t>https://www.youtube.com/watch?v=vfpNA8vMUdk</a:t>
            </a:r>
            <a:endParaRPr lang="cs-CZ" b="1" dirty="0" smtClean="0"/>
          </a:p>
          <a:p>
            <a:endParaRPr lang="cs-CZ" altLang="cs-CZ" b="1" dirty="0"/>
          </a:p>
          <a:p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3502371" cy="3101982"/>
          </a:xfrm>
        </p:spPr>
        <p:txBody>
          <a:bodyPr>
            <a:normAutofit fontScale="85000" lnSpcReduction="20000"/>
          </a:bodyPr>
          <a:lstStyle/>
          <a:p>
            <a:endParaRPr lang="cs-CZ" dirty="0" smtClean="0"/>
          </a:p>
          <a:p>
            <a:r>
              <a:rPr lang="cs-CZ" dirty="0" smtClean="0"/>
              <a:t>Zástupci:</a:t>
            </a:r>
          </a:p>
          <a:p>
            <a:r>
              <a:rPr lang="cs-CZ" b="1" dirty="0"/>
              <a:t>MĚŇAVKA </a:t>
            </a:r>
            <a:r>
              <a:rPr lang="cs-CZ" b="1" dirty="0" smtClean="0"/>
              <a:t>VELKÁ</a:t>
            </a:r>
          </a:p>
          <a:p>
            <a:r>
              <a:rPr lang="cs-CZ" b="1" dirty="0" smtClean="0"/>
              <a:t>MĚŇAVKA </a:t>
            </a:r>
            <a:r>
              <a:rPr lang="cs-CZ" b="1" dirty="0"/>
              <a:t>ÚPLAVIČNÁ</a:t>
            </a:r>
          </a:p>
          <a:p>
            <a:r>
              <a:rPr lang="cs-CZ" dirty="0"/>
              <a:t>Způsobuje měňavkovou úplavici (průjmovité onemocnění).</a:t>
            </a:r>
          </a:p>
          <a:p>
            <a:r>
              <a:rPr lang="cs-CZ" dirty="0"/>
              <a:t>Především v rozvojových zemích (nedostatečná hygiena, teplé a vlhké klima).</a:t>
            </a:r>
          </a:p>
          <a:p>
            <a:pPr marL="0" indent="0">
              <a:buNone/>
            </a:pPr>
            <a:endParaRPr lang="cs-CZ" dirty="0" smtClean="0"/>
          </a:p>
          <a:p>
            <a:endParaRPr lang="cs-CZ" dirty="0"/>
          </a:p>
          <a:p>
            <a:endParaRPr lang="cs-CZ" dirty="0"/>
          </a:p>
        </p:txBody>
      </p:sp>
      <p:pic>
        <p:nvPicPr>
          <p:cNvPr id="10242" name="Picture 2" descr="Bičíkovci Kořenonožci Dírkonošci Mřížovci - ppt stáhnout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37" t="27668" r="68273" b="22935"/>
          <a:stretch/>
        </p:blipFill>
        <p:spPr bwMode="auto">
          <a:xfrm>
            <a:off x="10162136" y="3865953"/>
            <a:ext cx="1387507" cy="2316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Bičíkovci Kořenonožci Dírkonošci Mřížovci - ppt stáhnout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27" t="18272" r="23130" b="34998"/>
          <a:stretch/>
        </p:blipFill>
        <p:spPr bwMode="auto">
          <a:xfrm>
            <a:off x="10156931" y="1924595"/>
            <a:ext cx="1392712" cy="1941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6076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Jednobuněční živočichové – prvoci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69602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prvoci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Organismy tvořené </a:t>
            </a:r>
            <a:r>
              <a:rPr lang="cs-CZ" b="1" dirty="0" smtClean="0"/>
              <a:t>jedinou buňkou </a:t>
            </a:r>
            <a:r>
              <a:rPr lang="cs-CZ" dirty="0" smtClean="0"/>
              <a:t>→ ta musí vykonávat </a:t>
            </a:r>
            <a:r>
              <a:rPr lang="cs-CZ" b="1" dirty="0" smtClean="0"/>
              <a:t>všechny funkce</a:t>
            </a:r>
            <a:r>
              <a:rPr lang="cs-CZ" dirty="0" smtClean="0"/>
              <a:t>:</a:t>
            </a:r>
          </a:p>
          <a:p>
            <a:pPr lvl="1"/>
            <a:r>
              <a:rPr lang="cs-CZ" dirty="0"/>
              <a:t>p</a:t>
            </a:r>
            <a:r>
              <a:rPr lang="cs-CZ" dirty="0" smtClean="0"/>
              <a:t>říjem potravy,</a:t>
            </a:r>
          </a:p>
          <a:p>
            <a:pPr lvl="1"/>
            <a:r>
              <a:rPr lang="cs-CZ" dirty="0"/>
              <a:t>t</a:t>
            </a:r>
            <a:r>
              <a:rPr lang="cs-CZ" dirty="0" smtClean="0"/>
              <a:t>rávení,</a:t>
            </a:r>
          </a:p>
          <a:p>
            <a:pPr lvl="1"/>
            <a:r>
              <a:rPr lang="cs-CZ" dirty="0"/>
              <a:t>v</a:t>
            </a:r>
            <a:r>
              <a:rPr lang="cs-CZ" dirty="0" smtClean="0"/>
              <a:t>ylučování,</a:t>
            </a:r>
          </a:p>
          <a:p>
            <a:pPr lvl="1"/>
            <a:r>
              <a:rPr lang="cs-CZ" dirty="0"/>
              <a:t>p</a:t>
            </a:r>
            <a:r>
              <a:rPr lang="cs-CZ" dirty="0" smtClean="0"/>
              <a:t>ohyb,</a:t>
            </a:r>
          </a:p>
          <a:p>
            <a:pPr lvl="1"/>
            <a:r>
              <a:rPr lang="cs-CZ" dirty="0" smtClean="0"/>
              <a:t>dýchání,</a:t>
            </a:r>
          </a:p>
          <a:p>
            <a:pPr lvl="1"/>
            <a:r>
              <a:rPr lang="cs-CZ" dirty="0" smtClean="0"/>
              <a:t>odpovědi na podněty,</a:t>
            </a:r>
          </a:p>
          <a:p>
            <a:pPr lvl="1"/>
            <a:r>
              <a:rPr lang="cs-CZ" dirty="0" smtClean="0"/>
              <a:t>rozmnožování.</a:t>
            </a:r>
          </a:p>
          <a:p>
            <a:pPr lvl="1"/>
            <a:endParaRPr lang="cs-CZ" dirty="0" smtClean="0"/>
          </a:p>
          <a:p>
            <a:pPr lvl="1"/>
            <a:endParaRPr lang="cs-CZ" dirty="0" smtClean="0"/>
          </a:p>
          <a:p>
            <a:pPr lvl="1"/>
            <a:endParaRPr lang="cs-CZ" dirty="0" smtClean="0"/>
          </a:p>
          <a:p>
            <a:endParaRPr lang="cs-CZ" dirty="0"/>
          </a:p>
          <a:p>
            <a:endParaRPr lang="cs-CZ" dirty="0"/>
          </a:p>
        </p:txBody>
      </p:sp>
      <p:pic>
        <p:nvPicPr>
          <p:cNvPr id="3078" name="Picture 6" descr="Trepka velká – Wikipedie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0948" y="2638425"/>
            <a:ext cx="4086255" cy="3101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5310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Stavba prvoků (trepka velká)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altLang="cs-CZ" b="1" dirty="0">
                <a:latin typeface="Calibri" panose="020F0502020204030204" pitchFamily="34" charset="0"/>
              </a:rPr>
              <a:t>Brvy</a:t>
            </a:r>
            <a:r>
              <a:rPr lang="cs-CZ" altLang="cs-CZ" dirty="0">
                <a:latin typeface="Calibri" panose="020F0502020204030204" pitchFamily="34" charset="0"/>
              </a:rPr>
              <a:t> – umožňují pohyb trepky,</a:t>
            </a:r>
          </a:p>
          <a:p>
            <a:r>
              <a:rPr lang="cs-CZ" altLang="cs-CZ" b="1" dirty="0">
                <a:latin typeface="Calibri" panose="020F0502020204030204" pitchFamily="34" charset="0"/>
              </a:rPr>
              <a:t>velké jádro </a:t>
            </a:r>
            <a:r>
              <a:rPr lang="cs-CZ" altLang="cs-CZ" dirty="0">
                <a:latin typeface="Calibri" panose="020F0502020204030204" pitchFamily="34" charset="0"/>
              </a:rPr>
              <a:t>– řídí buňku,</a:t>
            </a:r>
          </a:p>
          <a:p>
            <a:r>
              <a:rPr lang="cs-CZ" altLang="cs-CZ" b="1" dirty="0">
                <a:latin typeface="Calibri" panose="020F0502020204030204" pitchFamily="34" charset="0"/>
              </a:rPr>
              <a:t>malé jádro </a:t>
            </a:r>
            <a:r>
              <a:rPr lang="cs-CZ" altLang="cs-CZ" dirty="0">
                <a:latin typeface="Calibri" panose="020F0502020204030204" pitchFamily="34" charset="0"/>
              </a:rPr>
              <a:t>– řídí rozmnožování,</a:t>
            </a:r>
          </a:p>
          <a:p>
            <a:r>
              <a:rPr lang="cs-CZ" altLang="cs-CZ" b="1" dirty="0">
                <a:latin typeface="Calibri" panose="020F0502020204030204" pitchFamily="34" charset="0"/>
              </a:rPr>
              <a:t>buněčná ústa </a:t>
            </a:r>
            <a:r>
              <a:rPr lang="cs-CZ" altLang="cs-CZ" dirty="0">
                <a:latin typeface="Calibri" panose="020F0502020204030204" pitchFamily="34" charset="0"/>
              </a:rPr>
              <a:t>– příjem potravy (bakterie, řasy, drobné částice),</a:t>
            </a:r>
          </a:p>
          <a:p>
            <a:r>
              <a:rPr lang="cs-CZ" altLang="cs-CZ" b="1" dirty="0">
                <a:latin typeface="Calibri" panose="020F0502020204030204" pitchFamily="34" charset="0"/>
              </a:rPr>
              <a:t>buněčný hltan </a:t>
            </a:r>
            <a:r>
              <a:rPr lang="cs-CZ" altLang="cs-CZ" dirty="0">
                <a:latin typeface="Calibri" panose="020F0502020204030204" pitchFamily="34" charset="0"/>
              </a:rPr>
              <a:t>– zde se posouvá potrava z buněčných úst , později se oddělí jako </a:t>
            </a:r>
            <a:r>
              <a:rPr lang="cs-CZ" altLang="cs-CZ" b="1" dirty="0">
                <a:latin typeface="Calibri" panose="020F0502020204030204" pitchFamily="34" charset="0"/>
              </a:rPr>
              <a:t>potravní vakuola,</a:t>
            </a:r>
            <a:endParaRPr lang="cs-CZ" altLang="cs-CZ" dirty="0">
              <a:latin typeface="Calibri" panose="020F0502020204030204" pitchFamily="34" charset="0"/>
            </a:endParaRPr>
          </a:p>
          <a:p>
            <a:r>
              <a:rPr lang="cs-CZ" altLang="cs-CZ" b="1" dirty="0">
                <a:latin typeface="Calibri" panose="020F0502020204030204" pitchFamily="34" charset="0"/>
              </a:rPr>
              <a:t>potravní vakuola</a:t>
            </a:r>
            <a:r>
              <a:rPr lang="cs-CZ" altLang="cs-CZ" dirty="0">
                <a:latin typeface="Calibri" panose="020F0502020204030204" pitchFamily="34" charset="0"/>
              </a:rPr>
              <a:t> – probíhá zde trávení, </a:t>
            </a:r>
          </a:p>
          <a:p>
            <a:r>
              <a:rPr lang="cs-CZ" altLang="cs-CZ" b="1" dirty="0">
                <a:latin typeface="Calibri" panose="020F0502020204030204" pitchFamily="34" charset="0"/>
              </a:rPr>
              <a:t>stažitelná vakuola </a:t>
            </a:r>
            <a:r>
              <a:rPr lang="cs-CZ" altLang="cs-CZ" dirty="0">
                <a:latin typeface="Calibri" panose="020F0502020204030204" pitchFamily="34" charset="0"/>
              </a:rPr>
              <a:t>– vylučování zplodin a přebytečné vody.</a:t>
            </a:r>
          </a:p>
          <a:p>
            <a:endParaRPr lang="cs-CZ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48"/>
          <a:stretch/>
        </p:blipFill>
        <p:spPr>
          <a:xfrm>
            <a:off x="1511503" y="2542249"/>
            <a:ext cx="4412588" cy="374764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02562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Rozmnožování prvoků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lang="cs-CZ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cs-CZ" dirty="0" smtClean="0">
                <a:solidFill>
                  <a:schemeClr val="bg1">
                    <a:lumMod val="65000"/>
                  </a:schemeClr>
                </a:solidFill>
              </a:rPr>
              <a:t>Pamatujete si, jaké jsou 2 základní způsoby rozmnožování?</a:t>
            </a:r>
          </a:p>
          <a:p>
            <a:r>
              <a:rPr lang="cs-CZ" dirty="0" smtClean="0"/>
              <a:t>Pohlavní a nepohlavní.</a:t>
            </a:r>
          </a:p>
          <a:p>
            <a:endParaRPr lang="cs-CZ" dirty="0"/>
          </a:p>
          <a:p>
            <a:r>
              <a:rPr lang="cs-CZ" dirty="0" smtClean="0"/>
              <a:t>Prvoci se mohou rozmnožovat pohlavně i nepohlavně.</a:t>
            </a:r>
          </a:p>
          <a:p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cs-CZ" dirty="0" smtClean="0"/>
          </a:p>
          <a:p>
            <a:r>
              <a:rPr lang="cs-CZ" dirty="0" smtClean="0"/>
              <a:t>A teď se podíváme, jak to vypadá.</a:t>
            </a:r>
            <a:endParaRPr lang="cs-CZ" dirty="0"/>
          </a:p>
        </p:txBody>
      </p:sp>
      <p:pic>
        <p:nvPicPr>
          <p:cNvPr id="1030" name="Picture 6" descr="Kid clipart of a little boy running free clip art | Kids clipart, Kids,  Groundhog da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0335" y="3370217"/>
            <a:ext cx="2988991" cy="3138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5604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Nepohlavní rozmnožování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cs-CZ" dirty="0" smtClean="0"/>
          </a:p>
          <a:p>
            <a:r>
              <a:rPr lang="cs-CZ" b="1" dirty="0" smtClean="0"/>
              <a:t>Dělení.</a:t>
            </a:r>
          </a:p>
          <a:p>
            <a:endParaRPr lang="cs-CZ" dirty="0"/>
          </a:p>
          <a:p>
            <a:r>
              <a:rPr lang="cs-CZ" dirty="0" smtClean="0"/>
              <a:t>Nejdříve se rozdělí vnitřní organely, pak celá buňka.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cs-CZ"/>
          </a:p>
        </p:txBody>
      </p:sp>
      <p:grpSp>
        <p:nvGrpSpPr>
          <p:cNvPr id="12" name="Skupina 11"/>
          <p:cNvGrpSpPr/>
          <p:nvPr/>
        </p:nvGrpSpPr>
        <p:grpSpPr>
          <a:xfrm>
            <a:off x="7446720" y="2272936"/>
            <a:ext cx="2237591" cy="4158833"/>
            <a:chOff x="8707182" y="855754"/>
            <a:chExt cx="2762250" cy="5133975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78621" y="855754"/>
              <a:ext cx="1666875" cy="723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50058" y="1570130"/>
              <a:ext cx="1781175" cy="714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78621" y="2355942"/>
              <a:ext cx="2028825" cy="828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50058" y="3070316"/>
              <a:ext cx="1876425" cy="685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6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21495" y="3856130"/>
              <a:ext cx="1695450" cy="657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7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64371" y="4570505"/>
              <a:ext cx="1628775" cy="676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8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07182" y="5284879"/>
              <a:ext cx="2762250" cy="704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683572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pohlavní rozmnožování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lang="cs-CZ" dirty="0" smtClean="0"/>
          </a:p>
          <a:p>
            <a:r>
              <a:rPr lang="cs-CZ" b="1" dirty="0" smtClean="0"/>
              <a:t>Spájení.</a:t>
            </a:r>
          </a:p>
          <a:p>
            <a:endParaRPr lang="cs-CZ" b="1" dirty="0"/>
          </a:p>
          <a:p>
            <a:r>
              <a:rPr lang="cs-CZ" dirty="0" smtClean="0"/>
              <a:t>V buňce se rozdělí malé jádro, 2 prvoci si jej předají buněčnými ústy.</a:t>
            </a:r>
          </a:p>
          <a:p>
            <a:endParaRPr lang="cs-CZ" dirty="0"/>
          </a:p>
          <a:p>
            <a:r>
              <a:rPr lang="cs-CZ" dirty="0" smtClean="0"/>
              <a:t>Předaná jádra spolu splynou</a:t>
            </a:r>
            <a:r>
              <a:rPr lang="cs-CZ" dirty="0"/>
              <a:t> </a:t>
            </a:r>
            <a:r>
              <a:rPr lang="cs-CZ" dirty="0" smtClean="0"/>
              <a:t>→ kombinace genetické informace.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4381" y="2638044"/>
            <a:ext cx="4314181" cy="3452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596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Rozdělení prvoků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cs-CZ" dirty="0" smtClean="0"/>
          </a:p>
          <a:p>
            <a:r>
              <a:rPr lang="cs-CZ" dirty="0" smtClean="0"/>
              <a:t>Prvoky dělíme podle způsobu pohybu na:</a:t>
            </a:r>
          </a:p>
          <a:p>
            <a:pPr lvl="1"/>
            <a:r>
              <a:rPr lang="cs-CZ" dirty="0" smtClean="0"/>
              <a:t>1) nálevníky,</a:t>
            </a:r>
          </a:p>
          <a:p>
            <a:pPr lvl="1"/>
            <a:r>
              <a:rPr lang="cs-CZ" dirty="0" smtClean="0"/>
              <a:t>2) bičíkovce,</a:t>
            </a:r>
          </a:p>
          <a:p>
            <a:pPr lvl="1"/>
            <a:r>
              <a:rPr lang="cs-CZ" dirty="0" smtClean="0"/>
              <a:t>3) kořenonožce.</a:t>
            </a:r>
            <a:endParaRPr lang="cs-CZ" dirty="0"/>
          </a:p>
        </p:txBody>
      </p:sp>
      <p:pic>
        <p:nvPicPr>
          <p:cNvPr id="6" name="Picture 2" descr="Prvoci - Praprvoci - Bičíkovci - Zooflagellata - Trypanozoma spavičná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9291" y="3207143"/>
            <a:ext cx="1285407" cy="1702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Bičíkovci Kořenonožci Dírkonošci Mřížovci - ppt stáhnout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27" t="18272" r="23130" b="34998"/>
          <a:stretch/>
        </p:blipFill>
        <p:spPr bwMode="auto">
          <a:xfrm>
            <a:off x="9396254" y="3207143"/>
            <a:ext cx="1221376" cy="1702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Prvoci - Nálevníci - Trepka velká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8371" y="3207143"/>
            <a:ext cx="919364" cy="1702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0062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nálevníci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>
              <a:buFontTx/>
              <a:buChar char="-"/>
            </a:pPr>
            <a:endParaRPr lang="cs-CZ" altLang="cs-CZ" dirty="0" smtClean="0"/>
          </a:p>
          <a:p>
            <a:r>
              <a:rPr lang="cs-CZ" altLang="cs-CZ" dirty="0" smtClean="0"/>
              <a:t>pohybují </a:t>
            </a:r>
            <a:r>
              <a:rPr lang="cs-CZ" altLang="cs-CZ" dirty="0"/>
              <a:t>se pomocí </a:t>
            </a:r>
            <a:r>
              <a:rPr lang="cs-CZ" altLang="cs-CZ" b="1" dirty="0" smtClean="0"/>
              <a:t>brv</a:t>
            </a:r>
          </a:p>
          <a:p>
            <a:endParaRPr lang="cs-CZ" altLang="cs-CZ" b="1" dirty="0"/>
          </a:p>
          <a:p>
            <a:r>
              <a:rPr lang="cs-CZ" altLang="cs-CZ" dirty="0"/>
              <a:t>žijí ve </a:t>
            </a:r>
            <a:r>
              <a:rPr lang="cs-CZ" altLang="cs-CZ" b="1" dirty="0"/>
              <a:t>vodě</a:t>
            </a:r>
            <a:r>
              <a:rPr lang="cs-CZ" altLang="cs-CZ" dirty="0"/>
              <a:t> i </a:t>
            </a:r>
            <a:r>
              <a:rPr lang="cs-CZ" altLang="cs-CZ" b="1" dirty="0" smtClean="0"/>
              <a:t>půdě</a:t>
            </a:r>
          </a:p>
          <a:p>
            <a:endParaRPr lang="cs-CZ" altLang="cs-CZ" b="1" dirty="0"/>
          </a:p>
          <a:p>
            <a:r>
              <a:rPr lang="cs-CZ" altLang="cs-CZ" dirty="0"/>
              <a:t>živí se </a:t>
            </a:r>
            <a:r>
              <a:rPr lang="cs-CZ" altLang="cs-CZ" b="1" dirty="0"/>
              <a:t>bakteriemi</a:t>
            </a:r>
            <a:r>
              <a:rPr lang="cs-CZ" altLang="cs-CZ" dirty="0"/>
              <a:t> a </a:t>
            </a:r>
            <a:r>
              <a:rPr lang="cs-CZ" altLang="cs-CZ" b="1" dirty="0" smtClean="0"/>
              <a:t>řasami</a:t>
            </a:r>
          </a:p>
          <a:p>
            <a:endParaRPr lang="cs-CZ" altLang="cs-CZ" b="1" dirty="0"/>
          </a:p>
          <a:p>
            <a:r>
              <a:rPr lang="cs-CZ" altLang="cs-CZ" dirty="0" smtClean="0"/>
              <a:t>nejsnáze si je opatříme ze senného nálevu</a:t>
            </a:r>
          </a:p>
          <a:p>
            <a:pPr marL="0" indent="0">
              <a:buNone/>
            </a:pPr>
            <a:endParaRPr lang="cs-CZ" alt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endParaRPr lang="cs-CZ" dirty="0" smtClean="0"/>
          </a:p>
          <a:p>
            <a:r>
              <a:rPr lang="cs-CZ" dirty="0" smtClean="0"/>
              <a:t>Zástupci:</a:t>
            </a:r>
          </a:p>
          <a:p>
            <a:r>
              <a:rPr lang="cs-CZ" b="1" dirty="0" smtClean="0"/>
              <a:t>TREPKA VELKÁ</a:t>
            </a:r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r>
              <a:rPr lang="cs-CZ" b="1" dirty="0" smtClean="0"/>
              <a:t>VÍŘENKA</a:t>
            </a:r>
          </a:p>
          <a:p>
            <a:endParaRPr lang="cs-CZ" dirty="0"/>
          </a:p>
        </p:txBody>
      </p:sp>
      <p:sp>
        <p:nvSpPr>
          <p:cNvPr id="5" name="Ovál 4"/>
          <p:cNvSpPr/>
          <p:nvPr/>
        </p:nvSpPr>
        <p:spPr>
          <a:xfrm>
            <a:off x="8053796" y="210421"/>
            <a:ext cx="2697261" cy="269726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Senný nálev:</a:t>
            </a:r>
          </a:p>
          <a:p>
            <a:pPr algn="ctr"/>
            <a:r>
              <a:rPr lang="cs-CZ" dirty="0" smtClean="0"/>
              <a:t>Na dno široké sklenice dáme hrst sena, zalijeme ji vodou a necháme v teplé místnosti asi 10 až 14 dní. </a:t>
            </a:r>
            <a:endParaRPr lang="cs-CZ" dirty="0"/>
          </a:p>
        </p:txBody>
      </p:sp>
      <p:pic>
        <p:nvPicPr>
          <p:cNvPr id="7170" name="Picture 2" descr="Biologie a genetika pro bakalář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5496" y="582766"/>
            <a:ext cx="1540976" cy="2055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Vektor Trepka velká #39441795 | fotobanka Fotky&amp;Fot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4009" y="3372324"/>
            <a:ext cx="2369185" cy="1279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Chromalveolat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9119645" y="4381385"/>
            <a:ext cx="1577916" cy="2369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vál 8"/>
          <p:cNvSpPr/>
          <p:nvPr/>
        </p:nvSpPr>
        <p:spPr>
          <a:xfrm>
            <a:off x="1076650" y="3215582"/>
            <a:ext cx="2389361" cy="238936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Nejčastěji se trepky vyskytují ve znečištěných vodách. Živí se především bakteriemi.</a:t>
            </a:r>
            <a:endParaRPr lang="cs-CZ" dirty="0"/>
          </a:p>
        </p:txBody>
      </p:sp>
      <p:sp>
        <p:nvSpPr>
          <p:cNvPr id="10" name="Ovál 9"/>
          <p:cNvSpPr/>
          <p:nvPr/>
        </p:nvSpPr>
        <p:spPr>
          <a:xfrm>
            <a:off x="3283573" y="2816353"/>
            <a:ext cx="3187817" cy="318781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Když voda vyschne nebo zamrzne, vytvoří trepka na povrchu těla pevnou schránku – tak vznikne cysta, která umožňuje trepce přežít nepříznivé podmínky.</a:t>
            </a:r>
            <a:endParaRPr lang="cs-CZ" dirty="0"/>
          </a:p>
        </p:txBody>
      </p:sp>
      <p:sp>
        <p:nvSpPr>
          <p:cNvPr id="11" name="Ovál 10"/>
          <p:cNvSpPr/>
          <p:nvPr/>
        </p:nvSpPr>
        <p:spPr>
          <a:xfrm>
            <a:off x="5961435" y="2941689"/>
            <a:ext cx="3187817" cy="318781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Větrem jsou cysty roznášeny do širokého okolí. Když se dostanou do vody, obal se rozruší a trepky se začnou opět pohybovat a rozmnožovat.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19021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0" grpId="0" animBg="1"/>
      <p:bldP spid="11" grpId="0" animBg="1"/>
    </p:bldLst>
  </p:timing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Balík</Template>
  <TotalTime>189</TotalTime>
  <Words>402</Words>
  <Application>Microsoft Office PowerPoint</Application>
  <PresentationFormat>Širokoúhlá obrazovka</PresentationFormat>
  <Paragraphs>98</Paragraphs>
  <Slides>11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5" baseType="lpstr">
      <vt:lpstr>Arial</vt:lpstr>
      <vt:lpstr>Calibri</vt:lpstr>
      <vt:lpstr>Gill Sans MT</vt:lpstr>
      <vt:lpstr>Parcel</vt:lpstr>
      <vt:lpstr>Pozítří je pátek!</vt:lpstr>
      <vt:lpstr>Jednobuněční živočichové – prvoci</vt:lpstr>
      <vt:lpstr>prvoci</vt:lpstr>
      <vt:lpstr>Stavba prvoků (trepka velká)</vt:lpstr>
      <vt:lpstr>Rozmnožování prvoků</vt:lpstr>
      <vt:lpstr>Nepohlavní rozmnožování</vt:lpstr>
      <vt:lpstr>pohlavní rozmnožování</vt:lpstr>
      <vt:lpstr>Rozdělení prvoků</vt:lpstr>
      <vt:lpstr>nálevníci</vt:lpstr>
      <vt:lpstr>BIČÍKOVCI</vt:lpstr>
      <vt:lpstr>kořenonožci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Jednobuněční živočichové</dc:title>
  <dc:creator>Nezvalová Alena</dc:creator>
  <cp:lastModifiedBy>Nezvalová Alena</cp:lastModifiedBy>
  <cp:revision>12</cp:revision>
  <dcterms:created xsi:type="dcterms:W3CDTF">2021-01-19T16:45:07Z</dcterms:created>
  <dcterms:modified xsi:type="dcterms:W3CDTF">2021-01-19T19:54:11Z</dcterms:modified>
</cp:coreProperties>
</file>