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72" r:id="rId6"/>
    <p:sldId id="265" r:id="rId7"/>
    <p:sldId id="273" r:id="rId8"/>
    <p:sldId id="275" r:id="rId9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80" autoAdjust="0"/>
  </p:normalViewPr>
  <p:slideViewPr>
    <p:cSldViewPr>
      <p:cViewPr varScale="1">
        <p:scale>
          <a:sx n="115" d="100"/>
          <a:sy n="115" d="100"/>
        </p:scale>
        <p:origin x="378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E007642-8E8A-46D9-9584-1BFDDD84F562}" type="datetime1">
              <a:rPr lang="cs-CZ" smtClean="0"/>
              <a:pPr algn="r" rtl="0"/>
              <a:t>02.02.2021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EA424187-8591-4565-B703-51BF54BE01EE}" type="datetime1">
              <a:rPr lang="cs-CZ" smtClean="0"/>
              <a:pPr algn="r"/>
              <a:t>02.02.2021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2E61351F-DBB1-4664-ADA9-83BC7CB8848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1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364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953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1847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82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72E964A-6B52-48D2-8B98-B5A8DE93DC00}" type="datetime1">
              <a:rPr lang="cs-CZ" smtClean="0"/>
              <a:pPr/>
              <a:t>02.02.2021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3195B25-A597-4D2B-989D-796E1E4493E0}" type="datetime1">
              <a:rPr lang="cs-CZ" smtClean="0"/>
              <a:pPr/>
              <a:t>02.02.2021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7EA7181-D737-42D9-B7C4-40C6C20C0519}" type="datetime1">
              <a:rPr lang="cs-CZ" smtClean="0"/>
              <a:pPr/>
              <a:t>02.02.2021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A2AD638-7413-43C7-B16C-B54D9AB4D45D}" type="datetime1">
              <a:rPr lang="cs-CZ" smtClean="0"/>
              <a:pPr/>
              <a:t>02.02.2021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9533AFB-6193-4FDA-BE6D-B437F32E1AE6}" type="datetime1">
              <a:rPr lang="cs-CZ" smtClean="0"/>
              <a:pPr/>
              <a:t>02.02.2021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ED8499BC-15F2-4CED-B34C-CFDE6D24B483}" type="datetime1">
              <a:rPr lang="cs-CZ" smtClean="0"/>
              <a:pPr/>
              <a:t>02.02.2021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BC89967-245D-4123-88DF-1F81FA77D1AE}" type="datetime1">
              <a:rPr lang="cs-CZ" smtClean="0"/>
              <a:pPr/>
              <a:t>02.02.2021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9F0CFB1-09DE-46FB-B372-42224D49FFA3}" type="datetime1">
              <a:rPr lang="cs-CZ" smtClean="0"/>
              <a:pPr/>
              <a:t>02.02.2021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537CBF1-CBFD-4E51-9F13-C415055D7975}" type="datetime1">
              <a:rPr lang="cs-CZ" smtClean="0"/>
              <a:pPr/>
              <a:t>02.02.2021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8053709-BBE3-4BFC-ADDD-4EC1B18330FF}" type="datetime1">
              <a:rPr lang="cs-CZ" smtClean="0"/>
              <a:pPr/>
              <a:t>02.02.2021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 smtClean="0"/>
              <a:t>Upravit styly předlohy textu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6BADB7FF-46C6-44E3-9782-67C362BDC44E}" type="datetime1">
              <a:rPr lang="cs-CZ" smtClean="0"/>
              <a:pPr/>
              <a:t>02.02.2021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Horizontální členitost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982844" y="6453336"/>
            <a:ext cx="8458200" cy="1371600"/>
          </a:xfrm>
        </p:spPr>
        <p:txBody>
          <a:bodyPr rtlCol="0">
            <a:normAutofit/>
          </a:bodyPr>
          <a:lstStyle/>
          <a:p>
            <a:pPr rtl="0"/>
            <a:r>
              <a:rPr lang="cs-CZ" sz="1200" dirty="0" smtClean="0"/>
              <a:t>Vytvořil: Mgr. Jan Řezníček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Horizontální členitost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 č</a:t>
            </a:r>
            <a:r>
              <a:rPr lang="cs-CZ" dirty="0" smtClean="0"/>
              <a:t>lenitost při okraji pevniny – horizontální členitost</a:t>
            </a:r>
          </a:p>
          <a:p>
            <a:pPr rtl="0"/>
            <a:r>
              <a:rPr lang="cs-CZ" dirty="0"/>
              <a:t> </a:t>
            </a:r>
            <a:r>
              <a:rPr lang="cs-CZ" dirty="0" smtClean="0"/>
              <a:t>určuje členitost pobřeží (zálivy, poloostrovy…)</a:t>
            </a:r>
          </a:p>
          <a:p>
            <a:pPr marL="0" indent="0" rtl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924" y="2996952"/>
            <a:ext cx="4320480" cy="351399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420" y="2998194"/>
            <a:ext cx="4993612" cy="351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400" dirty="0" smtClean="0"/>
              <a:t>Dno světového oceánu – části oceánského dna</a:t>
            </a:r>
            <a:endParaRPr lang="cs-CZ" sz="3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b="1" dirty="0" smtClean="0">
                <a:solidFill>
                  <a:srgbClr val="00B050"/>
                </a:solidFill>
              </a:rPr>
              <a:t>Pevninský šelf </a:t>
            </a:r>
            <a:r>
              <a:rPr lang="cs-CZ" dirty="0" smtClean="0"/>
              <a:t>– část pevniny zatopená vodou - hloubka max. 200m</a:t>
            </a:r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smtClean="0">
                <a:solidFill>
                  <a:srgbClr val="00B050"/>
                </a:solidFill>
              </a:rPr>
              <a:t>Pevninský svah </a:t>
            </a:r>
            <a:r>
              <a:rPr lang="cs-CZ" dirty="0" smtClean="0"/>
              <a:t>– oceánské dno, které navazuje na pevninský šelf – prudce se svažuje (hloubka až 3000m)</a:t>
            </a:r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smtClean="0">
                <a:solidFill>
                  <a:srgbClr val="00B050"/>
                </a:solidFill>
              </a:rPr>
              <a:t>Oceánská pánev </a:t>
            </a:r>
            <a:r>
              <a:rPr lang="cs-CZ" dirty="0" smtClean="0"/>
              <a:t>– většina plochy oceánského dna – hloubka až 5000m (tvořena usazeninami)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716" y="2060848"/>
            <a:ext cx="2583785" cy="10156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124" y="5350222"/>
            <a:ext cx="5846377" cy="13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400" dirty="0" smtClean="0"/>
              <a:t>Dno světového oceánu – části oceánského dna</a:t>
            </a:r>
            <a:endParaRPr lang="cs-CZ" sz="3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9193088" cy="4495800"/>
          </a:xfrm>
        </p:spPr>
        <p:txBody>
          <a:bodyPr rtlCol="0"/>
          <a:lstStyle/>
          <a:p>
            <a:pPr marL="457200" indent="-457200">
              <a:buAutoNum type="arabicPeriod" startAt="4"/>
            </a:pPr>
            <a:r>
              <a:rPr lang="cs-CZ" b="1" dirty="0" err="1" smtClean="0">
                <a:solidFill>
                  <a:srgbClr val="00B050"/>
                </a:solidFill>
              </a:rPr>
              <a:t>Středooceánský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>
                <a:solidFill>
                  <a:srgbClr val="00B050"/>
                </a:solidFill>
              </a:rPr>
              <a:t>hřbet </a:t>
            </a:r>
            <a:r>
              <a:rPr lang="cs-CZ" dirty="0"/>
              <a:t>– podmořské pohoří, vzniká rozpínáním </a:t>
            </a:r>
            <a:r>
              <a:rPr lang="cs-CZ" dirty="0" smtClean="0"/>
              <a:t>   oceánského </a:t>
            </a:r>
            <a:r>
              <a:rPr lang="cs-CZ" dirty="0"/>
              <a:t>dna, na některých místech vystupuje nad hladinu a tvoří </a:t>
            </a:r>
            <a:r>
              <a:rPr lang="cs-CZ" b="1" dirty="0" smtClean="0"/>
              <a:t>ostrov</a:t>
            </a:r>
          </a:p>
          <a:p>
            <a:pPr marL="457200" indent="-457200">
              <a:buAutoNum type="arabicPeriod" startAt="4"/>
            </a:pPr>
            <a:endParaRPr lang="cs-CZ" dirty="0"/>
          </a:p>
          <a:p>
            <a:pPr marL="457200" indent="-457200">
              <a:buAutoNum type="arabicPeriod" startAt="5"/>
            </a:pPr>
            <a:r>
              <a:rPr lang="cs-CZ" b="1" dirty="0" err="1" smtClean="0">
                <a:solidFill>
                  <a:srgbClr val="00B050"/>
                </a:solidFill>
              </a:rPr>
              <a:t>Hlubokooceánské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>
                <a:solidFill>
                  <a:srgbClr val="00B050"/>
                </a:solidFill>
              </a:rPr>
              <a:t>příkopy </a:t>
            </a:r>
            <a:r>
              <a:rPr lang="cs-CZ" dirty="0"/>
              <a:t>– protáhlé sníženiny, zařízlé </a:t>
            </a:r>
            <a:r>
              <a:rPr lang="cs-CZ" dirty="0" smtClean="0"/>
              <a:t>do oceánského </a:t>
            </a:r>
            <a:r>
              <a:rPr lang="cs-CZ" dirty="0"/>
              <a:t>dna, vznikají oddalováním oceánských lit. Desek, nejhlubší je Mariánský příkop ( 10994m)</a:t>
            </a:r>
          </a:p>
          <a:p>
            <a:pPr marL="0" indent="0" rtl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636" y="4221088"/>
            <a:ext cx="3580144" cy="22999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29" y="1676400"/>
            <a:ext cx="6741191" cy="48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" y="0"/>
            <a:ext cx="1218732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163" y="-387424"/>
            <a:ext cx="9601200" cy="1143000"/>
          </a:xfrm>
        </p:spPr>
        <p:txBody>
          <a:bodyPr rtlCol="0"/>
          <a:lstStyle/>
          <a:p>
            <a:pPr rtl="0"/>
            <a:r>
              <a:rPr lang="cs-CZ" b="1" dirty="0" smtClean="0">
                <a:solidFill>
                  <a:schemeClr val="tx2"/>
                </a:solidFill>
              </a:rPr>
              <a:t>Pro dnešní den je to vše </a:t>
            </a:r>
            <a:r>
              <a:rPr lang="cs-CZ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cit klidu (16:9)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3_TF02801109_TF02801109.potx" id="{23CAB1B2-D0EA-450E-B5A1-D0689BC96E58}" vid="{AFAA0C16-9D3C-4CEE-8DF5-9E4AF830197B}"/>
    </a:ext>
  </a:extLst>
</a:theme>
</file>

<file path=ppt/theme/theme2.xml><?xml version="1.0" encoding="utf-8"?>
<a:theme xmlns:a="http://schemas.openxmlformats.org/drawingml/2006/main" name="Motiv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purl.org/dc/terms/"/>
    <ds:schemaRef ds:uri="4873beb7-5857-4685-be1f-d57550cc96cc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Přírodní prezentace navozující pocit klidu (širokoúhlý formát)</Template>
  <TotalTime>55</TotalTime>
  <Words>147</Words>
  <Application>Microsoft Office PowerPoint</Application>
  <PresentationFormat>Vlastní</PresentationFormat>
  <Paragraphs>21</Paragraphs>
  <Slides>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Euphemia</vt:lpstr>
      <vt:lpstr>Wingdings</vt:lpstr>
      <vt:lpstr>Pocit klidu (16:9)</vt:lpstr>
      <vt:lpstr>Horizontální členitost</vt:lpstr>
      <vt:lpstr>Horizontální členitost</vt:lpstr>
      <vt:lpstr>Dno světového oceánu – části oceánského dna</vt:lpstr>
      <vt:lpstr>Dno světového oceánu – části oceánského dna</vt:lpstr>
      <vt:lpstr>Pro dnešní den je to vše </vt:lpstr>
    </vt:vector>
  </TitlesOfParts>
  <Company>Základní škola Hlubočky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Horizontální členitost</dc:title>
  <dc:creator>Mgr. Jan Řezníček</dc:creator>
  <cp:lastModifiedBy>Mgr. Jan Řezníček</cp:lastModifiedBy>
  <cp:revision>6</cp:revision>
  <dcterms:created xsi:type="dcterms:W3CDTF">2021-02-02T09:51:12Z</dcterms:created>
  <dcterms:modified xsi:type="dcterms:W3CDTF">2021-02-02T10:47:01Z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