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5"/>
  </p:notesMasterIdLst>
  <p:sldIdLst>
    <p:sldId id="257" r:id="rId2"/>
    <p:sldId id="258" r:id="rId3"/>
    <p:sldId id="262" r:id="rId4"/>
    <p:sldId id="263" r:id="rId5"/>
    <p:sldId id="267" r:id="rId6"/>
    <p:sldId id="261" r:id="rId7"/>
    <p:sldId id="264" r:id="rId8"/>
    <p:sldId id="265" r:id="rId9"/>
    <p:sldId id="272" r:id="rId10"/>
    <p:sldId id="268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1D2"/>
    <a:srgbClr val="9BAFB5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4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81558-86F4-450F-874D-E4E005108149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D0452-7A5D-4EC1-B8B7-BC16EE02DC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20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Rostlina na fotce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</a:t>
            </a:r>
            <a:r>
              <a:rPr lang="cs-CZ" dirty="0" err="1" smtClean="0"/>
              <a:t>mldník</a:t>
            </a:r>
            <a:r>
              <a:rPr lang="cs-CZ" dirty="0" smtClean="0"/>
              <a:t> jelení.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0452-7A5D-4EC1-B8B7-BC16EE02DCB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057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Rostlina na fotce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s</a:t>
            </a:r>
            <a:r>
              <a:rPr lang="cs-CZ" dirty="0" err="1" smtClean="0"/>
              <a:t>mldník</a:t>
            </a:r>
            <a:r>
              <a:rPr lang="cs-CZ" dirty="0" smtClean="0"/>
              <a:t> jelení.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D0452-7A5D-4EC1-B8B7-BC16EE02DCB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178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1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atercolor bug beetle pattern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7548" cy="77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atercolor bug beetle pattern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48" y="0"/>
            <a:ext cx="7177548" cy="775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BROUCI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9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Páteříček sněhový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3658682" cy="3101982"/>
          </a:xfrm>
        </p:spPr>
        <p:txBody>
          <a:bodyPr/>
          <a:lstStyle/>
          <a:p>
            <a:r>
              <a:rPr lang="cs-CZ" dirty="0" smtClean="0"/>
              <a:t>Má šedavé až černé měkké krovky a oranžový zadeček.</a:t>
            </a:r>
          </a:p>
          <a:p>
            <a:endParaRPr lang="cs-CZ" dirty="0"/>
          </a:p>
          <a:p>
            <a:r>
              <a:rPr lang="cs-CZ" dirty="0" smtClean="0"/>
              <a:t>Vyskytuje se ve velkém množství především na květech miříkovitých rostlin (viz foto).</a:t>
            </a:r>
            <a:endParaRPr lang="cs-CZ" dirty="0"/>
          </a:p>
        </p:txBody>
      </p:sp>
      <p:pic>
        <p:nvPicPr>
          <p:cNvPr id="8194" name="Picture 2" descr="Páteříček sněhový (Cantharis fusca) - ChovZvířat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81" y="2638425"/>
            <a:ext cx="2326481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64482" t="18107" r="6554" b="38607"/>
          <a:stretch/>
        </p:blipFill>
        <p:spPr>
          <a:xfrm>
            <a:off x="8502062" y="2638044"/>
            <a:ext cx="3689938" cy="31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Světluška menší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81913" y="2638044"/>
            <a:ext cx="3658682" cy="3101982"/>
          </a:xfrm>
        </p:spPr>
        <p:txBody>
          <a:bodyPr>
            <a:normAutofit/>
          </a:bodyPr>
          <a:lstStyle/>
          <a:p>
            <a:r>
              <a:rPr lang="cs-CZ" dirty="0" smtClean="0"/>
              <a:t>Tento našedlý brouk v noci krásně světélkuje, což mu umožňuje chemická látka luciferin.</a:t>
            </a:r>
          </a:p>
          <a:p>
            <a:endParaRPr lang="cs-CZ" dirty="0"/>
          </a:p>
          <a:p>
            <a:r>
              <a:rPr lang="cs-CZ" dirty="0" smtClean="0"/>
              <a:t>U světlušek létá pouze sameček, samička je bezkřídlá.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9220" name="Picture 4" descr="Světluška menší (Lamprohiza splendidula) - ChovZvířat.c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4" t="21725" r="18261" b="13119"/>
          <a:stretch/>
        </p:blipFill>
        <p:spPr bwMode="auto">
          <a:xfrm>
            <a:off x="5890661" y="2638043"/>
            <a:ext cx="4159045" cy="29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větlušky, aneb čas svatojánských broučků | iReceptář.c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2" r="36534"/>
          <a:stretch/>
        </p:blipFill>
        <p:spPr bwMode="auto">
          <a:xfrm>
            <a:off x="10049706" y="2638044"/>
            <a:ext cx="2142293" cy="29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Slunéčko sedmitečné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Velmi krásný a užitečný brouk – hubí totiž mšice.</a:t>
            </a:r>
          </a:p>
          <a:p>
            <a:endParaRPr lang="cs-CZ" dirty="0"/>
          </a:p>
          <a:p>
            <a:r>
              <a:rPr lang="cs-CZ" dirty="0" smtClean="0"/>
              <a:t>Slunéčka nemají mnoho nepřátel, protože produkují jedovatou a zapáchající tekutinu. To je chrání před ptáky i jinými hmyzožravci.</a:t>
            </a:r>
          </a:p>
        </p:txBody>
      </p:sp>
      <p:pic>
        <p:nvPicPr>
          <p:cNvPr id="11266" name="Picture 2" descr="Slunéčko sedmitečné (Coccinella septempunctata) - ChovZvířat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2638425"/>
            <a:ext cx="3101975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389239" y="2992005"/>
            <a:ext cx="648929" cy="304800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56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teď už jen zápis.</a:t>
            </a:r>
            <a:endParaRPr lang="cs-CZ" dirty="0"/>
          </a:p>
        </p:txBody>
      </p:sp>
      <p:pic>
        <p:nvPicPr>
          <p:cNvPr id="13314" name="Picture 2" descr="Girl Student Clipart | Clipart Panda - Free Clipart Images | Writing  clipart, Student clipart,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19" y="2335278"/>
            <a:ext cx="2780561" cy="350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11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BROUCI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Dosud je poznáno asi 350 tisíc brouků.</a:t>
            </a:r>
          </a:p>
          <a:p>
            <a:endParaRPr lang="cs-CZ" dirty="0"/>
          </a:p>
          <a:p>
            <a:r>
              <a:rPr lang="cs-CZ" dirty="0" smtClean="0"/>
              <a:t>Patří mezi ně „trpaslíci“ velcí čtvrt milimetru, ale i „obři“ dosahující velikosti 20 cm.</a:t>
            </a:r>
          </a:p>
          <a:p>
            <a:endParaRPr lang="cs-CZ" dirty="0" smtClean="0"/>
          </a:p>
          <a:p>
            <a:r>
              <a:rPr lang="cs-CZ" dirty="0" smtClean="0"/>
              <a:t>Brouci se vyskytují po celém světě s výjimkou polárních oblastí a mořského prostředí.</a:t>
            </a:r>
            <a:endParaRPr lang="cs-CZ" dirty="0"/>
          </a:p>
        </p:txBody>
      </p:sp>
      <p:pic>
        <p:nvPicPr>
          <p:cNvPr id="1026" name="Picture 2" descr="Flat style colorado beetle Royalty Free Vector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" b="8469"/>
          <a:stretch/>
        </p:blipFill>
        <p:spPr bwMode="auto">
          <a:xfrm>
            <a:off x="7088665" y="2808726"/>
            <a:ext cx="2872199" cy="27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2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těla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Jejich první pár křídel je vyztužen chitinem a tvoří krovky, které chrání druhý pár blanitých křídel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Tykadla brouků mají velmi různé a zajímavé tvary. Jsou vždy článkovaná.</a:t>
            </a:r>
          </a:p>
          <a:p>
            <a:endParaRPr lang="cs-CZ" dirty="0"/>
          </a:p>
          <a:p>
            <a:r>
              <a:rPr lang="cs-CZ" dirty="0" smtClean="0"/>
              <a:t>Brouci mají kousací ústní ústrojí.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2" name="Picture 4" descr="https://upload.wikimedia.org/wikipedia/commons/d/d0/Maybug.jpg?162132144035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38" y="2638425"/>
            <a:ext cx="3829474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2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brouka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Brouci patří mezi hmyz s proměnou dokonalou.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VAJÍČKO</a:t>
            </a:r>
          </a:p>
          <a:p>
            <a:pPr marL="0" indent="0">
              <a:buNone/>
            </a:pPr>
            <a:r>
              <a:rPr lang="cs-CZ" dirty="0"/>
              <a:t>↓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LARVA</a:t>
            </a:r>
          </a:p>
          <a:p>
            <a:pPr marL="0" indent="0">
              <a:buNone/>
            </a:pPr>
            <a:r>
              <a:rPr lang="cs-CZ" dirty="0"/>
              <a:t>↓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KUKLA</a:t>
            </a:r>
          </a:p>
          <a:p>
            <a:pPr marL="0" indent="0">
              <a:buNone/>
            </a:pPr>
            <a:r>
              <a:rPr lang="cs-CZ" dirty="0"/>
              <a:t>↓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DOSPĚLEC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41279" t="25929" r="22751" b="27504"/>
          <a:stretch/>
        </p:blipFill>
        <p:spPr>
          <a:xfrm>
            <a:off x="6338315" y="2638045"/>
            <a:ext cx="4270247" cy="310963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592826" y="3972233"/>
            <a:ext cx="1297858" cy="304800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581912" y="4654568"/>
            <a:ext cx="1297858" cy="304800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1592826" y="5291600"/>
            <a:ext cx="1297858" cy="304800"/>
          </a:xfrm>
          <a:prstGeom prst="rect">
            <a:avLst/>
          </a:prstGeom>
          <a:solidFill>
            <a:srgbClr val="9BAF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V="1">
            <a:off x="3414644" y="4277032"/>
            <a:ext cx="2357972" cy="1014568"/>
          </a:xfrm>
          <a:prstGeom prst="straightConnector1">
            <a:avLst/>
          </a:prstGeom>
          <a:ln>
            <a:solidFill>
              <a:srgbClr val="9BAF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5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ucasian girl looking through a magnifying glass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"/>
          <a:stretch/>
        </p:blipFill>
        <p:spPr bwMode="auto">
          <a:xfrm>
            <a:off x="4521446" y="2422274"/>
            <a:ext cx="3149108" cy="443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0200" y="776354"/>
            <a:ext cx="8991600" cy="1645920"/>
          </a:xfrm>
        </p:spPr>
        <p:txBody>
          <a:bodyPr/>
          <a:lstStyle/>
          <a:p>
            <a:r>
              <a:rPr lang="cs-CZ" dirty="0" smtClean="0"/>
              <a:t>a teď se podíváme</a:t>
            </a:r>
            <a:br>
              <a:rPr lang="cs-CZ" dirty="0" smtClean="0"/>
            </a:br>
            <a:r>
              <a:rPr lang="cs-CZ" dirty="0" smtClean="0"/>
              <a:t>na zástupce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4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SVIŽNÍK POLNÍ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Brouk, který velmi rychle běhá.</a:t>
            </a:r>
          </a:p>
          <a:p>
            <a:endParaRPr lang="cs-CZ" dirty="0"/>
          </a:p>
          <a:p>
            <a:r>
              <a:rPr lang="cs-CZ" dirty="0" smtClean="0"/>
              <a:t>V případě potřeby přeletí krátkou vzdálenost, ale raději utíká.</a:t>
            </a:r>
          </a:p>
          <a:p>
            <a:endParaRPr lang="cs-CZ" dirty="0"/>
          </a:p>
          <a:p>
            <a:r>
              <a:rPr lang="cs-CZ" dirty="0" smtClean="0"/>
              <a:t>Dospělí brouci jsou dravci s velkými ostrými kusadly.</a:t>
            </a:r>
          </a:p>
          <a:p>
            <a:endParaRPr lang="cs-CZ" dirty="0"/>
          </a:p>
          <a:p>
            <a:r>
              <a:rPr lang="cs-CZ" dirty="0" smtClean="0"/>
              <a:t>I jejich larvy jsou dravé.</a:t>
            </a:r>
            <a:endParaRPr lang="cs-CZ" dirty="0"/>
          </a:p>
        </p:txBody>
      </p:sp>
      <p:pic>
        <p:nvPicPr>
          <p:cNvPr id="3074" name="Picture 2" descr="Obrázek - Cicindela campestris campestris (svižník polní) | BioLib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2766908"/>
            <a:ext cx="4270375" cy="284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STŘEVLÍK ZLATOLESKLÝ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Střevlíci jsou také dravci.</a:t>
            </a:r>
          </a:p>
          <a:p>
            <a:endParaRPr lang="cs-CZ" dirty="0"/>
          </a:p>
          <a:p>
            <a:r>
              <a:rPr lang="cs-CZ" dirty="0" smtClean="0"/>
              <a:t>Mají charakteristický tvar těla (viz foto) a při ohrožení vypouštějí čpavou (páchnoucí) tekutinu.</a:t>
            </a:r>
          </a:p>
          <a:p>
            <a:endParaRPr lang="cs-CZ" dirty="0" smtClean="0"/>
          </a:p>
          <a:p>
            <a:r>
              <a:rPr lang="cs-CZ" dirty="0" smtClean="0"/>
              <a:t>Někteří zástupci mají nádherný lesk.</a:t>
            </a:r>
            <a:endParaRPr lang="cs-CZ" dirty="0"/>
          </a:p>
        </p:txBody>
      </p:sp>
      <p:pic>
        <p:nvPicPr>
          <p:cNvPr id="4098" name="Picture 2" descr="Obrázek - Carabus auronitens auronitens (střevlík zlatolesklý) | BioLib.c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Potápník vroubený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to největší dravec mezi vodními brouky. Napadá larvy vodního hmyzu, vodní plže, pulce i drobné rybky.</a:t>
            </a:r>
          </a:p>
          <a:p>
            <a:endParaRPr lang="cs-CZ" dirty="0"/>
          </a:p>
          <a:p>
            <a:r>
              <a:rPr lang="cs-CZ" dirty="0" smtClean="0"/>
              <a:t>Vzduch potřebný k dýchání nasává pod krovky.</a:t>
            </a:r>
          </a:p>
          <a:p>
            <a:endParaRPr lang="cs-CZ" dirty="0"/>
          </a:p>
          <a:p>
            <a:r>
              <a:rPr lang="cs-CZ" dirty="0" smtClean="0"/>
              <a:t>Při ohrožení vypouští bílou, jedovatou tekutinu.</a:t>
            </a:r>
          </a:p>
        </p:txBody>
      </p:sp>
      <p:pic>
        <p:nvPicPr>
          <p:cNvPr id="5124" name="Picture 4" descr="Kapitolky o havěti — Česká televiz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092" y="2638425"/>
            <a:ext cx="4135966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7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Hrobařík obecný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V přírodě má velmi důležitou úlohu. Zahrabává totiž pod zem těla uhynulých drobných živočichů.</a:t>
            </a:r>
          </a:p>
          <a:p>
            <a:endParaRPr lang="cs-CZ" dirty="0"/>
          </a:p>
          <a:p>
            <a:r>
              <a:rPr lang="cs-CZ" dirty="0" smtClean="0"/>
              <a:t>V blízkosti takto zahrabaného těla naklade samička vajíčka, a vylíhnuté larvy hrobaříka tak mají dostatek potravy.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8" name="Picture 4" descr="Obrázek - Nicrophorus vespillo (hrobařík obecný) | BioLib.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2638044"/>
            <a:ext cx="4270247" cy="32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272</TotalTime>
  <Words>353</Words>
  <Application>Microsoft Office PowerPoint</Application>
  <PresentationFormat>Širokoúhlá obrazovka</PresentationFormat>
  <Paragraphs>69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Gill Sans MT</vt:lpstr>
      <vt:lpstr>Parcel</vt:lpstr>
      <vt:lpstr>BROUCI</vt:lpstr>
      <vt:lpstr>BROUCI</vt:lpstr>
      <vt:lpstr>Stavba těla</vt:lpstr>
      <vt:lpstr>Vývoj brouka</vt:lpstr>
      <vt:lpstr>a teď se podíváme na zástupce</vt:lpstr>
      <vt:lpstr>SVIŽNÍK POLNÍ</vt:lpstr>
      <vt:lpstr>STŘEVLÍK ZLATOLESKLÝ</vt:lpstr>
      <vt:lpstr>Potápník vroubený</vt:lpstr>
      <vt:lpstr>Hrobařík obecný</vt:lpstr>
      <vt:lpstr>Páteříček sněhový</vt:lpstr>
      <vt:lpstr>Světluška menší</vt:lpstr>
      <vt:lpstr>Slunéčko sedmitečné</vt:lpstr>
      <vt:lpstr>A teď už jen zápis.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BROUCI</dc:title>
  <dc:creator>Alena Nezvalová</dc:creator>
  <cp:lastModifiedBy>Alena Nezvalová</cp:lastModifiedBy>
  <cp:revision>20</cp:revision>
  <dcterms:created xsi:type="dcterms:W3CDTF">2021-05-17T11:02:31Z</dcterms:created>
  <dcterms:modified xsi:type="dcterms:W3CDTF">2021-05-18T10:57:17Z</dcterms:modified>
</cp:coreProperties>
</file>