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79" r:id="rId2"/>
    <p:sldId id="256" r:id="rId3"/>
    <p:sldId id="257" r:id="rId4"/>
    <p:sldId id="274" r:id="rId5"/>
    <p:sldId id="277" r:id="rId6"/>
    <p:sldId id="265" r:id="rId7"/>
    <p:sldId id="276" r:id="rId8"/>
    <p:sldId id="278" r:id="rId9"/>
    <p:sldId id="275" r:id="rId10"/>
    <p:sldId id="273" r:id="rId11"/>
    <p:sldId id="266" r:id="rId12"/>
    <p:sldId id="26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672"/>
    <a:srgbClr val="FFF8B5"/>
    <a:srgbClr val="B14242"/>
    <a:srgbClr val="725239"/>
    <a:srgbClr val="1CBAAB"/>
    <a:srgbClr val="E6DAE4"/>
    <a:srgbClr val="65D7FF"/>
    <a:srgbClr val="97E4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8E7DA-F9B3-41EF-939A-7BF862726027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460A0-CA8C-4AAF-94A9-DD08E46288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09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 err="1" smtClean="0"/>
              <a:t>Barringerův</a:t>
            </a:r>
            <a:r>
              <a:rPr lang="cs-CZ" b="0" dirty="0" smtClean="0"/>
              <a:t> kráter v</a:t>
            </a:r>
            <a:r>
              <a:rPr lang="cs-CZ" b="0" baseline="0" dirty="0" smtClean="0"/>
              <a:t> Arizoně. 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460A0-CA8C-4AAF-94A9-DD08E462885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08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Ke</a:t>
            </a:r>
            <a:r>
              <a:rPr lang="cs-CZ" baseline="0" dirty="0" smtClean="0"/>
              <a:t> složení:</a:t>
            </a:r>
          </a:p>
          <a:p>
            <a:r>
              <a:rPr lang="cs-CZ" baseline="0" dirty="0" smtClean="0"/>
              <a:t>Dochází k nahrazení původních minerálů novými, kterým lépe vyhovují nové podmínky.</a:t>
            </a:r>
          </a:p>
          <a:p>
            <a:r>
              <a:rPr lang="cs-CZ" baseline="0" dirty="0" smtClean="0"/>
              <a:t>Například z jílových minerálů za vyšší teploty a tlaku vznikají slídy.</a:t>
            </a:r>
          </a:p>
          <a:p>
            <a:endParaRPr lang="cs-CZ" baseline="0" dirty="0" smtClean="0"/>
          </a:p>
          <a:p>
            <a:r>
              <a:rPr lang="cs-CZ" baseline="0" dirty="0" smtClean="0"/>
              <a:t>Ke stavbě:</a:t>
            </a:r>
          </a:p>
          <a:p>
            <a:r>
              <a:rPr lang="cs-CZ" dirty="0" smtClean="0"/>
              <a:t>Např. sloupečky amfibolu v</a:t>
            </a:r>
            <a:r>
              <a:rPr lang="cs-CZ" baseline="0" dirty="0" smtClean="0"/>
              <a:t> amfibolitu.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Břidličnatost:</a:t>
            </a:r>
          </a:p>
          <a:p>
            <a:r>
              <a:rPr lang="cs-CZ" baseline="0" dirty="0" smtClean="0"/>
              <a:t>Lupínky slíd se soustřeďují na plochách, kde se pak hornina přirozeně štípe v tenkých vrstvách.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460A0-CA8C-4AAF-94A9-DD08E462885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72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Někdy i zelená barva.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460A0-CA8C-4AAF-94A9-DD08E462885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60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Silný lesk je</a:t>
            </a:r>
            <a:r>
              <a:rPr lang="cs-CZ" baseline="0" dirty="0" smtClean="0"/>
              <a:t> způsoben vysokým obsahem světlé slídy (muskovitu). </a:t>
            </a:r>
          </a:p>
          <a:p>
            <a:endParaRPr lang="cs-CZ" baseline="0" dirty="0" smtClean="0"/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Hora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Plechý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se svojí výškou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1378 m n. m.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nejvyšší vrchol Šumavy na území České republiky. Absolutně nejvyšší horou Šumavy je však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Velký Javor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(1456 m n. m.), který leží v Německu 4 km od státní hranice. 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Šumava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Plechý. Krušné Hory – Klínovec. Krkonoše – Sněžka. Hrubý Jeseník – Praděd. </a:t>
            </a:r>
          </a:p>
          <a:p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Obrázky nahoře: Hrubý Jeseník, Krušné Hory, Šumava, Krkonoše.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460A0-CA8C-4AAF-94A9-DD08E462885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97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Rozlišujeme dva typy rul:</a:t>
            </a:r>
            <a:r>
              <a:rPr lang="cs-CZ" baseline="0" dirty="0" smtClean="0"/>
              <a:t> pararuly a </a:t>
            </a:r>
            <a:r>
              <a:rPr lang="cs-CZ" baseline="0" dirty="0" err="1" smtClean="0"/>
              <a:t>ortoruly</a:t>
            </a:r>
            <a:r>
              <a:rPr lang="cs-CZ" baseline="0" dirty="0" smtClean="0"/>
              <a:t>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Při zvětrávání se z biotitu uvolňuje železo, ze kterého vzniká limonit, proto v navětralém stavu bývají pararuly zbarveny do rezava. Některé pararuly obsahují kulatá zrnka červeného granátu.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460A0-CA8C-4AAF-94A9-DD08E462885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87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Nejznámějším mramorem je carrarský mramor z Itálie,</a:t>
            </a:r>
            <a:r>
              <a:rPr lang="cs-CZ" baseline="0" dirty="0" smtClean="0"/>
              <a:t> který byl oblíbeným materiálem sochařských mistrů italské renesance, jako byl </a:t>
            </a:r>
            <a:r>
              <a:rPr lang="cs-CZ" baseline="0" dirty="0" err="1" smtClean="0"/>
              <a:t>Michelangello</a:t>
            </a:r>
            <a:r>
              <a:rPr lang="cs-CZ" baseline="0" dirty="0" smtClean="0"/>
              <a:t>.</a:t>
            </a:r>
          </a:p>
          <a:p>
            <a:endParaRPr lang="cs-CZ" baseline="0" dirty="0" smtClean="0"/>
          </a:p>
          <a:p>
            <a:r>
              <a:rPr lang="cs-CZ" baseline="0" dirty="0" smtClean="0"/>
              <a:t>Na fotce vidíte sochu zvanou Pieta. Italský výraz „pieta“ znamená soucit, slitování, lítost, apod.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Michelangelova Pieta zobrazuje vnitřní utrpení 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Matky Boží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která, držíc na klíně umučeného Ježíše, je osamocena ve ztrátě svého jediného syna.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460A0-CA8C-4AAF-94A9-DD08E462885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94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1</a:t>
            </a:r>
            <a:r>
              <a:rPr lang="cs-CZ" baseline="0" dirty="0" smtClean="0"/>
              <a:t>B – Metamorfóza. 2C – </a:t>
            </a:r>
            <a:r>
              <a:rPr lang="cs-CZ" sz="1200" dirty="0" smtClean="0"/>
              <a:t>Z vyvřelých, usazených nebo již přeměněných hornin. 3A – Vysoká</a:t>
            </a:r>
            <a:r>
              <a:rPr lang="cs-CZ" sz="1200" baseline="0" dirty="0" smtClean="0"/>
              <a:t> teplota a tlak. 4C – Regionální.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460A0-CA8C-4AAF-94A9-DD08E462885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28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460A0-CA8C-4AAF-94A9-DD08E462885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7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Všem vám přeji krásný nový rok!</a:t>
            </a:r>
            <a:endParaRPr lang="cs-CZ" dirty="0"/>
          </a:p>
        </p:txBody>
      </p:sp>
      <p:pic>
        <p:nvPicPr>
          <p:cNvPr id="4" name="Picture 2" descr="Happy new year | Stock Images Page | Everypix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638425"/>
            <a:ext cx="31019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09,024 Happiness Clipart Illustrations, Royalty-Free Vector Graphics &amp; Clip 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35" y="3101830"/>
            <a:ext cx="2241078" cy="21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eerful Cliparts, Stock Vector And Royalty Free Cheerful Illustr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3103107"/>
            <a:ext cx="2173887" cy="21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u="sng" dirty="0" smtClean="0"/>
              <a:t>Pararuly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vznikly přeměnou usazených hornin jako jsou jílovité břidlice a jemné pískovce</a:t>
            </a:r>
            <a:endParaRPr lang="cs-CZ" dirty="0"/>
          </a:p>
          <a:p>
            <a:pPr lvl="0"/>
            <a:r>
              <a:rPr lang="cs-CZ" dirty="0" smtClean="0"/>
              <a:t>tmavé břidličnaté horniny s velkým množstvím tmavé slídy (biotitu) na plochách břidličnatosti</a:t>
            </a:r>
            <a:endParaRPr lang="cs-CZ" dirty="0"/>
          </a:p>
          <a:p>
            <a:pPr lvl="0"/>
            <a:r>
              <a:rPr lang="cs-CZ" dirty="0" smtClean="0"/>
              <a:t>při zvětrávání se z biotitu uvolňuje železo → limonit → zbarvení do rezava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 smtClean="0"/>
              <a:t>Ortoruly</a:t>
            </a:r>
          </a:p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znikly přeměnou žul</a:t>
            </a:r>
          </a:p>
          <a:p>
            <a:r>
              <a:rPr lang="cs-CZ" dirty="0" smtClean="0"/>
              <a:t>světlé usměrněné nebo slabě břidličnaté</a:t>
            </a:r>
          </a:p>
          <a:p>
            <a:r>
              <a:rPr lang="cs-CZ" dirty="0" smtClean="0"/>
              <a:t>obsahují lupínky biotitu a často i muskovitu, zbytek tvoří křemen a živec</a:t>
            </a:r>
          </a:p>
          <a:p>
            <a:endParaRPr lang="cs-CZ" dirty="0"/>
          </a:p>
          <a:p>
            <a:r>
              <a:rPr lang="cs-CZ" u="sng" dirty="0">
                <a:solidFill>
                  <a:schemeClr val="accent1"/>
                </a:solidFill>
              </a:rPr>
              <a:t>v</a:t>
            </a:r>
            <a:r>
              <a:rPr lang="cs-CZ" u="sng" dirty="0" smtClean="0">
                <a:solidFill>
                  <a:schemeClr val="accent1"/>
                </a:solidFill>
              </a:rPr>
              <a:t>yužití:</a:t>
            </a:r>
            <a:r>
              <a:rPr lang="cs-CZ" dirty="0" smtClean="0">
                <a:solidFill>
                  <a:schemeClr val="accent1"/>
                </a:solidFill>
              </a:rPr>
              <a:t> ruly se nejčastěji drtí na štěrk, někdy se z nich dělají obklady nebo dlažba, místně se používají jako stavební kámen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6" name="Picture 4" descr="parar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0793"/>
            <a:ext cx="2642096" cy="18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ar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97" y="369448"/>
            <a:ext cx="2040896" cy="18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rtoru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2" y="367318"/>
            <a:ext cx="2770908" cy="18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rtoru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29" y="367319"/>
            <a:ext cx="1970863" cy="17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5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Mramor (krystalický vápenec)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vzniká přeměnou vápenců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barva je většinou světlá, bílá až našedlá nebo narůžovělá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některé mramory mají tmavé pásky nebo šmouhy způsobené uzavřenou organickou hmotou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u="sng" dirty="0" smtClean="0">
                <a:solidFill>
                  <a:schemeClr val="tx1"/>
                </a:solidFill>
              </a:rPr>
              <a:t>využití:</a:t>
            </a:r>
            <a:r>
              <a:rPr lang="cs-CZ" dirty="0" smtClean="0">
                <a:solidFill>
                  <a:schemeClr val="tx1"/>
                </a:solidFill>
              </a:rPr>
              <a:t> jako ušlechtilý kámen k sochařským pracím, k dekoračním účelům (obklady, schodiště) nebo chodníkové dlažby</a:t>
            </a:r>
          </a:p>
        </p:txBody>
      </p:sp>
      <p:pic>
        <p:nvPicPr>
          <p:cNvPr id="8194" name="Picture 2" descr="http://www.radioaktivnistranky.cz/obr/horniny/hornina-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45" y="942711"/>
            <a:ext cx="1635203" cy="122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vygosh.cz/img/geo/mram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48" y="3189720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ichelangelo's Pieta 5450 cropncleaned edit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1" y="2293693"/>
            <a:ext cx="3935057" cy="412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zná správné odpovědi?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879848" cy="3101982"/>
          </a:xfrm>
        </p:spPr>
        <p:txBody>
          <a:bodyPr>
            <a:normAutofit fontScale="77500" lnSpcReduction="20000"/>
          </a:bodyPr>
          <a:lstStyle/>
          <a:p>
            <a:r>
              <a:rPr lang="cs-CZ" sz="2000" dirty="0" smtClean="0">
                <a:solidFill>
                  <a:srgbClr val="1CBAAB"/>
                </a:solidFill>
              </a:rPr>
              <a:t>1) Jak se jinak řekne „přeměna“?</a:t>
            </a:r>
          </a:p>
          <a:p>
            <a:r>
              <a:rPr lang="cs-CZ" sz="2000" dirty="0" smtClean="0"/>
              <a:t>A) </a:t>
            </a:r>
            <a:r>
              <a:rPr lang="cs-CZ" sz="2000" dirty="0" err="1" smtClean="0"/>
              <a:t>Metalordóza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B) Metamorfóza.</a:t>
            </a:r>
          </a:p>
          <a:p>
            <a:r>
              <a:rPr lang="cs-CZ" sz="2000" dirty="0" smtClean="0"/>
              <a:t>C) </a:t>
            </a:r>
            <a:r>
              <a:rPr lang="cs-CZ" sz="2000" dirty="0" err="1" smtClean="0"/>
              <a:t>Metamorkóza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>
                <a:solidFill>
                  <a:srgbClr val="1CBAAB"/>
                </a:solidFill>
              </a:rPr>
              <a:t>2) Z čeho vznikají přeměněné horniny?</a:t>
            </a:r>
          </a:p>
          <a:p>
            <a:pPr lvl="0"/>
            <a:r>
              <a:rPr lang="cs-CZ" sz="2000" dirty="0" smtClean="0"/>
              <a:t>A) Jen z vyvřelých hornin.</a:t>
            </a:r>
          </a:p>
          <a:p>
            <a:pPr lvl="0"/>
            <a:r>
              <a:rPr lang="cs-CZ" sz="2000" dirty="0" smtClean="0"/>
              <a:t>B) Z vyvřelých a usazených hornin.</a:t>
            </a:r>
          </a:p>
          <a:p>
            <a:pPr lvl="0"/>
            <a:r>
              <a:rPr lang="cs-CZ" sz="2000" dirty="0" smtClean="0"/>
              <a:t>C) Z vyvřelých, usazených nebo již přeměněných hornin.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000" dirty="0" smtClean="0">
                <a:solidFill>
                  <a:srgbClr val="1CBAAB"/>
                </a:solidFill>
              </a:rPr>
              <a:t>3) Co hraje u přeměny důležitou roli?</a:t>
            </a:r>
            <a:endParaRPr lang="cs-CZ" sz="2000" dirty="0">
              <a:solidFill>
                <a:srgbClr val="1CBAAB"/>
              </a:solidFill>
            </a:endParaRPr>
          </a:p>
          <a:p>
            <a:r>
              <a:rPr lang="cs-CZ" sz="2000" dirty="0" smtClean="0"/>
              <a:t>A) Vysoká teplota a tlak.</a:t>
            </a:r>
          </a:p>
          <a:p>
            <a:r>
              <a:rPr lang="cs-CZ" sz="2000" dirty="0" smtClean="0"/>
              <a:t>B) Jen tlak.</a:t>
            </a:r>
          </a:p>
          <a:p>
            <a:r>
              <a:rPr lang="cs-CZ" sz="2000" dirty="0" smtClean="0"/>
              <a:t>C) Vždy jen vysoká teplota. 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smtClean="0">
                <a:solidFill>
                  <a:srgbClr val="1CBAAB"/>
                </a:solidFill>
              </a:rPr>
              <a:t>4) O jakou přeměnu se zde jednalo?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A) Kontaktní.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B) Šokovou.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C) Regionální.</a:t>
            </a:r>
          </a:p>
          <a:p>
            <a:endParaRPr lang="cs-CZ" sz="2000" dirty="0">
              <a:solidFill>
                <a:srgbClr val="725239"/>
              </a:solidFill>
            </a:endParaRPr>
          </a:p>
        </p:txBody>
      </p:sp>
      <p:pic>
        <p:nvPicPr>
          <p:cNvPr id="7170" name="Picture 2" descr="3 Lenses for Developing Deeper Driving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59" y="964692"/>
            <a:ext cx="1699692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bublinový popisek 4"/>
          <p:cNvSpPr/>
          <p:nvPr/>
        </p:nvSpPr>
        <p:spPr>
          <a:xfrm flipH="1">
            <a:off x="8036392" y="4657346"/>
            <a:ext cx="2847486" cy="1884219"/>
          </a:xfrm>
          <a:prstGeom prst="wedgeEllipseCallout">
            <a:avLst>
              <a:gd name="adj1" fmla="val -53270"/>
              <a:gd name="adj2" fmla="val -31127"/>
            </a:avLst>
          </a:prstGeom>
          <a:solidFill>
            <a:srgbClr val="D4A6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 smtClean="0"/>
              <a:t>Tehdy šlo o přeměnu velkého objemu hornin při vrásnění v důsledku střetu litosférických desek.</a:t>
            </a:r>
            <a:endParaRPr lang="cs-CZ" sz="1700" dirty="0"/>
          </a:p>
        </p:txBody>
      </p:sp>
      <p:pic>
        <p:nvPicPr>
          <p:cNvPr id="10244" name="Picture 4" descr="Amy) Woman is Talking on the Telephone clipart. Free download transparent  .PNG |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597" y="4340439"/>
            <a:ext cx="863254" cy="220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1581912" y="3325091"/>
            <a:ext cx="184726" cy="184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581912" y="5256276"/>
            <a:ext cx="184726" cy="184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322329" y="2979512"/>
            <a:ext cx="184726" cy="184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326097" y="5252441"/>
            <a:ext cx="184726" cy="184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83028" y="352231"/>
            <a:ext cx="578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Zápis č. 11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7280" t="19787" r="19189" b="10682"/>
          <a:stretch/>
        </p:blipFill>
        <p:spPr>
          <a:xfrm>
            <a:off x="4673599" y="145090"/>
            <a:ext cx="7259783" cy="6522827"/>
          </a:xfrm>
          <a:prstGeom prst="rect">
            <a:avLst/>
          </a:prstGeom>
        </p:spPr>
      </p:pic>
      <p:pic>
        <p:nvPicPr>
          <p:cNvPr id="3076" name="Picture 4" descr="How to place a hold through our online catalog - Bayville Free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4" y="1923400"/>
            <a:ext cx="3716565" cy="32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Přeměněné (metamorfované) horniny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Jaká je definice horniny ? Jak se liší hornina a minerál ?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20161" r="-283" b="46335"/>
          <a:stretch/>
        </p:blipFill>
        <p:spPr bwMode="auto">
          <a:xfrm>
            <a:off x="3572037" y="4352544"/>
            <a:ext cx="5320145" cy="13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5251268" y="4519749"/>
            <a:ext cx="1776548" cy="1776548"/>
          </a:xfrm>
          <a:prstGeom prst="ellipse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3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vlastně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Jedná se o horniny, které vznikají přeměnou </a:t>
            </a:r>
            <a:r>
              <a:rPr lang="cs-CZ" u="sng" dirty="0"/>
              <a:t>vyvřelých, usazených</a:t>
            </a:r>
            <a:r>
              <a:rPr lang="cs-CZ" dirty="0"/>
              <a:t> nebo již </a:t>
            </a:r>
            <a:r>
              <a:rPr lang="cs-CZ" u="sng" dirty="0"/>
              <a:t>přeměněných</a:t>
            </a:r>
            <a:r>
              <a:rPr lang="cs-CZ" dirty="0"/>
              <a:t> </a:t>
            </a:r>
            <a:r>
              <a:rPr lang="cs-CZ" dirty="0" smtClean="0"/>
              <a:t>hornin.</a:t>
            </a:r>
          </a:p>
          <a:p>
            <a:pPr lvl="0"/>
            <a:endParaRPr lang="cs-CZ" dirty="0"/>
          </a:p>
          <a:p>
            <a:pPr lvl="0"/>
            <a:r>
              <a:rPr lang="cs-CZ" u="sng" dirty="0"/>
              <a:t>P</a:t>
            </a:r>
            <a:r>
              <a:rPr lang="cs-CZ" u="sng" dirty="0" smtClean="0"/>
              <a:t>řeměna</a:t>
            </a:r>
            <a:r>
              <a:rPr lang="cs-CZ" dirty="0" smtClean="0"/>
              <a:t> </a:t>
            </a:r>
            <a:r>
              <a:rPr lang="cs-CZ" dirty="0"/>
              <a:t>(metamorfóza) je složitý fyzikálně-chemický proces, kde velkou roli hraje vysoká </a:t>
            </a:r>
            <a:r>
              <a:rPr lang="cs-CZ" u="sng" dirty="0"/>
              <a:t>teplota</a:t>
            </a:r>
            <a:r>
              <a:rPr lang="cs-CZ" dirty="0"/>
              <a:t> a </a:t>
            </a:r>
            <a:r>
              <a:rPr lang="cs-CZ" u="sng" dirty="0" smtClean="0"/>
              <a:t>tlak.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17576" t="10081" r="16624" b="14643"/>
          <a:stretch/>
        </p:blipFill>
        <p:spPr bwMode="auto">
          <a:xfrm>
            <a:off x="6311977" y="2806420"/>
            <a:ext cx="4296585" cy="2765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68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přeměn (metamorfóz)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Přeměna 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velkého objemu hornin </a:t>
            </a:r>
            <a:r>
              <a:rPr lang="cs-CZ" dirty="0" smtClean="0"/>
              <a:t>při vrásnění v důsledku střetu litosférických desek = ______________ přeměna.</a:t>
            </a:r>
          </a:p>
          <a:p>
            <a:endParaRPr lang="cs-CZ" dirty="0"/>
          </a:p>
          <a:p>
            <a:r>
              <a:rPr lang="cs-CZ" dirty="0" smtClean="0"/>
              <a:t>Přeměna </a:t>
            </a:r>
            <a:r>
              <a:rPr lang="cs-CZ" dirty="0" smtClean="0">
                <a:solidFill>
                  <a:srgbClr val="00CC99"/>
                </a:solidFill>
              </a:rPr>
              <a:t>menšího objemu hornin</a:t>
            </a:r>
            <a:r>
              <a:rPr lang="cs-CZ" dirty="0" smtClean="0"/>
              <a:t> teplotním účinkem magmatu, které do nich proniká (např. výlev lávového proudu). </a:t>
            </a:r>
          </a:p>
          <a:p>
            <a:r>
              <a:rPr lang="cs-CZ" dirty="0" smtClean="0"/>
              <a:t>Tato přeměna je omezena jen na </a:t>
            </a:r>
            <a:r>
              <a:rPr lang="cs-CZ" dirty="0" smtClean="0">
                <a:solidFill>
                  <a:srgbClr val="00CC99"/>
                </a:solidFill>
              </a:rPr>
              <a:t>určitou vzdálenost</a:t>
            </a:r>
            <a:r>
              <a:rPr lang="cs-CZ" dirty="0" smtClean="0"/>
              <a:t> od zdroje tepla, proto se nazývá jako přeměna ______________ 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Tzv. ______________ přeměna je popsána ze starých meteoritových kráterů. Teplo uvolněné při dopadu většího </a:t>
            </a:r>
            <a:r>
              <a:rPr lang="cs-CZ" dirty="0" smtClean="0">
                <a:solidFill>
                  <a:srgbClr val="65D7FF"/>
                </a:solidFill>
              </a:rPr>
              <a:t>meteoritu</a:t>
            </a:r>
            <a:r>
              <a:rPr lang="cs-CZ" dirty="0" smtClean="0"/>
              <a:t> dokáže roztavit okolní horniny na sklo.</a:t>
            </a:r>
          </a:p>
          <a:p>
            <a:r>
              <a:rPr lang="cs-CZ" dirty="0" smtClean="0"/>
              <a:t>Tavenina může být ohromnou silou vymrštěna do vzduchu, kde zchladne a ztuhne. Zpět </a:t>
            </a:r>
            <a:r>
              <a:rPr lang="cs-CZ" dirty="0"/>
              <a:t>na zemský povrch mohou utuhlá skla dopadnout ve značné vzdálenosti od místa dopadu meteoritu.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83367" y="353044"/>
            <a:ext cx="10781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ŠOKOVÁ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05702" y="353044"/>
            <a:ext cx="15805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KONTAKTNÍ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130472" y="353044"/>
            <a:ext cx="15805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REGIONÁLNÍ</a:t>
            </a:r>
            <a:endParaRPr lang="cs-CZ" dirty="0"/>
          </a:p>
        </p:txBody>
      </p:sp>
      <p:pic>
        <p:nvPicPr>
          <p:cNvPr id="4100" name="Picture 4" descr="Meteorit - Barringerův Kráter - nejznámější - sbírkový | Auk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24" y="5818909"/>
            <a:ext cx="1849427" cy="10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7461 0.3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7331 0.74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36471 0.424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Barringerův</a:t>
            </a:r>
            <a:r>
              <a:rPr lang="cs-CZ" dirty="0" smtClean="0"/>
              <a:t> kráter (Arizona)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48791" t="9061" r="19673" b="25823"/>
          <a:stretch/>
        </p:blipFill>
        <p:spPr>
          <a:xfrm>
            <a:off x="1581912" y="2638044"/>
            <a:ext cx="2798619" cy="3250357"/>
          </a:xfrm>
          <a:prstGeom prst="rect">
            <a:avLst/>
          </a:prstGeom>
        </p:spPr>
      </p:pic>
      <p:pic>
        <p:nvPicPr>
          <p:cNvPr id="7170" name="Picture 2" descr="Arizona's Meteor Crater, Sunset Crater and Montezuma Well - The New York 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93" y="2638044"/>
            <a:ext cx="6656020" cy="325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1791853" y="3740727"/>
            <a:ext cx="655782" cy="65578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87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 přeměněných hornin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cs-CZ" dirty="0" smtClean="0"/>
          </a:p>
          <a:p>
            <a:pPr lvl="1"/>
            <a:r>
              <a:rPr lang="cs-CZ" dirty="0" smtClean="0"/>
              <a:t>mění </a:t>
            </a:r>
            <a:r>
              <a:rPr lang="cs-CZ" dirty="0"/>
              <a:t>se </a:t>
            </a:r>
            <a:r>
              <a:rPr lang="cs-CZ" dirty="0" smtClean="0"/>
              <a:t>jejich složení </a:t>
            </a:r>
            <a:r>
              <a:rPr lang="cs-CZ" dirty="0"/>
              <a:t>(minerály</a:t>
            </a:r>
            <a:r>
              <a:rPr lang="cs-CZ" dirty="0" smtClean="0"/>
              <a:t>),</a:t>
            </a:r>
          </a:p>
          <a:p>
            <a:pPr lvl="1"/>
            <a:r>
              <a:rPr lang="cs-CZ" dirty="0" smtClean="0"/>
              <a:t>mění </a:t>
            </a:r>
            <a:r>
              <a:rPr lang="cs-CZ" dirty="0"/>
              <a:t>se stavba (krystalizace do rovnoběžných pásů</a:t>
            </a:r>
            <a:r>
              <a:rPr lang="cs-CZ" dirty="0" smtClean="0"/>
              <a:t>),</a:t>
            </a:r>
          </a:p>
          <a:p>
            <a:pPr lvl="1"/>
            <a:r>
              <a:rPr lang="cs-CZ" dirty="0" smtClean="0"/>
              <a:t>břidličnatost,</a:t>
            </a:r>
          </a:p>
          <a:p>
            <a:pPr lvl="1"/>
            <a:r>
              <a:rPr lang="cs-CZ" dirty="0" smtClean="0"/>
              <a:t>často </a:t>
            </a:r>
            <a:r>
              <a:rPr lang="cs-CZ" dirty="0"/>
              <a:t>perleťová </a:t>
            </a:r>
            <a:r>
              <a:rPr lang="cs-CZ" dirty="0" smtClean="0"/>
              <a:t>vrstva </a:t>
            </a:r>
            <a:r>
              <a:rPr lang="cs-CZ" dirty="0"/>
              <a:t>na povrchu (vzniká natavením slídy</a:t>
            </a:r>
            <a:r>
              <a:rPr lang="cs-CZ" dirty="0" smtClean="0"/>
              <a:t>).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u="sng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metamorfované horni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30" y="2638044"/>
            <a:ext cx="4281332" cy="290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fylit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břidličnatě </a:t>
            </a:r>
            <a:r>
              <a:rPr lang="cs-CZ" u="sng" dirty="0"/>
              <a:t>štěpná</a:t>
            </a:r>
            <a:r>
              <a:rPr lang="cs-CZ" dirty="0"/>
              <a:t> tmavošedá </a:t>
            </a:r>
            <a:r>
              <a:rPr lang="cs-CZ" dirty="0" smtClean="0"/>
              <a:t>hornina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vzniká přeměnou jílovitých usazených hornin</a:t>
            </a:r>
          </a:p>
          <a:p>
            <a:pPr lvl="0"/>
            <a:endParaRPr lang="cs-CZ" dirty="0"/>
          </a:p>
          <a:p>
            <a:pPr lvl="0"/>
            <a:r>
              <a:rPr lang="cs-CZ" u="sng" dirty="0"/>
              <a:t>využití:</a:t>
            </a:r>
            <a:r>
              <a:rPr lang="cs-CZ" dirty="0"/>
              <a:t> vnitřní i vnější obklady, pokrývačské břidlice k rekonstrukci střech na historických památkách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3074" name="Picture 2" descr="Fotografie Střela: Střela, Stře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8"/>
          <a:stretch/>
        </p:blipFill>
        <p:spPr bwMode="auto">
          <a:xfrm>
            <a:off x="6338315" y="2638044"/>
            <a:ext cx="4292099" cy="30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Břidličná střecha</a:t>
            </a:r>
            <a:endParaRPr lang="cs-CZ" dirty="0"/>
          </a:p>
        </p:txBody>
      </p:sp>
      <p:pic>
        <p:nvPicPr>
          <p:cNvPr id="5" name="Picture 2" descr="Speciál Střechy: oprava střechy z břidlice | Chatař Chalupář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76" y="2764660"/>
            <a:ext cx="4490623" cy="28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peciál Střechy: oprava střechy z břidlice | Chatař Chalupář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99" y="2764660"/>
            <a:ext cx="4270375" cy="28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354616" y="0"/>
            <a:ext cx="1593435" cy="927923"/>
          </a:xfrm>
          <a:prstGeom prst="rect">
            <a:avLst/>
          </a:prstGeom>
          <a:solidFill>
            <a:srgbClr val="E6D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světlá břidličnatá hornina se silným leskem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svory najdeme ve většině našich hor (Šumava, Krušné Hory, Krkonoše – Sněžka, Hrubý Jeseník)</a:t>
            </a:r>
          </a:p>
          <a:p>
            <a:pPr lvl="0"/>
            <a:endParaRPr lang="cs-CZ" dirty="0"/>
          </a:p>
          <a:p>
            <a:pPr lvl="0"/>
            <a:r>
              <a:rPr lang="cs-CZ" u="sng" dirty="0"/>
              <a:t>využití:</a:t>
            </a:r>
            <a:r>
              <a:rPr lang="cs-CZ" dirty="0"/>
              <a:t> vnitřní i vnější obklady, pokrývačské břidlice k rekonstrukci střech na historických památkách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pic>
        <p:nvPicPr>
          <p:cNvPr id="5122" name="Picture 2" descr="s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638044"/>
            <a:ext cx="2094485" cy="15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eologie - Nový Hrádek u Luk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4346240"/>
            <a:ext cx="2094485" cy="139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rubý Jeseník na mapě Čes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78" y="0"/>
            <a:ext cx="1491119" cy="9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Česká část Šumav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33" y="0"/>
            <a:ext cx="1611907" cy="9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rušné hory na mapě Čes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04" y="0"/>
            <a:ext cx="1487055" cy="9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rkonose CZ I4A-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58" y="0"/>
            <a:ext cx="1487056" cy="92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Granát almandin ve svoru | Aukr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23" y="2638045"/>
            <a:ext cx="2326485" cy="31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854</TotalTime>
  <Words>834</Words>
  <Application>Microsoft Office PowerPoint</Application>
  <PresentationFormat>Širokoúhlá obrazovka</PresentationFormat>
  <Paragraphs>125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Všem vám přeji krásný nový rok!</vt:lpstr>
      <vt:lpstr>Přeměněné (metamorfované) horniny</vt:lpstr>
      <vt:lpstr>Co to vlastně je?</vt:lpstr>
      <vt:lpstr>Typy přeměn (metamorfóz)</vt:lpstr>
      <vt:lpstr>Barringerův kráter (Arizona)</vt:lpstr>
      <vt:lpstr>Znaky přeměněných hornin</vt:lpstr>
      <vt:lpstr>fylit</vt:lpstr>
      <vt:lpstr>Břidličná střecha</vt:lpstr>
      <vt:lpstr>SVOR</vt:lpstr>
      <vt:lpstr>rula</vt:lpstr>
      <vt:lpstr>Mramor (krystalický vápenec)</vt:lpstr>
      <vt:lpstr>Kdo zná správné odpovědi?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Vyvřelé horniny</dc:title>
  <dc:creator>Nezvalová Alena</dc:creator>
  <cp:lastModifiedBy>Jan Řezníček</cp:lastModifiedBy>
  <cp:revision>58</cp:revision>
  <dcterms:created xsi:type="dcterms:W3CDTF">2020-11-25T10:07:27Z</dcterms:created>
  <dcterms:modified xsi:type="dcterms:W3CDTF">2021-01-06T09:07:25Z</dcterms:modified>
</cp:coreProperties>
</file>