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57" r:id="rId4"/>
    <p:sldId id="270" r:id="rId5"/>
    <p:sldId id="259" r:id="rId6"/>
    <p:sldId id="261" r:id="rId7"/>
    <p:sldId id="260" r:id="rId8"/>
    <p:sldId id="262" r:id="rId9"/>
    <p:sldId id="264" r:id="rId10"/>
    <p:sldId id="265" r:id="rId11"/>
    <p:sldId id="266" r:id="rId12"/>
    <p:sldId id="263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F31FA-644B-4ADE-A211-4DC0BF4024DE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6D31C-E962-4453-915D-E069946E5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83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373-CDEE-4D88-8D79-8478CB3B6936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B4D4-F547-484F-B88E-05235D25B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17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373-CDEE-4D88-8D79-8478CB3B6936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B4D4-F547-484F-B88E-05235D25B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09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373-CDEE-4D88-8D79-8478CB3B6936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B4D4-F547-484F-B88E-05235D25B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28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373-CDEE-4D88-8D79-8478CB3B6936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B4D4-F547-484F-B88E-05235D25B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40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373-CDEE-4D88-8D79-8478CB3B6936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B4D4-F547-484F-B88E-05235D25B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75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373-CDEE-4D88-8D79-8478CB3B6936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B4D4-F547-484F-B88E-05235D25B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3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373-CDEE-4D88-8D79-8478CB3B6936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B4D4-F547-484F-B88E-05235D25B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68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373-CDEE-4D88-8D79-8478CB3B6936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B4D4-F547-484F-B88E-05235D25B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14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373-CDEE-4D88-8D79-8478CB3B6936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B4D4-F547-484F-B88E-05235D25B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02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373-CDEE-4D88-8D79-8478CB3B6936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B4D4-F547-484F-B88E-05235D25B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25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373-CDEE-4D88-8D79-8478CB3B6936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B4D4-F547-484F-B88E-05235D25B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27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7000">
              <a:schemeClr val="accent1">
                <a:tint val="44500"/>
                <a:satMod val="160000"/>
              </a:schemeClr>
            </a:gs>
            <a:gs pos="14000">
              <a:schemeClr val="accent1">
                <a:tint val="23500"/>
                <a:satMod val="160000"/>
                <a:alpha val="2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CF373-CDEE-4D88-8D79-8478CB3B6936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9B4D4-F547-484F-B88E-05235D25B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00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7/Plastic-recyc-06.svg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c/cc/Waste_-_Polystirene.jpg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lastic-recyc-05.svg?uselang=cs" TargetMode="External"/><Relationship Id="rId7" Type="http://schemas.openxmlformats.org/officeDocument/2006/relationships/hyperlink" Target="http://cs.wikipedia.org/wiki/Soubor:Waste_-_Polystirene.jpg" TargetMode="External"/><Relationship Id="rId2" Type="http://schemas.openxmlformats.org/officeDocument/2006/relationships/hyperlink" Target="http://commons.wikimedia.org/wiki/File:PE_and_PP_objects.jpg?uselang=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%D0%9F%D0%B5%D0%BD%D0%BE%D0%BF%D0%BB%D0%B0%D1%81%D1%82.jpg?uselang=cs" TargetMode="External"/><Relationship Id="rId5" Type="http://schemas.openxmlformats.org/officeDocument/2006/relationships/hyperlink" Target="http://commons.wikimedia.org/wiki/File:Plastic-recyc-06.svg?uselang=cs" TargetMode="External"/><Relationship Id="rId4" Type="http://schemas.openxmlformats.org/officeDocument/2006/relationships/hyperlink" Target="http://commons.wikimedia.org/wiki/File:Plastic_tubing.jpg?uselang=c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//upload.wikimedia.org/wikipedia/commons/0/0c/Plastic-recyc-05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Hezký den devítko,</a:t>
            </a:r>
          </a:p>
          <a:p>
            <a:pPr marL="0" indent="0">
              <a:buNone/>
            </a:pPr>
            <a:r>
              <a:rPr lang="cs-CZ" dirty="0"/>
              <a:t>d</a:t>
            </a:r>
            <a:r>
              <a:rPr lang="cs-CZ" dirty="0" smtClean="0"/>
              <a:t>nes nás čeká učivo na téma polymerace. Ničeho se neděste – i když název zní </a:t>
            </a:r>
            <a:r>
              <a:rPr lang="cs-CZ" smtClean="0"/>
              <a:t>děsivě </a:t>
            </a:r>
            <a:r>
              <a:rPr lang="cs-CZ" smtClean="0">
                <a:sym typeface="Wingdings" panose="05000000000000000000" pitchFamily="2" charset="2"/>
              </a:rPr>
              <a:t>.</a:t>
            </a:r>
            <a:endParaRPr lang="cs-CZ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Nezapomeňte si udělat zápis do sešitu.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Hezký den 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Š.P.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783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Polystyren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196752"/>
            <a:ext cx="5666475" cy="2376264"/>
          </a:xfrm>
        </p:spPr>
      </p:pic>
      <p:pic>
        <p:nvPicPr>
          <p:cNvPr id="6149" name="Picture 5" descr="File:Plastic-recyc-06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1881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24" y="3861048"/>
            <a:ext cx="3404096" cy="2553072"/>
          </a:xfrm>
          <a:prstGeom prst="rect">
            <a:avLst/>
          </a:prstGeom>
        </p:spPr>
      </p:pic>
      <p:pic>
        <p:nvPicPr>
          <p:cNvPr id="6151" name="Picture 7" descr="Soubor:Waste - Polystiren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61420"/>
            <a:ext cx="443126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6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b="1" dirty="0" smtClean="0">
                <a:latin typeface="Comic Sans MS" pitchFamily="66" charset="0"/>
              </a:rPr>
              <a:t>Použití polystyrenu</a:t>
            </a:r>
            <a:endParaRPr lang="cs-CZ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latin typeface="Comic Sans MS" pitchFamily="66" charset="0"/>
              </a:rPr>
              <a:t>Použití v potravinářství</a:t>
            </a:r>
            <a:br>
              <a:rPr lang="cs-CZ" b="1" dirty="0" smtClean="0">
                <a:latin typeface="Comic Sans MS" pitchFamily="66" charset="0"/>
              </a:rPr>
            </a:br>
            <a:r>
              <a:rPr lang="cs-CZ" dirty="0" smtClean="0">
                <a:latin typeface="Comic Sans MS" pitchFamily="66" charset="0"/>
              </a:rPr>
              <a:t>Z polystyrenu se vyrábí např. obaly nebo jednorázové nádobí (talíře, kelímky, misky, příbory aj.). Vzhledem k jeho dobré barvitelnosti je k dispozici v řadě odstínů.</a:t>
            </a:r>
          </a:p>
          <a:p>
            <a:r>
              <a:rPr lang="cs-CZ" b="1" dirty="0" smtClean="0">
                <a:latin typeface="Comic Sans MS" pitchFamily="66" charset="0"/>
              </a:rPr>
              <a:t>Použití ve stavebnictví</a:t>
            </a:r>
            <a:br>
              <a:rPr lang="cs-CZ" b="1" dirty="0" smtClean="0">
                <a:latin typeface="Comic Sans MS" pitchFamily="66" charset="0"/>
              </a:rPr>
            </a:br>
            <a:r>
              <a:rPr lang="cs-CZ" dirty="0" smtClean="0">
                <a:latin typeface="Comic Sans MS" pitchFamily="66" charset="0"/>
              </a:rPr>
              <a:t>Ve stavitelství se používá polystyren v tepelných izolacích domů (fasád), drcený polystyren se může přidávat do betonů podlah (</a:t>
            </a:r>
            <a:r>
              <a:rPr lang="cs-CZ" dirty="0" err="1" smtClean="0">
                <a:latin typeface="Comic Sans MS" pitchFamily="66" charset="0"/>
              </a:rPr>
              <a:t>polystyrenbeton</a:t>
            </a:r>
            <a:r>
              <a:rPr lang="cs-CZ" dirty="0" smtClean="0">
                <a:latin typeface="Comic Sans MS" pitchFamily="66" charset="0"/>
              </a:rPr>
              <a:t>) - snížení hmotnosti, zlepšení tepelně-izolačních vlastností.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Zdroje a 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r>
              <a:rPr lang="cs-CZ" sz="1800" dirty="0" smtClean="0">
                <a:effectLst/>
              </a:rPr>
              <a:t>Výrobky z polypropylenu: foto. In: </a:t>
            </a:r>
            <a:r>
              <a:rPr lang="cs-CZ" sz="1800" i="1" dirty="0" err="1" smtClean="0">
                <a:effectLst/>
              </a:rPr>
              <a:t>Wikipedia</a:t>
            </a:r>
            <a:r>
              <a:rPr lang="cs-CZ" sz="1800" dirty="0" smtClean="0">
                <a:effectLst/>
              </a:rPr>
              <a:t>: </a:t>
            </a:r>
            <a:r>
              <a:rPr lang="cs-CZ" sz="1800" i="1" dirty="0" err="1" smtClean="0">
                <a:effectLst/>
              </a:rPr>
              <a:t>the</a:t>
            </a:r>
            <a:r>
              <a:rPr lang="cs-CZ" sz="1800" i="1" dirty="0" smtClean="0">
                <a:effectLst/>
              </a:rPr>
              <a:t> free </a:t>
            </a:r>
            <a:r>
              <a:rPr lang="cs-CZ" sz="1800" i="1" dirty="0" err="1" smtClean="0">
                <a:effectLst/>
              </a:rPr>
              <a:t>encyclopedia</a:t>
            </a:r>
            <a:r>
              <a:rPr lang="cs-CZ" sz="1800" dirty="0" smtClean="0">
                <a:effectLst/>
              </a:rPr>
              <a:t> [online]. San Francisco (CA): </a:t>
            </a:r>
            <a:r>
              <a:rPr lang="cs-CZ" sz="1800" dirty="0" err="1" smtClean="0">
                <a:effectLst/>
              </a:rPr>
              <a:t>Wikimedia</a:t>
            </a:r>
            <a:r>
              <a:rPr lang="cs-CZ" sz="1800" dirty="0" smtClean="0">
                <a:effectLst/>
              </a:rPr>
              <a:t> </a:t>
            </a:r>
            <a:r>
              <a:rPr lang="cs-CZ" sz="1800" dirty="0" err="1" smtClean="0">
                <a:effectLst/>
              </a:rPr>
              <a:t>Foundation</a:t>
            </a:r>
            <a:r>
              <a:rPr lang="cs-CZ" sz="1800" dirty="0" smtClean="0">
                <a:effectLst/>
              </a:rPr>
              <a:t>, 2001- [cit. 2012-09-10]. Dostupné z: </a:t>
            </a:r>
            <a:r>
              <a:rPr lang="cs-CZ" sz="1800" dirty="0" smtClean="0">
                <a:effectLst/>
                <a:hlinkClick r:id="rId2"/>
              </a:rPr>
              <a:t>http://commons.wikimedia.org/wiki/File:PE_and_PP_objects.jpg?uselang=cs</a:t>
            </a:r>
            <a:endParaRPr lang="cs-CZ" sz="1800" dirty="0" smtClean="0">
              <a:effectLst/>
            </a:endParaRPr>
          </a:p>
          <a:p>
            <a:r>
              <a:rPr lang="cs-CZ" sz="1800" dirty="0" smtClean="0">
                <a:effectLst/>
              </a:rPr>
              <a:t>Značka pp pro recyklaci. In: </a:t>
            </a:r>
            <a:r>
              <a:rPr lang="cs-CZ" sz="1800" i="1" dirty="0" err="1" smtClean="0">
                <a:effectLst/>
              </a:rPr>
              <a:t>Wikipedia</a:t>
            </a:r>
            <a:r>
              <a:rPr lang="cs-CZ" sz="1800" dirty="0" smtClean="0">
                <a:effectLst/>
              </a:rPr>
              <a:t>: </a:t>
            </a:r>
            <a:r>
              <a:rPr lang="cs-CZ" sz="1800" i="1" dirty="0" err="1" smtClean="0">
                <a:effectLst/>
              </a:rPr>
              <a:t>the</a:t>
            </a:r>
            <a:r>
              <a:rPr lang="cs-CZ" sz="1800" i="1" dirty="0" smtClean="0">
                <a:effectLst/>
              </a:rPr>
              <a:t> free </a:t>
            </a:r>
            <a:r>
              <a:rPr lang="cs-CZ" sz="1800" i="1" dirty="0" err="1" smtClean="0">
                <a:effectLst/>
              </a:rPr>
              <a:t>encyclopedia</a:t>
            </a:r>
            <a:r>
              <a:rPr lang="cs-CZ" sz="1800" dirty="0" smtClean="0">
                <a:effectLst/>
              </a:rPr>
              <a:t> [online]. San Francisco (CA): </a:t>
            </a:r>
            <a:r>
              <a:rPr lang="cs-CZ" sz="1800" dirty="0" err="1" smtClean="0">
                <a:effectLst/>
              </a:rPr>
              <a:t>Wikimedia</a:t>
            </a:r>
            <a:r>
              <a:rPr lang="cs-CZ" sz="1800" dirty="0" smtClean="0">
                <a:effectLst/>
              </a:rPr>
              <a:t> </a:t>
            </a:r>
            <a:r>
              <a:rPr lang="cs-CZ" sz="1800" dirty="0" err="1" smtClean="0">
                <a:effectLst/>
              </a:rPr>
              <a:t>Foundation</a:t>
            </a:r>
            <a:r>
              <a:rPr lang="cs-CZ" sz="1800" dirty="0" smtClean="0">
                <a:effectLst/>
              </a:rPr>
              <a:t>, 2001- [cit. 2012-09-10]. Dostupné z: </a:t>
            </a:r>
            <a:r>
              <a:rPr lang="cs-CZ" sz="1800" dirty="0" smtClean="0">
                <a:effectLst/>
                <a:hlinkClick r:id="rId3"/>
              </a:rPr>
              <a:t>http://commons.wikimedia.org/wiki/File:Plastic-recyc-05.svg?uselang=cs</a:t>
            </a:r>
            <a:endParaRPr lang="cs-CZ" sz="1800" dirty="0" smtClean="0">
              <a:effectLst/>
            </a:endParaRPr>
          </a:p>
          <a:p>
            <a:r>
              <a:rPr lang="cs-CZ" sz="1800" dirty="0" smtClean="0">
                <a:effectLst/>
              </a:rPr>
              <a:t>Trubky PVC: foto. In: </a:t>
            </a:r>
            <a:r>
              <a:rPr lang="cs-CZ" sz="1800" i="1" dirty="0" err="1" smtClean="0">
                <a:effectLst/>
              </a:rPr>
              <a:t>Wikipedia</a:t>
            </a:r>
            <a:r>
              <a:rPr lang="cs-CZ" sz="1800" dirty="0" smtClean="0">
                <a:effectLst/>
              </a:rPr>
              <a:t>: </a:t>
            </a:r>
            <a:r>
              <a:rPr lang="cs-CZ" sz="1800" i="1" dirty="0" err="1" smtClean="0">
                <a:effectLst/>
              </a:rPr>
              <a:t>the</a:t>
            </a:r>
            <a:r>
              <a:rPr lang="cs-CZ" sz="1800" i="1" dirty="0" smtClean="0">
                <a:effectLst/>
              </a:rPr>
              <a:t> free </a:t>
            </a:r>
            <a:r>
              <a:rPr lang="cs-CZ" sz="1800" i="1" dirty="0" err="1" smtClean="0">
                <a:effectLst/>
              </a:rPr>
              <a:t>encyclopedia</a:t>
            </a:r>
            <a:r>
              <a:rPr lang="cs-CZ" sz="1800" dirty="0" smtClean="0">
                <a:effectLst/>
              </a:rPr>
              <a:t> [online]. San Francisco (CA): </a:t>
            </a:r>
            <a:r>
              <a:rPr lang="cs-CZ" sz="1800" dirty="0" err="1" smtClean="0">
                <a:effectLst/>
              </a:rPr>
              <a:t>Wikimedia</a:t>
            </a:r>
            <a:r>
              <a:rPr lang="cs-CZ" sz="1800" dirty="0" smtClean="0">
                <a:effectLst/>
              </a:rPr>
              <a:t> </a:t>
            </a:r>
            <a:r>
              <a:rPr lang="cs-CZ" sz="1800" dirty="0" err="1" smtClean="0">
                <a:effectLst/>
              </a:rPr>
              <a:t>Foundation</a:t>
            </a:r>
            <a:r>
              <a:rPr lang="cs-CZ" sz="1800" dirty="0" smtClean="0">
                <a:effectLst/>
              </a:rPr>
              <a:t>, 2001- [cit. 2012-09-10]. Dostupné z: </a:t>
            </a:r>
            <a:r>
              <a:rPr lang="cs-CZ" sz="1800" dirty="0" smtClean="0">
                <a:effectLst/>
                <a:hlinkClick r:id="rId4"/>
              </a:rPr>
              <a:t>http://commons.wikimedia.org/wiki/File:Plastic_tubing.jpg?uselang=cs</a:t>
            </a:r>
            <a:endParaRPr lang="cs-CZ" sz="1800" dirty="0" smtClean="0">
              <a:effectLst/>
            </a:endParaRPr>
          </a:p>
          <a:p>
            <a:r>
              <a:rPr lang="cs-CZ" sz="1800" dirty="0" smtClean="0">
                <a:effectLst/>
              </a:rPr>
              <a:t>Symbol polystyrenu: piktogram. In: </a:t>
            </a:r>
            <a:r>
              <a:rPr lang="cs-CZ" sz="1800" i="1" dirty="0" err="1" smtClean="0">
                <a:effectLst/>
              </a:rPr>
              <a:t>Wikipedia</a:t>
            </a:r>
            <a:r>
              <a:rPr lang="cs-CZ" sz="1800" dirty="0" smtClean="0">
                <a:effectLst/>
              </a:rPr>
              <a:t>: </a:t>
            </a:r>
            <a:r>
              <a:rPr lang="cs-CZ" sz="1800" i="1" dirty="0" err="1" smtClean="0">
                <a:effectLst/>
              </a:rPr>
              <a:t>the</a:t>
            </a:r>
            <a:r>
              <a:rPr lang="cs-CZ" sz="1800" i="1" dirty="0" smtClean="0">
                <a:effectLst/>
              </a:rPr>
              <a:t> free </a:t>
            </a:r>
            <a:r>
              <a:rPr lang="cs-CZ" sz="1800" i="1" dirty="0" err="1" smtClean="0">
                <a:effectLst/>
              </a:rPr>
              <a:t>encyclopedia</a:t>
            </a:r>
            <a:r>
              <a:rPr lang="cs-CZ" sz="1800" dirty="0" smtClean="0">
                <a:effectLst/>
              </a:rPr>
              <a:t> [online]. San Francisco (CA): </a:t>
            </a:r>
            <a:r>
              <a:rPr lang="cs-CZ" sz="1800" dirty="0" err="1" smtClean="0">
                <a:effectLst/>
              </a:rPr>
              <a:t>Wikimedia</a:t>
            </a:r>
            <a:r>
              <a:rPr lang="cs-CZ" sz="1800" dirty="0" smtClean="0">
                <a:effectLst/>
              </a:rPr>
              <a:t> </a:t>
            </a:r>
            <a:r>
              <a:rPr lang="cs-CZ" sz="1800" dirty="0" err="1" smtClean="0">
                <a:effectLst/>
              </a:rPr>
              <a:t>Foundation</a:t>
            </a:r>
            <a:r>
              <a:rPr lang="cs-CZ" sz="1800" dirty="0" smtClean="0">
                <a:effectLst/>
              </a:rPr>
              <a:t>, 2001- [cit. 2012-09-10]. Dostupné z: </a:t>
            </a:r>
            <a:r>
              <a:rPr lang="cs-CZ" sz="1800" dirty="0" smtClean="0">
                <a:effectLst/>
                <a:hlinkClick r:id="rId5"/>
              </a:rPr>
              <a:t>http://commons.wikimedia.org/wiki/File:Plastic-recyc-06.svg?uselang=cs</a:t>
            </a:r>
            <a:endParaRPr lang="cs-CZ" sz="1800" dirty="0" smtClean="0">
              <a:effectLst/>
            </a:endParaRPr>
          </a:p>
          <a:p>
            <a:r>
              <a:rPr lang="cs-CZ" sz="1800" dirty="0" smtClean="0">
                <a:effectLst/>
              </a:rPr>
              <a:t>Deska polystyrenu: foto. In: </a:t>
            </a:r>
            <a:r>
              <a:rPr lang="cs-CZ" sz="1800" i="1" dirty="0" err="1" smtClean="0">
                <a:effectLst/>
              </a:rPr>
              <a:t>Wikipedia</a:t>
            </a:r>
            <a:r>
              <a:rPr lang="cs-CZ" sz="1800" dirty="0" smtClean="0">
                <a:effectLst/>
              </a:rPr>
              <a:t>: </a:t>
            </a:r>
            <a:r>
              <a:rPr lang="cs-CZ" sz="1800" i="1" dirty="0" err="1" smtClean="0">
                <a:effectLst/>
              </a:rPr>
              <a:t>the</a:t>
            </a:r>
            <a:r>
              <a:rPr lang="cs-CZ" sz="1800" i="1" dirty="0" smtClean="0">
                <a:effectLst/>
              </a:rPr>
              <a:t> free </a:t>
            </a:r>
            <a:r>
              <a:rPr lang="cs-CZ" sz="1800" i="1" dirty="0" err="1" smtClean="0">
                <a:effectLst/>
              </a:rPr>
              <a:t>encyclopedia</a:t>
            </a:r>
            <a:r>
              <a:rPr lang="cs-CZ" sz="1800" dirty="0" smtClean="0">
                <a:effectLst/>
              </a:rPr>
              <a:t> [online]. San Francisco (CA): </a:t>
            </a:r>
            <a:r>
              <a:rPr lang="cs-CZ" sz="1800" dirty="0" err="1" smtClean="0">
                <a:effectLst/>
              </a:rPr>
              <a:t>Wikimedia</a:t>
            </a:r>
            <a:r>
              <a:rPr lang="cs-CZ" sz="1800" dirty="0" smtClean="0">
                <a:effectLst/>
              </a:rPr>
              <a:t> </a:t>
            </a:r>
            <a:r>
              <a:rPr lang="cs-CZ" sz="1800" dirty="0" err="1" smtClean="0">
                <a:effectLst/>
              </a:rPr>
              <a:t>Foundation</a:t>
            </a:r>
            <a:r>
              <a:rPr lang="cs-CZ" sz="1800" dirty="0" smtClean="0">
                <a:effectLst/>
              </a:rPr>
              <a:t>, 2001- [cit. 2012-09-10]. Dostupné z: </a:t>
            </a:r>
            <a:r>
              <a:rPr lang="cs-CZ" sz="1800" dirty="0" smtClean="0">
                <a:effectLst/>
                <a:hlinkClick r:id="rId6"/>
              </a:rPr>
              <a:t>http://commons.wikimedia.org/wiki/File:%D0%9F%D0%B5%D0%BD%D0%BE%D0%BF%D0%BB%D0%B0%D1%81%D1%82.jpg?uselang=cs</a:t>
            </a:r>
            <a:endParaRPr lang="cs-CZ" sz="1800" dirty="0" smtClean="0">
              <a:effectLst/>
            </a:endParaRPr>
          </a:p>
          <a:p>
            <a:r>
              <a:rPr lang="cs-CZ" sz="1800" dirty="0" smtClean="0">
                <a:effectLst/>
              </a:rPr>
              <a:t>Polystyren odpad: foto. In: </a:t>
            </a:r>
            <a:r>
              <a:rPr lang="cs-CZ" sz="1800" i="1" dirty="0" err="1" smtClean="0">
                <a:effectLst/>
              </a:rPr>
              <a:t>Wikipedia</a:t>
            </a:r>
            <a:r>
              <a:rPr lang="cs-CZ" sz="1800" dirty="0" smtClean="0">
                <a:effectLst/>
              </a:rPr>
              <a:t>: </a:t>
            </a:r>
            <a:r>
              <a:rPr lang="cs-CZ" sz="1800" i="1" dirty="0" err="1" smtClean="0">
                <a:effectLst/>
              </a:rPr>
              <a:t>the</a:t>
            </a:r>
            <a:r>
              <a:rPr lang="cs-CZ" sz="1800" i="1" dirty="0" smtClean="0">
                <a:effectLst/>
              </a:rPr>
              <a:t> free </a:t>
            </a:r>
            <a:r>
              <a:rPr lang="cs-CZ" sz="1800" i="1" dirty="0" err="1" smtClean="0">
                <a:effectLst/>
              </a:rPr>
              <a:t>encyclopedia</a:t>
            </a:r>
            <a:r>
              <a:rPr lang="cs-CZ" sz="1800" dirty="0" smtClean="0">
                <a:effectLst/>
              </a:rPr>
              <a:t> [online]. San Francisco (CA): </a:t>
            </a:r>
            <a:r>
              <a:rPr lang="cs-CZ" sz="1800" dirty="0" err="1" smtClean="0">
                <a:effectLst/>
              </a:rPr>
              <a:t>Wikimedia</a:t>
            </a:r>
            <a:r>
              <a:rPr lang="cs-CZ" sz="1800" dirty="0" smtClean="0">
                <a:effectLst/>
              </a:rPr>
              <a:t> </a:t>
            </a:r>
            <a:r>
              <a:rPr lang="cs-CZ" sz="1800" dirty="0" err="1" smtClean="0">
                <a:effectLst/>
              </a:rPr>
              <a:t>Foundation</a:t>
            </a:r>
            <a:r>
              <a:rPr lang="cs-CZ" sz="1800" dirty="0" smtClean="0">
                <a:effectLst/>
              </a:rPr>
              <a:t>, 2001- [cit. 2012-10-09]. Dostupné z: </a:t>
            </a:r>
            <a:r>
              <a:rPr lang="cs-CZ" sz="1800" dirty="0" smtClean="0">
                <a:effectLst/>
                <a:hlinkClick r:id="rId7"/>
              </a:rPr>
              <a:t>http://cs.wikipedia.org/wiki/Soubor:Waste_-_Polystirene.jpg</a:t>
            </a:r>
            <a:endParaRPr lang="cs-CZ" sz="1800" dirty="0" smtClean="0">
              <a:effectLst/>
            </a:endParaRPr>
          </a:p>
          <a:p>
            <a:r>
              <a:rPr lang="cs-CZ" sz="1800" dirty="0"/>
              <a:t>ČTRNÁCTOVÁ,CSC., Doc. </a:t>
            </a:r>
            <a:r>
              <a:rPr lang="cs-CZ" sz="1800" dirty="0" err="1"/>
              <a:t>RNDr.Hana</a:t>
            </a:r>
            <a:r>
              <a:rPr lang="cs-CZ" sz="1800" dirty="0"/>
              <a:t>, Prof. </a:t>
            </a:r>
            <a:r>
              <a:rPr lang="cs-CZ" sz="1800" dirty="0" err="1"/>
              <a:t>Ing.Karel</a:t>
            </a:r>
            <a:r>
              <a:rPr lang="cs-CZ" sz="1800" dirty="0"/>
              <a:t> KOLÁŘ,CSC., PaedDr. Miloslava SVOBODOVÁ a </a:t>
            </a:r>
            <a:r>
              <a:rPr lang="cs-CZ" sz="1800" dirty="0" err="1"/>
              <a:t>RNDr.František</a:t>
            </a:r>
            <a:r>
              <a:rPr lang="cs-CZ" sz="1800" dirty="0"/>
              <a:t> ZEMÁNEK. </a:t>
            </a:r>
            <a:r>
              <a:rPr lang="cs-CZ" sz="1800" i="1" dirty="0"/>
              <a:t>Přehled chemie pro základní školy</a:t>
            </a:r>
            <a:r>
              <a:rPr lang="cs-CZ" sz="1800" dirty="0"/>
              <a:t>. 1. vydání. Praha: SPN-pedagogické nakladatelství, a.s., 2006. </a:t>
            </a:r>
            <a:r>
              <a:rPr lang="cs-CZ" sz="1800"/>
              <a:t>ISBN 80-7235-260-1.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394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cs-CZ" sz="1800" b="1" u="sng" dirty="0" smtClean="0"/>
              <a:t>Zápis do sešitu:</a:t>
            </a:r>
            <a:endParaRPr lang="cs-CZ" sz="18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6632"/>
            <a:ext cx="8661648" cy="649573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b="1" dirty="0" smtClean="0"/>
              <a:t>Polymerace</a:t>
            </a:r>
          </a:p>
          <a:p>
            <a:pPr>
              <a:buFontTx/>
              <a:buChar char="-"/>
            </a:pPr>
            <a:r>
              <a:rPr lang="cs-CZ" sz="2000" dirty="0" smtClean="0"/>
              <a:t>je </a:t>
            </a:r>
            <a:r>
              <a:rPr lang="cs-CZ" sz="2000" dirty="0"/>
              <a:t>chemická reakce, při které se spojuje velký počet  malých molekul (monomerů) a vznikají vysokomolekulární látky (polymery</a:t>
            </a:r>
            <a:r>
              <a:rPr lang="cs-CZ" sz="2000" dirty="0" smtClean="0"/>
              <a:t>).</a:t>
            </a:r>
          </a:p>
          <a:p>
            <a:pPr>
              <a:buFontTx/>
              <a:buChar char="-"/>
            </a:pPr>
            <a:r>
              <a:rPr lang="cs-CZ" sz="2000" dirty="0"/>
              <a:t>Výchozí látka se označuje jako </a:t>
            </a:r>
            <a:r>
              <a:rPr lang="cs-CZ" sz="2000" b="1" dirty="0"/>
              <a:t>monomer</a:t>
            </a:r>
            <a:r>
              <a:rPr lang="cs-CZ" sz="2000" dirty="0"/>
              <a:t>, produktem polymerace je </a:t>
            </a:r>
            <a:r>
              <a:rPr lang="cs-CZ" sz="2000" b="1" dirty="0"/>
              <a:t>polymer.</a:t>
            </a:r>
            <a:r>
              <a:rPr lang="cs-CZ" sz="2000" dirty="0"/>
              <a:t> </a:t>
            </a:r>
            <a:endParaRPr lang="cs-CZ" sz="2000" dirty="0" smtClean="0"/>
          </a:p>
          <a:p>
            <a:pPr>
              <a:buFontTx/>
              <a:buChar char="-"/>
            </a:pPr>
            <a:r>
              <a:rPr lang="cs-CZ" sz="2000" dirty="0"/>
              <a:t>Podmínkou na monomer je, aby obsahoval </a:t>
            </a:r>
            <a:r>
              <a:rPr lang="cs-CZ" sz="2000" b="1" u="sng" dirty="0">
                <a:solidFill>
                  <a:srgbClr val="FF0000"/>
                </a:solidFill>
              </a:rPr>
              <a:t>alespoň  jednu dvojnou vazbu</a:t>
            </a:r>
            <a:r>
              <a:rPr lang="cs-CZ" sz="2000" dirty="0"/>
              <a:t>, např. </a:t>
            </a:r>
            <a:r>
              <a:rPr lang="cs-CZ" sz="2000" dirty="0" err="1"/>
              <a:t>ethylen</a:t>
            </a:r>
            <a:r>
              <a:rPr lang="cs-CZ" sz="2000" dirty="0"/>
              <a:t>, propylen, vinylchlorid atd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r>
              <a:rPr lang="cs-CZ" sz="2000" u="sng" dirty="0">
                <a:latin typeface="Comic Sans MS" pitchFamily="66" charset="0"/>
              </a:rPr>
              <a:t>Schéma </a:t>
            </a:r>
            <a:r>
              <a:rPr lang="cs-CZ" sz="2000" u="sng" dirty="0" smtClean="0">
                <a:latin typeface="Comic Sans MS" pitchFamily="66" charset="0"/>
              </a:rPr>
              <a:t>polymerace</a:t>
            </a:r>
          </a:p>
          <a:p>
            <a:pPr marL="0" indent="0">
              <a:buNone/>
            </a:pPr>
            <a:r>
              <a:rPr lang="cs-CZ" sz="2000" b="1" dirty="0">
                <a:latin typeface="Comic Sans MS" pitchFamily="66" charset="0"/>
              </a:rPr>
              <a:t>1. </a:t>
            </a:r>
            <a:r>
              <a:rPr lang="cs-CZ" sz="2000" dirty="0" smtClean="0">
                <a:latin typeface="Comic Sans MS" pitchFamily="66" charset="0"/>
              </a:rPr>
              <a:t>Monomer			 </a:t>
            </a:r>
            <a:r>
              <a:rPr lang="cs-CZ" sz="2000" b="1" dirty="0" smtClean="0"/>
              <a:t>2</a:t>
            </a:r>
            <a:r>
              <a:rPr lang="cs-CZ" sz="2000" b="1" dirty="0"/>
              <a:t>. </a:t>
            </a:r>
            <a:r>
              <a:rPr lang="cs-CZ" sz="2000" dirty="0">
                <a:latin typeface="Comic Sans MS" pitchFamily="66" charset="0"/>
              </a:rPr>
              <a:t>Dvojná vazba </a:t>
            </a:r>
            <a:r>
              <a:rPr lang="cs-CZ" sz="2000" b="1" dirty="0">
                <a:latin typeface="Comic Sans MS" pitchFamily="66" charset="0"/>
              </a:rPr>
              <a:t>zan</a:t>
            </a:r>
            <a:r>
              <a:rPr lang="cs-CZ" sz="2000" b="1" dirty="0"/>
              <a:t>iká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/>
            </a:r>
            <a:br>
              <a:rPr lang="cs-CZ" sz="2000" dirty="0">
                <a:latin typeface="Comic Sans MS" pitchFamily="66" charset="0"/>
              </a:rPr>
            </a:br>
            <a:r>
              <a:rPr lang="cs-CZ" sz="2000" dirty="0">
                <a:latin typeface="Comic Sans MS" pitchFamily="66" charset="0"/>
              </a:rPr>
              <a:t>(</a:t>
            </a:r>
            <a:r>
              <a:rPr lang="cs-CZ" sz="2000" dirty="0" err="1" smtClean="0">
                <a:latin typeface="Comic Sans MS" pitchFamily="66" charset="0"/>
              </a:rPr>
              <a:t>ethylen</a:t>
            </a:r>
            <a:r>
              <a:rPr lang="cs-CZ" sz="2000" dirty="0" smtClean="0">
                <a:latin typeface="Comic Sans MS" pitchFamily="66" charset="0"/>
              </a:rPr>
              <a:t>)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>
                <a:latin typeface="Comic Sans MS" pitchFamily="66" charset="0"/>
              </a:rPr>
              <a:t>3. </a:t>
            </a:r>
            <a:r>
              <a:rPr lang="cs-CZ" sz="2000" dirty="0">
                <a:latin typeface="Comic Sans MS" pitchFamily="66" charset="0"/>
              </a:rPr>
              <a:t>Polymer </a:t>
            </a:r>
            <a:r>
              <a:rPr lang="cs-CZ" sz="2000" dirty="0" smtClean="0">
                <a:latin typeface="Comic Sans MS" pitchFamily="66" charset="0"/>
              </a:rPr>
              <a:t>			 </a:t>
            </a:r>
          </a:p>
          <a:p>
            <a:pPr marL="0" indent="0">
              <a:buNone/>
            </a:pPr>
            <a:r>
              <a:rPr lang="cs-CZ" sz="2000" dirty="0" smtClean="0">
                <a:latin typeface="Comic Sans MS" pitchFamily="66" charset="0"/>
              </a:rPr>
              <a:t>				POLYETHYLEN</a:t>
            </a:r>
            <a:r>
              <a:rPr lang="cs-CZ" sz="2000" dirty="0">
                <a:latin typeface="Comic Sans MS" pitchFamily="66" charset="0"/>
              </a:rPr>
              <a:t/>
            </a:r>
            <a:br>
              <a:rPr lang="cs-CZ" sz="2000" dirty="0">
                <a:latin typeface="Comic Sans MS" pitchFamily="66" charset="0"/>
              </a:rPr>
            </a:br>
            <a:r>
              <a:rPr lang="cs-CZ" sz="2000" dirty="0">
                <a:latin typeface="Comic Sans MS" pitchFamily="66" charset="0"/>
              </a:rPr>
              <a:t>(</a:t>
            </a:r>
            <a:r>
              <a:rPr lang="cs-CZ" sz="2000" dirty="0" err="1">
                <a:latin typeface="Comic Sans MS" pitchFamily="66" charset="0"/>
              </a:rPr>
              <a:t>polyethylen</a:t>
            </a:r>
            <a:r>
              <a:rPr lang="cs-CZ" sz="2000" dirty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endParaRPr lang="cs-CZ" sz="1800" b="1" u="sng" dirty="0" smtClean="0"/>
          </a:p>
          <a:p>
            <a:pPr marL="0" indent="0">
              <a:buNone/>
            </a:pPr>
            <a:endParaRPr lang="cs-CZ" sz="1800" b="1" u="sng" dirty="0" smtClean="0"/>
          </a:p>
          <a:p>
            <a:pPr marL="0" indent="0">
              <a:buNone/>
            </a:pPr>
            <a:endParaRPr lang="cs-CZ" sz="1800" b="1" u="sng" dirty="0"/>
          </a:p>
          <a:p>
            <a:pPr marL="0" indent="0">
              <a:buNone/>
            </a:pPr>
            <a:endParaRPr lang="cs-CZ" sz="1800" b="1" u="sng" dirty="0"/>
          </a:p>
          <a:p>
            <a:pPr marL="0" indent="0">
              <a:buNone/>
            </a:pPr>
            <a:r>
              <a:rPr lang="cs-CZ" sz="1900" b="1" u="sng" dirty="0" smtClean="0"/>
              <a:t>Význam polymerace:</a:t>
            </a:r>
          </a:p>
          <a:p>
            <a:r>
              <a:rPr lang="cs-CZ" sz="1900" dirty="0"/>
              <a:t>Polymerizace je základní reakce pro výrobu plastů, syntetických kaučuků a umělých vláken. </a:t>
            </a:r>
          </a:p>
          <a:p>
            <a:r>
              <a:rPr lang="cs-CZ" sz="1900" dirty="0"/>
              <a:t>Uplatňuje se při výrobě a využití laků, polyesterů, laminátů a v lékařství.</a:t>
            </a:r>
          </a:p>
          <a:p>
            <a:r>
              <a:rPr lang="cs-CZ" sz="1900" dirty="0"/>
              <a:t>Polymerizace se vyskytuje též v procesech v živé přírodě, např. při biosyntéze polysacharidů a </a:t>
            </a:r>
            <a:r>
              <a:rPr lang="cs-CZ" sz="1900" dirty="0" smtClean="0"/>
              <a:t>proteinů</a:t>
            </a:r>
          </a:p>
          <a:p>
            <a:pPr marL="0" indent="0">
              <a:buNone/>
            </a:pPr>
            <a:r>
              <a:rPr lang="cs-CZ" sz="1900" b="1" u="sng" dirty="0" smtClean="0"/>
              <a:t>Zástupci:</a:t>
            </a:r>
            <a:endParaRPr lang="cs-CZ" sz="1900" b="1" u="sng" dirty="0"/>
          </a:p>
          <a:p>
            <a:pPr marL="0" indent="0">
              <a:buNone/>
            </a:pPr>
            <a:r>
              <a:rPr lang="cs-CZ" sz="1900" b="1" dirty="0"/>
              <a:t>Polyvinylchlorid</a:t>
            </a:r>
            <a:r>
              <a:rPr lang="cs-CZ" sz="1900" dirty="0"/>
              <a:t> (</a:t>
            </a:r>
            <a:r>
              <a:rPr lang="cs-CZ" sz="1900" b="1" dirty="0"/>
              <a:t>PVC</a:t>
            </a:r>
            <a:r>
              <a:rPr lang="cs-CZ" sz="1900" dirty="0" smtClean="0"/>
              <a:t>), </a:t>
            </a:r>
            <a:r>
              <a:rPr lang="cs-CZ" sz="1900" b="1" dirty="0" smtClean="0"/>
              <a:t>polystyren</a:t>
            </a:r>
            <a:endParaRPr lang="cs-CZ" sz="1900" b="1" u="sng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33812"/>
            <a:ext cx="2048838" cy="71965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67" y="2204864"/>
            <a:ext cx="1752214" cy="77755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06" y="3307446"/>
            <a:ext cx="2096481" cy="72008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34730"/>
            <a:ext cx="1031679" cy="98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73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828600" y="660400"/>
            <a:ext cx="7772400" cy="1470025"/>
          </a:xfrm>
        </p:spPr>
        <p:txBody>
          <a:bodyPr/>
          <a:lstStyle/>
          <a:p>
            <a:r>
              <a:rPr lang="cs-CZ" dirty="0" smtClean="0"/>
              <a:t>Polymerace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468560" y="2768848"/>
            <a:ext cx="6400800" cy="17526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9.ročník chemie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 descr="T4-DNA-&lt;strong&gt;Polymerase&lt;/strong&gt; –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60" y="199901"/>
            <a:ext cx="3861048" cy="386104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230981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1547664" y="5589240"/>
            <a:ext cx="7378605" cy="1067131"/>
            <a:chOff x="1115616" y="4725144"/>
            <a:chExt cx="7334737" cy="1224136"/>
          </a:xfrm>
        </p:grpSpPr>
        <p:sp>
          <p:nvSpPr>
            <p:cNvPr id="7" name="Obdélník 6"/>
            <p:cNvSpPr/>
            <p:nvPr/>
          </p:nvSpPr>
          <p:spPr>
            <a:xfrm>
              <a:off x="1115616" y="4725144"/>
              <a:ext cx="7334737" cy="122413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aoblený obdélník 7"/>
            <p:cNvSpPr/>
            <p:nvPr/>
          </p:nvSpPr>
          <p:spPr>
            <a:xfrm>
              <a:off x="1403648" y="4941168"/>
              <a:ext cx="900000" cy="360000"/>
            </a:xfrm>
            <a:prstGeom prst="roundRect">
              <a:avLst>
                <a:gd name="adj" fmla="val 3308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/>
                <a:t>monomer</a:t>
              </a:r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3996128" y="4947411"/>
              <a:ext cx="864000" cy="360000"/>
            </a:xfrm>
            <a:prstGeom prst="roundRect">
              <a:avLst>
                <a:gd name="adj" fmla="val 3308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/>
                <a:t>mezomer</a:t>
              </a:r>
              <a:endParaRPr lang="cs-CZ" sz="1200" dirty="0"/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7020368" y="4947411"/>
              <a:ext cx="864000" cy="360000"/>
            </a:xfrm>
            <a:prstGeom prst="roundRect">
              <a:avLst>
                <a:gd name="adj" fmla="val 3308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/>
                <a:t>mezomer</a:t>
              </a:r>
              <a:endParaRPr lang="cs-CZ" sz="1200" dirty="0"/>
            </a:p>
          </p:txBody>
        </p:sp>
        <p:sp>
          <p:nvSpPr>
            <p:cNvPr id="11" name="Zaoblený obdélník 10"/>
            <p:cNvSpPr/>
            <p:nvPr/>
          </p:nvSpPr>
          <p:spPr>
            <a:xfrm>
              <a:off x="6012344" y="4941168"/>
              <a:ext cx="864000" cy="360000"/>
            </a:xfrm>
            <a:prstGeom prst="roundRect">
              <a:avLst>
                <a:gd name="adj" fmla="val 3308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/>
                <a:t>mezomer</a:t>
              </a:r>
              <a:endParaRPr lang="cs-CZ" sz="1200" dirty="0"/>
            </a:p>
          </p:txBody>
        </p:sp>
        <p:sp>
          <p:nvSpPr>
            <p:cNvPr id="12" name="Zaoblený obdélník 11"/>
            <p:cNvSpPr/>
            <p:nvPr/>
          </p:nvSpPr>
          <p:spPr>
            <a:xfrm>
              <a:off x="5004240" y="4941168"/>
              <a:ext cx="864000" cy="360000"/>
            </a:xfrm>
            <a:prstGeom prst="roundRect">
              <a:avLst>
                <a:gd name="adj" fmla="val 3308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/>
                <a:t>mezomer</a:t>
              </a:r>
              <a:endParaRPr lang="cs-CZ" sz="1200" dirty="0"/>
            </a:p>
          </p:txBody>
        </p:sp>
        <p:sp>
          <p:nvSpPr>
            <p:cNvPr id="13" name="Šipka doprava 12"/>
            <p:cNvSpPr/>
            <p:nvPr/>
          </p:nvSpPr>
          <p:spPr>
            <a:xfrm>
              <a:off x="2627784" y="5013176"/>
              <a:ext cx="720080" cy="2160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Pravá složená závorka 13"/>
            <p:cNvSpPr/>
            <p:nvPr/>
          </p:nvSpPr>
          <p:spPr>
            <a:xfrm rot="5400000">
              <a:off x="5831429" y="3176261"/>
              <a:ext cx="234122" cy="4447820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3652572" y="48691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…</a:t>
              </a:r>
              <a:endParaRPr lang="cs-CZ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7829036" y="48691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…</a:t>
              </a:r>
              <a:endParaRPr lang="cs-CZ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5579995" y="5517232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smtClean="0"/>
                <a:t>polymer</a:t>
              </a:r>
              <a:endParaRPr lang="cs-C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049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05488"/>
          </a:xfrm>
        </p:spPr>
        <p:txBody>
          <a:bodyPr/>
          <a:lstStyle/>
          <a:p>
            <a:r>
              <a:rPr lang="cs-CZ" b="1" dirty="0" smtClean="0"/>
              <a:t>Polymerace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30270"/>
            <a:ext cx="8229600" cy="485740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je chemická reakce, při které se spojuje velký počet  malých molekul (monomerů) a vznikají vysokomolekulární látky (polymery).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 smtClean="0"/>
              <a:t>Podmínkou na monomer je, aby obsahoval alespoň  jednu dvojnou vazbu, např. </a:t>
            </a:r>
            <a:r>
              <a:rPr lang="cs-CZ" sz="2800" dirty="0" err="1" smtClean="0"/>
              <a:t>ethylen</a:t>
            </a:r>
            <a:r>
              <a:rPr lang="cs-CZ" sz="2800" dirty="0" smtClean="0"/>
              <a:t>, propylen, vinylchlorid atd. </a:t>
            </a:r>
            <a:br>
              <a:rPr lang="cs-CZ" sz="2800" dirty="0" smtClean="0"/>
            </a:br>
            <a:endParaRPr lang="cs-CZ" sz="2800" dirty="0" smtClean="0"/>
          </a:p>
          <a:p>
            <a:r>
              <a:rPr lang="cs-CZ" sz="2800" dirty="0" smtClean="0"/>
              <a:t>Výchozí látka se označuje jako </a:t>
            </a:r>
            <a:r>
              <a:rPr lang="cs-CZ" sz="2800" b="1" dirty="0" smtClean="0"/>
              <a:t>monomer</a:t>
            </a:r>
            <a:r>
              <a:rPr lang="cs-CZ" sz="2800" dirty="0" smtClean="0"/>
              <a:t>, produktem polymerace je </a:t>
            </a:r>
            <a:r>
              <a:rPr lang="cs-CZ" sz="2800" b="1" dirty="0" smtClean="0"/>
              <a:t>polymer.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945807" y="5517232"/>
            <a:ext cx="7334737" cy="1224136"/>
            <a:chOff x="1115616" y="4725144"/>
            <a:chExt cx="7334737" cy="1224136"/>
          </a:xfrm>
        </p:grpSpPr>
        <p:sp>
          <p:nvSpPr>
            <p:cNvPr id="5" name="Obdélník 4"/>
            <p:cNvSpPr/>
            <p:nvPr/>
          </p:nvSpPr>
          <p:spPr>
            <a:xfrm>
              <a:off x="1115616" y="4725144"/>
              <a:ext cx="7334737" cy="122413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Zaoblený obdélník 5"/>
            <p:cNvSpPr/>
            <p:nvPr/>
          </p:nvSpPr>
          <p:spPr>
            <a:xfrm>
              <a:off x="1403648" y="4941168"/>
              <a:ext cx="900000" cy="360000"/>
            </a:xfrm>
            <a:prstGeom prst="roundRect">
              <a:avLst>
                <a:gd name="adj" fmla="val 3308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/>
                <a:t>monomer</a:t>
              </a:r>
            </a:p>
          </p:txBody>
        </p:sp>
        <p:sp>
          <p:nvSpPr>
            <p:cNvPr id="7" name="Zaoblený obdélník 6"/>
            <p:cNvSpPr/>
            <p:nvPr/>
          </p:nvSpPr>
          <p:spPr>
            <a:xfrm>
              <a:off x="3996128" y="4947411"/>
              <a:ext cx="864000" cy="360000"/>
            </a:xfrm>
            <a:prstGeom prst="roundRect">
              <a:avLst>
                <a:gd name="adj" fmla="val 3308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/>
                <a:t>mezomer</a:t>
              </a:r>
              <a:endParaRPr lang="cs-CZ" sz="1200" dirty="0"/>
            </a:p>
          </p:txBody>
        </p:sp>
        <p:sp>
          <p:nvSpPr>
            <p:cNvPr id="8" name="Zaoblený obdélník 7"/>
            <p:cNvSpPr/>
            <p:nvPr/>
          </p:nvSpPr>
          <p:spPr>
            <a:xfrm>
              <a:off x="7020368" y="4947411"/>
              <a:ext cx="864000" cy="360000"/>
            </a:xfrm>
            <a:prstGeom prst="roundRect">
              <a:avLst>
                <a:gd name="adj" fmla="val 3308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/>
                <a:t>mezomer</a:t>
              </a:r>
              <a:endParaRPr lang="cs-CZ" sz="120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6012344" y="4941168"/>
              <a:ext cx="864000" cy="360000"/>
            </a:xfrm>
            <a:prstGeom prst="roundRect">
              <a:avLst>
                <a:gd name="adj" fmla="val 3308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/>
                <a:t>mezomer</a:t>
              </a:r>
              <a:endParaRPr lang="cs-CZ" sz="1200" dirty="0"/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5004240" y="4941168"/>
              <a:ext cx="864000" cy="360000"/>
            </a:xfrm>
            <a:prstGeom prst="roundRect">
              <a:avLst>
                <a:gd name="adj" fmla="val 3308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/>
                <a:t>mezomer</a:t>
              </a:r>
              <a:endParaRPr lang="cs-CZ" sz="1200" dirty="0"/>
            </a:p>
          </p:txBody>
        </p:sp>
        <p:sp>
          <p:nvSpPr>
            <p:cNvPr id="11" name="Šipka doprava 10"/>
            <p:cNvSpPr/>
            <p:nvPr/>
          </p:nvSpPr>
          <p:spPr>
            <a:xfrm>
              <a:off x="2627784" y="5013176"/>
              <a:ext cx="720080" cy="2160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Pravá složená závorka 11"/>
            <p:cNvSpPr/>
            <p:nvPr/>
          </p:nvSpPr>
          <p:spPr>
            <a:xfrm rot="5400000">
              <a:off x="5831429" y="3176261"/>
              <a:ext cx="234122" cy="4447820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3652572" y="48691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…</a:t>
              </a:r>
              <a:endParaRPr lang="cs-CZ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7829036" y="48691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…</a:t>
              </a:r>
              <a:endParaRPr lang="cs-CZ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5579995" y="5517232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smtClean="0"/>
                <a:t>polymer</a:t>
              </a:r>
              <a:endParaRPr lang="cs-C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93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794519"/>
          </a:xfrm>
        </p:spPr>
        <p:txBody>
          <a:bodyPr>
            <a:noAutofit/>
          </a:bodyPr>
          <a:lstStyle/>
          <a:p>
            <a:r>
              <a:rPr lang="cs-CZ" sz="3200" dirty="0" smtClean="0"/>
              <a:t>Polymerace 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1412776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/>
              <a:t>Je to chemická reakce, při které se molekuly nízkomolekulární látky </a:t>
            </a:r>
            <a:r>
              <a:rPr lang="cs-CZ" sz="2000" dirty="0" smtClean="0"/>
              <a:t>(alken, </a:t>
            </a:r>
            <a:r>
              <a:rPr lang="cs-CZ" sz="2000" dirty="0" err="1" smtClean="0"/>
              <a:t>alkyn</a:t>
            </a:r>
            <a:r>
              <a:rPr lang="cs-CZ" sz="2000" dirty="0" smtClean="0"/>
              <a:t>, </a:t>
            </a:r>
            <a:r>
              <a:rPr lang="cs-CZ" sz="2000" dirty="0" err="1" smtClean="0"/>
              <a:t>alkadien</a:t>
            </a:r>
            <a:r>
              <a:rPr lang="cs-CZ" sz="2000" dirty="0" smtClean="0"/>
              <a:t>, aldehyd, keton) slučují </a:t>
            </a:r>
            <a:r>
              <a:rPr lang="cs-CZ" sz="2000" dirty="0"/>
              <a:t>navzájem ve větší celky zvané </a:t>
            </a:r>
            <a:r>
              <a:rPr lang="cs-CZ" sz="2000" b="1" dirty="0" smtClean="0">
                <a:solidFill>
                  <a:srgbClr val="FF0000"/>
                </a:solidFill>
              </a:rPr>
              <a:t>makromolekuly</a:t>
            </a:r>
            <a:r>
              <a:rPr lang="cs-CZ" sz="2000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cs-CZ" sz="2000" dirty="0" smtClean="0"/>
              <a:t>V těle </a:t>
            </a:r>
            <a:r>
              <a:rPr lang="cs-CZ" sz="2000" dirty="0"/>
              <a:t>monomeru </a:t>
            </a:r>
            <a:r>
              <a:rPr lang="cs-CZ" sz="2000" dirty="0" smtClean="0"/>
              <a:t>se </a:t>
            </a:r>
            <a:r>
              <a:rPr lang="cs-CZ" sz="2000" b="1" dirty="0" smtClean="0">
                <a:solidFill>
                  <a:srgbClr val="FF0000"/>
                </a:solidFill>
              </a:rPr>
              <a:t>štěpí</a:t>
            </a: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dvojná</a:t>
            </a:r>
            <a:r>
              <a:rPr lang="cs-CZ" sz="2000" dirty="0" smtClean="0"/>
              <a:t> </a:t>
            </a:r>
            <a:r>
              <a:rPr lang="cs-CZ" sz="2000" b="1" dirty="0">
                <a:solidFill>
                  <a:srgbClr val="FF0000"/>
                </a:solidFill>
              </a:rPr>
              <a:t>vazba</a:t>
            </a:r>
            <a:r>
              <a:rPr lang="cs-CZ" sz="2000" dirty="0"/>
              <a:t>. </a:t>
            </a:r>
            <a:endParaRPr lang="cs-CZ" sz="2000" dirty="0" smtClean="0"/>
          </a:p>
          <a:p>
            <a:pPr>
              <a:spcAft>
                <a:spcPts val="1200"/>
              </a:spcAft>
            </a:pPr>
            <a:r>
              <a:rPr lang="cs-CZ" sz="2000" dirty="0" smtClean="0"/>
              <a:t>Při této </a:t>
            </a:r>
            <a:r>
              <a:rPr lang="cs-CZ" sz="2000" dirty="0"/>
              <a:t>reakci nevzniká </a:t>
            </a:r>
            <a:r>
              <a:rPr lang="cs-CZ" sz="2000" dirty="0">
                <a:solidFill>
                  <a:srgbClr val="FF0000"/>
                </a:solidFill>
              </a:rPr>
              <a:t>žádný vedlejší produkt</a:t>
            </a:r>
            <a:r>
              <a:rPr lang="cs-CZ" sz="2000" dirty="0"/>
              <a:t>. </a:t>
            </a:r>
            <a:endParaRPr lang="cs-CZ" sz="2000" dirty="0" smtClean="0"/>
          </a:p>
          <a:p>
            <a:pPr>
              <a:spcAft>
                <a:spcPts val="1200"/>
              </a:spcAft>
            </a:pPr>
            <a:endParaRPr lang="cs-CZ" sz="2000" dirty="0"/>
          </a:p>
          <a:p>
            <a:pPr>
              <a:spcAft>
                <a:spcPts val="1200"/>
              </a:spcAft>
            </a:pPr>
            <a:r>
              <a:rPr lang="cs-CZ" sz="2000" dirty="0" smtClean="0"/>
              <a:t> Například polymerace </a:t>
            </a:r>
            <a:r>
              <a:rPr lang="cs-CZ" sz="2000" dirty="0" err="1" smtClean="0"/>
              <a:t>ethylenu</a:t>
            </a:r>
            <a:r>
              <a:rPr lang="cs-CZ" sz="2000" dirty="0" smtClean="0"/>
              <a:t>: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3484734" y="5877272"/>
            <a:ext cx="1945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smtClean="0"/>
              <a:t>Obr. </a:t>
            </a:r>
            <a:r>
              <a:rPr lang="cs-CZ" i="1" dirty="0" smtClean="0"/>
              <a:t>1: </a:t>
            </a:r>
            <a:r>
              <a:rPr lang="cs-CZ" i="1" dirty="0" smtClean="0"/>
              <a:t>polymerace</a:t>
            </a:r>
            <a:endParaRPr lang="cs-CZ" i="1" dirty="0"/>
          </a:p>
        </p:txBody>
      </p:sp>
      <p:grpSp>
        <p:nvGrpSpPr>
          <p:cNvPr id="8" name="Skupina 7"/>
          <p:cNvGrpSpPr/>
          <p:nvPr/>
        </p:nvGrpSpPr>
        <p:grpSpPr>
          <a:xfrm>
            <a:off x="2139900" y="4523281"/>
            <a:ext cx="4680000" cy="1065959"/>
            <a:chOff x="2139900" y="4058134"/>
            <a:chExt cx="4680000" cy="1065959"/>
          </a:xfrm>
        </p:grpSpPr>
        <p:sp>
          <p:nvSpPr>
            <p:cNvPr id="11" name="Obdélník 10"/>
            <p:cNvSpPr/>
            <p:nvPr/>
          </p:nvSpPr>
          <p:spPr>
            <a:xfrm>
              <a:off x="2139900" y="4058134"/>
              <a:ext cx="4680000" cy="10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2535639" y="4293096"/>
              <a:ext cx="39805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i="1" dirty="0"/>
                <a:t>n</a:t>
              </a:r>
              <a:r>
                <a:rPr lang="cs-CZ" sz="2400" dirty="0"/>
                <a:t> </a:t>
              </a:r>
              <a:r>
                <a:rPr lang="cs-CZ" sz="2400" dirty="0" smtClean="0"/>
                <a:t>CH</a:t>
              </a:r>
              <a:r>
                <a:rPr lang="cs-CZ" sz="2400" baseline="-25000" dirty="0" smtClean="0"/>
                <a:t>2</a:t>
              </a:r>
              <a:r>
                <a:rPr lang="cs-CZ" sz="2400" dirty="0" smtClean="0"/>
                <a:t>=CH</a:t>
              </a:r>
              <a:r>
                <a:rPr lang="cs-CZ" sz="2400" baseline="-25000" dirty="0"/>
                <a:t>2</a:t>
              </a:r>
              <a:r>
                <a:rPr lang="cs-CZ" sz="2400" dirty="0" smtClean="0"/>
                <a:t>   </a:t>
              </a:r>
              <a:r>
                <a:rPr lang="cs-CZ" sz="2400" dirty="0" smtClean="0">
                  <a:sym typeface="Wingdings 3"/>
                </a:rPr>
                <a:t>  </a:t>
              </a:r>
              <a:r>
                <a:rPr lang="cs-CZ" sz="2400" dirty="0" smtClean="0"/>
                <a:t> – </a:t>
              </a:r>
              <a:r>
                <a:rPr lang="cs-CZ" sz="2400" dirty="0"/>
                <a:t>CH</a:t>
              </a:r>
              <a:r>
                <a:rPr lang="cs-CZ" sz="2400" baseline="-25000" dirty="0"/>
                <a:t>2</a:t>
              </a:r>
              <a:r>
                <a:rPr lang="cs-CZ" sz="2400" dirty="0"/>
                <a:t> – CH</a:t>
              </a:r>
              <a:r>
                <a:rPr lang="cs-CZ" sz="2400" baseline="-25000" dirty="0"/>
                <a:t>2</a:t>
              </a:r>
              <a:r>
                <a:rPr lang="cs-CZ" sz="2400" dirty="0"/>
                <a:t> – </a:t>
              </a:r>
            </a:p>
            <a:p>
              <a:endParaRPr lang="cs-CZ" sz="2400" dirty="0"/>
            </a:p>
          </p:txBody>
        </p:sp>
        <p:sp>
          <p:nvSpPr>
            <p:cNvPr id="5" name="Pravá jednoduchá závorka 4"/>
            <p:cNvSpPr/>
            <p:nvPr/>
          </p:nvSpPr>
          <p:spPr>
            <a:xfrm>
              <a:off x="6084168" y="4257152"/>
              <a:ext cx="72000" cy="540000"/>
            </a:xfrm>
            <a:prstGeom prst="righ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Levá jednoduchá závorka 5"/>
            <p:cNvSpPr/>
            <p:nvPr/>
          </p:nvSpPr>
          <p:spPr>
            <a:xfrm>
              <a:off x="4654814" y="4257152"/>
              <a:ext cx="72000" cy="540000"/>
            </a:xfrm>
            <a:prstGeom prst="lef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6140920" y="4527307"/>
              <a:ext cx="316112" cy="363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i="1" dirty="0"/>
                <a:t>n</a:t>
              </a:r>
              <a:endParaRPr lang="cs-CZ" sz="2000" dirty="0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8" b="93407" l="0" r="96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353" y="6307606"/>
            <a:ext cx="730159" cy="57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66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Comic Sans MS" pitchFamily="66" charset="0"/>
              </a:rPr>
              <a:t>Schéma polymerace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4619" y="807219"/>
            <a:ext cx="8229600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latin typeface="Comic Sans MS" pitchFamily="66" charset="0"/>
              </a:rPr>
              <a:t>1. </a:t>
            </a:r>
            <a:r>
              <a:rPr lang="cs-CZ" dirty="0" smtClean="0">
                <a:latin typeface="Comic Sans MS" pitchFamily="66" charset="0"/>
              </a:rPr>
              <a:t>Monomer</a:t>
            </a:r>
            <a:br>
              <a:rPr lang="cs-CZ" dirty="0" smtClean="0">
                <a:latin typeface="Comic Sans MS" pitchFamily="66" charset="0"/>
              </a:rPr>
            </a:br>
            <a:r>
              <a:rPr lang="cs-CZ" dirty="0" smtClean="0">
                <a:latin typeface="Comic Sans MS" pitchFamily="66" charset="0"/>
              </a:rPr>
              <a:t>(</a:t>
            </a:r>
            <a:r>
              <a:rPr lang="cs-CZ" dirty="0" err="1" smtClean="0">
                <a:latin typeface="Comic Sans MS" pitchFamily="66" charset="0"/>
              </a:rPr>
              <a:t>ethylen</a:t>
            </a:r>
            <a:r>
              <a:rPr lang="cs-CZ" dirty="0" smtClean="0">
                <a:latin typeface="Comic Sans MS" pitchFamily="66" charset="0"/>
              </a:rPr>
              <a:t>)</a:t>
            </a:r>
          </a:p>
          <a:p>
            <a:endParaRPr lang="cs-CZ" dirty="0">
              <a:latin typeface="Comic Sans MS" pitchFamily="66" charset="0"/>
            </a:endParaRP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2. </a:t>
            </a:r>
            <a:r>
              <a:rPr lang="cs-CZ" dirty="0" smtClean="0">
                <a:latin typeface="Comic Sans MS" pitchFamily="66" charset="0"/>
              </a:rPr>
              <a:t>Dvojná vazba </a:t>
            </a:r>
            <a:r>
              <a:rPr lang="cs-CZ" b="1" dirty="0" smtClean="0">
                <a:latin typeface="Comic Sans MS" pitchFamily="66" charset="0"/>
              </a:rPr>
              <a:t>zan</a:t>
            </a:r>
            <a:r>
              <a:rPr lang="cs-CZ" b="1" dirty="0" smtClean="0"/>
              <a:t>iká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latin typeface="Comic Sans MS" pitchFamily="66" charset="0"/>
              </a:rPr>
              <a:t>3. </a:t>
            </a:r>
            <a:r>
              <a:rPr lang="cs-CZ" dirty="0" smtClean="0">
                <a:latin typeface="Comic Sans MS" pitchFamily="66" charset="0"/>
              </a:rPr>
              <a:t>Polymer </a:t>
            </a:r>
            <a:br>
              <a:rPr lang="cs-CZ" dirty="0" smtClean="0">
                <a:latin typeface="Comic Sans MS" pitchFamily="66" charset="0"/>
              </a:rPr>
            </a:br>
            <a:r>
              <a:rPr lang="cs-CZ" dirty="0" smtClean="0">
                <a:latin typeface="Comic Sans MS" pitchFamily="66" charset="0"/>
              </a:rPr>
              <a:t>(</a:t>
            </a:r>
            <a:r>
              <a:rPr lang="cs-CZ" dirty="0" err="1" smtClean="0">
                <a:latin typeface="Comic Sans MS" pitchFamily="66" charset="0"/>
              </a:rPr>
              <a:t>polyethylen</a:t>
            </a:r>
            <a:r>
              <a:rPr lang="cs-CZ" dirty="0" smtClean="0">
                <a:latin typeface="Comic Sans MS" pitchFamily="66" charset="0"/>
              </a:rPr>
              <a:t>)</a:t>
            </a:r>
            <a:endParaRPr lang="cs-CZ" dirty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latin typeface="Comic Sans MS" pitchFamily="66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378" y="880327"/>
            <a:ext cx="4305108" cy="151216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54" y="2636911"/>
            <a:ext cx="3888432" cy="172550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25144"/>
            <a:ext cx="4612259" cy="1584176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0113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Rovnice polymerace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5622878" cy="1066374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611560" y="2238148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Číslo </a:t>
            </a:r>
            <a:r>
              <a:rPr lang="cs-CZ" sz="2400" i="1" dirty="0" smtClean="0">
                <a:latin typeface="Comic Sans MS" pitchFamily="66" charset="0"/>
              </a:rPr>
              <a:t>n</a:t>
            </a:r>
            <a:r>
              <a:rPr lang="cs-CZ" sz="2400" dirty="0" smtClean="0">
                <a:latin typeface="Comic Sans MS" pitchFamily="66" charset="0"/>
              </a:rPr>
              <a:t> je větší než tisíc; hranatými závorkami ve vzorci </a:t>
            </a:r>
            <a:r>
              <a:rPr lang="cs-CZ" sz="2400" dirty="0" err="1" smtClean="0">
                <a:latin typeface="Comic Sans MS" pitchFamily="66" charset="0"/>
              </a:rPr>
              <a:t>polyethylenu</a:t>
            </a:r>
            <a:r>
              <a:rPr lang="cs-CZ" sz="2400" dirty="0" smtClean="0">
                <a:latin typeface="Comic Sans MS" pitchFamily="66" charset="0"/>
              </a:rPr>
              <a:t> se označuje úsek makromolekuly, který se mnohonásobně opakuje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932040" y="56612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polyethylen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5393172"/>
            <a:ext cx="2209800" cy="96202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23150"/>
            <a:ext cx="2729570" cy="273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Význam polymerace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Polymerizace je základní reakce pro </a:t>
            </a:r>
            <a:r>
              <a:rPr lang="cs-CZ" dirty="0" smtClean="0">
                <a:solidFill>
                  <a:srgbClr val="FF0000"/>
                </a:solidFill>
                <a:latin typeface="Comic Sans MS" pitchFamily="66" charset="0"/>
              </a:rPr>
              <a:t>výrobu plastů, </a:t>
            </a:r>
            <a:r>
              <a:rPr lang="cs-CZ" dirty="0">
                <a:solidFill>
                  <a:srgbClr val="FF0000"/>
                </a:solidFill>
                <a:latin typeface="Comic Sans MS" pitchFamily="66" charset="0"/>
              </a:rPr>
              <a:t>syntetických kaučuků</a:t>
            </a:r>
            <a:r>
              <a:rPr lang="cs-CZ" dirty="0" smtClean="0">
                <a:solidFill>
                  <a:srgbClr val="FF0000"/>
                </a:solidFill>
                <a:latin typeface="Comic Sans MS" pitchFamily="66" charset="0"/>
              </a:rPr>
              <a:t> a umělých vláken. </a:t>
            </a:r>
          </a:p>
          <a:p>
            <a:r>
              <a:rPr lang="cs-CZ" dirty="0" smtClean="0">
                <a:latin typeface="Comic Sans MS" pitchFamily="66" charset="0"/>
              </a:rPr>
              <a:t>Uplatňuje se při výrobě a využití </a:t>
            </a:r>
            <a:r>
              <a:rPr lang="cs-CZ" dirty="0" smtClean="0">
                <a:solidFill>
                  <a:srgbClr val="FFC000"/>
                </a:solidFill>
                <a:latin typeface="Comic Sans MS" pitchFamily="66" charset="0"/>
              </a:rPr>
              <a:t>laků, polyesterů, laminátů a v lékařství.</a:t>
            </a:r>
          </a:p>
          <a:p>
            <a:r>
              <a:rPr lang="cs-CZ" dirty="0" smtClean="0">
                <a:latin typeface="Comic Sans MS" pitchFamily="66" charset="0"/>
              </a:rPr>
              <a:t>Polymerizace se vyskytuje též v procesech v </a:t>
            </a:r>
            <a:r>
              <a:rPr lang="cs-CZ" dirty="0" smtClean="0">
                <a:solidFill>
                  <a:srgbClr val="00B050"/>
                </a:solidFill>
                <a:latin typeface="Comic Sans MS" pitchFamily="66" charset="0"/>
              </a:rPr>
              <a:t>živé přírodě, např. při biosyntéze polysacharidů a proteinů</a:t>
            </a:r>
            <a:endParaRPr lang="cs-CZ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Polymerace propylenu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 smtClean="0"/>
              <a:t>n</a:t>
            </a:r>
            <a:r>
              <a:rPr lang="cs-CZ" dirty="0" smtClean="0"/>
              <a:t> CH</a:t>
            </a:r>
            <a:r>
              <a:rPr lang="cs-CZ" baseline="-25000" dirty="0" smtClean="0"/>
              <a:t>2</a:t>
            </a:r>
            <a:r>
              <a:rPr lang="cs-CZ" dirty="0" smtClean="0"/>
              <a:t>=CH-CH</a:t>
            </a:r>
            <a:r>
              <a:rPr lang="cs-CZ" baseline="-25000" dirty="0" smtClean="0"/>
              <a:t>3                                   </a:t>
            </a:r>
            <a:r>
              <a:rPr lang="cs-CZ" dirty="0" smtClean="0"/>
              <a:t> [-CH</a:t>
            </a:r>
            <a:r>
              <a:rPr lang="cs-CZ" baseline="-25000" dirty="0" smtClean="0"/>
              <a:t>2</a:t>
            </a:r>
            <a:r>
              <a:rPr lang="cs-CZ" dirty="0" smtClean="0"/>
              <a:t>-CH-CH</a:t>
            </a:r>
            <a:r>
              <a:rPr lang="cs-CZ" baseline="-25000" dirty="0" smtClean="0"/>
              <a:t>3</a:t>
            </a:r>
            <a:r>
              <a:rPr lang="cs-CZ" dirty="0" smtClean="0"/>
              <a:t>-]</a:t>
            </a:r>
            <a:r>
              <a:rPr lang="cs-CZ" baseline="-25000" dirty="0" smtClean="0"/>
              <a:t>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propylen                                    polypropylen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491880" y="1916832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File:Plastic-recyc-05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969339" cy="96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916238"/>
            <a:ext cx="2438400" cy="32099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3933056"/>
            <a:ext cx="3987530" cy="281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Polymerace vinylchloridu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i="1" dirty="0" smtClean="0"/>
              <a:t>n</a:t>
            </a:r>
            <a:r>
              <a:rPr lang="cs-CZ" dirty="0" smtClean="0"/>
              <a:t> CH</a:t>
            </a:r>
            <a:r>
              <a:rPr lang="cs-CZ" baseline="-25000" dirty="0" smtClean="0"/>
              <a:t>2</a:t>
            </a:r>
            <a:r>
              <a:rPr lang="cs-CZ" dirty="0" smtClean="0"/>
              <a:t>=</a:t>
            </a:r>
            <a:r>
              <a:rPr lang="cs-CZ" dirty="0" err="1" smtClean="0"/>
              <a:t>CHCl</a:t>
            </a:r>
            <a:r>
              <a:rPr lang="cs-CZ" dirty="0" smtClean="0"/>
              <a:t>                               [-CH</a:t>
            </a:r>
            <a:r>
              <a:rPr lang="cs-CZ" baseline="-25000" dirty="0" smtClean="0"/>
              <a:t>2</a:t>
            </a:r>
            <a:r>
              <a:rPr lang="cs-CZ" dirty="0" smtClean="0"/>
              <a:t>-CHCl-]</a:t>
            </a:r>
            <a:r>
              <a:rPr lang="cs-CZ" baseline="-25000" dirty="0" smtClean="0"/>
              <a:t>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vinylchlorid                            polyvinylchlorid </a:t>
            </a:r>
            <a:br>
              <a:rPr lang="cs-CZ" dirty="0" smtClean="0"/>
            </a:b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203848" y="1963921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65615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07504" y="2523668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omic Sans MS" pitchFamily="66" charset="0"/>
              </a:rPr>
              <a:t>Polyvinylchlorid</a:t>
            </a:r>
            <a:r>
              <a:rPr lang="cs-CZ" sz="2400" dirty="0" smtClean="0">
                <a:latin typeface="Comic Sans MS" pitchFamily="66" charset="0"/>
              </a:rPr>
              <a:t> (</a:t>
            </a:r>
            <a:r>
              <a:rPr lang="cs-CZ" sz="2400" b="1" dirty="0" smtClean="0">
                <a:latin typeface="Comic Sans MS" pitchFamily="66" charset="0"/>
              </a:rPr>
              <a:t>PVC</a:t>
            </a:r>
            <a:r>
              <a:rPr lang="cs-CZ" sz="2400" dirty="0" smtClean="0">
                <a:latin typeface="Comic Sans MS" pitchFamily="66" charset="0"/>
              </a:rPr>
              <a:t>) je druhou nejpoužívanější umělou hmotou na Zemi. Vyrábí se polymerací vinylchloridu (těkavý, jemně nasládlý plyn, bod varu = 139 °C) a od většiny běžných plastů se liší obsahem chloru. Výroba od roku 1935.</a:t>
            </a:r>
            <a:endParaRPr lang="cs-CZ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631</Words>
  <Application>Microsoft Office PowerPoint</Application>
  <PresentationFormat>Předvádění na obrazovce (4:3)</PresentationFormat>
  <Paragraphs>94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Wingdings</vt:lpstr>
      <vt:lpstr>Wingdings 3</vt:lpstr>
      <vt:lpstr>Motiv systému Office</vt:lpstr>
      <vt:lpstr>Prezentace aplikace PowerPoint</vt:lpstr>
      <vt:lpstr>Polymerace</vt:lpstr>
      <vt:lpstr>Polymerace</vt:lpstr>
      <vt:lpstr>Polymerace </vt:lpstr>
      <vt:lpstr>Schéma polymerace</vt:lpstr>
      <vt:lpstr>Rovnice polymerace</vt:lpstr>
      <vt:lpstr>Význam polymerace</vt:lpstr>
      <vt:lpstr>Polymerace propylenu</vt:lpstr>
      <vt:lpstr>Polymerace vinylchloridu</vt:lpstr>
      <vt:lpstr>Polystyren</vt:lpstr>
      <vt:lpstr>Použití polystyrenu</vt:lpstr>
      <vt:lpstr>Zdroje a citace</vt:lpstr>
      <vt:lpstr>Zápis do sešitu: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Polymerizace</dc:title>
  <dc:creator>Fiedlerová Ivana</dc:creator>
  <cp:lastModifiedBy>Šárka Petrů</cp:lastModifiedBy>
  <cp:revision>18</cp:revision>
  <dcterms:created xsi:type="dcterms:W3CDTF">2012-03-10T10:51:00Z</dcterms:created>
  <dcterms:modified xsi:type="dcterms:W3CDTF">2021-04-26T06:36:52Z</dcterms:modified>
</cp:coreProperties>
</file>