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1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8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2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31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0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06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33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80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3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396CAE-0238-493F-87AC-C3316EC322A5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40AB647-1614-4C3D-AB39-F8DEDDDB9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8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Vlastnosti nerostů </a:t>
            </a:r>
            <a:r>
              <a:rPr lang="cs-CZ" dirty="0" smtClean="0"/>
              <a:t>(minerálů)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Štěpnost a lom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Minerály </a:t>
            </a:r>
            <a:r>
              <a:rPr lang="cs-CZ" dirty="0"/>
              <a:t>dělíme na:</a:t>
            </a:r>
          </a:p>
          <a:p>
            <a:pPr lvl="0"/>
            <a:r>
              <a:rPr lang="cs-CZ" b="1" dirty="0">
                <a:solidFill>
                  <a:schemeClr val="accent1"/>
                </a:solidFill>
              </a:rPr>
              <a:t>Lomné</a:t>
            </a:r>
            <a:r>
              <a:rPr lang="cs-CZ" dirty="0"/>
              <a:t> – mechanicky se dělí na nepravidelné části, nerovné plochy, zlomy – např. křemen</a:t>
            </a:r>
          </a:p>
          <a:p>
            <a:pPr lvl="0"/>
            <a:r>
              <a:rPr lang="cs-CZ" b="1" dirty="0">
                <a:solidFill>
                  <a:schemeClr val="accent1"/>
                </a:solidFill>
              </a:rPr>
              <a:t>Štěpné</a:t>
            </a:r>
            <a:r>
              <a:rPr lang="cs-CZ" dirty="0"/>
              <a:t> – odlučnost v pravidelných plochách (objeví se rovné lesklé plochy, trhliny) – např. </a:t>
            </a:r>
            <a:r>
              <a:rPr lang="cs-CZ" dirty="0" smtClean="0"/>
              <a:t>halit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Kře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1" y="1998134"/>
            <a:ext cx="1887502" cy="14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a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3927013"/>
            <a:ext cx="1887344" cy="18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minerálů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Pro rozpoznávání minerálů jsou důležité jejich </a:t>
            </a:r>
            <a:r>
              <a:rPr lang="cs-CZ" b="1" dirty="0" smtClean="0"/>
              <a:t>chemické</a:t>
            </a:r>
            <a:r>
              <a:rPr lang="cs-CZ" dirty="0" smtClean="0"/>
              <a:t> a </a:t>
            </a:r>
            <a:r>
              <a:rPr lang="cs-CZ" b="1" dirty="0" smtClean="0"/>
              <a:t>fyzikální</a:t>
            </a:r>
            <a:r>
              <a:rPr lang="cs-CZ" dirty="0" smtClean="0"/>
              <a:t> vlastnosti. </a:t>
            </a:r>
          </a:p>
          <a:p>
            <a:endParaRPr lang="cs-CZ" dirty="0"/>
          </a:p>
          <a:p>
            <a:r>
              <a:rPr lang="cs-CZ" dirty="0" smtClean="0"/>
              <a:t>Z </a:t>
            </a:r>
            <a:r>
              <a:rPr lang="cs-CZ" b="1" dirty="0" smtClean="0">
                <a:solidFill>
                  <a:schemeClr val="accent1"/>
                </a:solidFill>
              </a:rPr>
              <a:t>fyzikálních</a:t>
            </a:r>
            <a:r>
              <a:rPr lang="cs-CZ" dirty="0" smtClean="0"/>
              <a:t> vlastností jsou to zejména </a:t>
            </a:r>
            <a:r>
              <a:rPr lang="cs-CZ" b="1" dirty="0" smtClean="0"/>
              <a:t>barva, propustnost světla, vryp, lesk, hustota, tvrdost, štěpnost </a:t>
            </a:r>
            <a:r>
              <a:rPr lang="cs-CZ" dirty="0" smtClean="0"/>
              <a:t>a</a:t>
            </a:r>
            <a:r>
              <a:rPr lang="cs-CZ" b="1" dirty="0" smtClean="0"/>
              <a:t> lom </a:t>
            </a:r>
            <a:r>
              <a:rPr lang="cs-CZ" dirty="0" smtClean="0"/>
              <a:t>nebo také </a:t>
            </a:r>
            <a:r>
              <a:rPr lang="cs-CZ" b="1" dirty="0" smtClean="0"/>
              <a:t>elektrické </a:t>
            </a:r>
            <a:r>
              <a:rPr lang="cs-CZ" dirty="0" smtClean="0"/>
              <a:t>či</a:t>
            </a:r>
            <a:r>
              <a:rPr lang="cs-CZ" b="1" dirty="0" smtClean="0"/>
              <a:t> magnetické vlastnosti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10 Spiritual Benefits Of Amethy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5158"/>
          <a:stretch/>
        </p:blipFill>
        <p:spPr bwMode="auto">
          <a:xfrm>
            <a:off x="6026332" y="2007318"/>
            <a:ext cx="4650378" cy="37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minerálů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</a:t>
            </a:r>
            <a:r>
              <a:rPr lang="cs-CZ" b="1" dirty="0" smtClean="0">
                <a:solidFill>
                  <a:schemeClr val="accent1"/>
                </a:solidFill>
              </a:rPr>
              <a:t>chemických</a:t>
            </a:r>
            <a:r>
              <a:rPr lang="cs-CZ" dirty="0" smtClean="0"/>
              <a:t> charakteristik se zaměřujeme především na </a:t>
            </a:r>
            <a:r>
              <a:rPr lang="cs-CZ" b="1" dirty="0" smtClean="0"/>
              <a:t>rozpustnost minerálů ve vodě </a:t>
            </a:r>
            <a:r>
              <a:rPr lang="cs-CZ" dirty="0" smtClean="0"/>
              <a:t>nebo na jejich </a:t>
            </a:r>
            <a:r>
              <a:rPr lang="cs-CZ" b="1" dirty="0" smtClean="0"/>
              <a:t>reakce</a:t>
            </a:r>
            <a:r>
              <a:rPr lang="cs-CZ" dirty="0" smtClean="0"/>
              <a:t> se zředěnou </a:t>
            </a:r>
            <a:r>
              <a:rPr lang="cs-CZ" b="1" dirty="0" smtClean="0"/>
              <a:t>kyselinou chlorovodíkovou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Jaký chemický vzorec má kyselina chlorovodíková?</a:t>
            </a:r>
          </a:p>
          <a:p>
            <a:endParaRPr lang="cs-CZ" dirty="0"/>
          </a:p>
          <a:p>
            <a:r>
              <a:rPr lang="cs-CZ" dirty="0" err="1" smtClean="0"/>
              <a:t>HCl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3074" name="Picture 2" descr="H20 stock fotografie, royalty free H20 obrázky | Depositphotos 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r="20054"/>
          <a:stretch/>
        </p:blipFill>
        <p:spPr bwMode="auto">
          <a:xfrm>
            <a:off x="6143560" y="2028001"/>
            <a:ext cx="2272937" cy="38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yselina solná 1litr v Eshopu HORNBACH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r="34330"/>
          <a:stretch/>
        </p:blipFill>
        <p:spPr bwMode="auto">
          <a:xfrm>
            <a:off x="9087731" y="1976798"/>
            <a:ext cx="1497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Závisí na chemickém složení a na krystalové struktuře minerálu.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V jakých jednotkách měříme hustotu?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V kg/m</a:t>
            </a:r>
            <a:r>
              <a:rPr lang="cs-CZ" baseline="30000" dirty="0" smtClean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Obrázek pro lepší pochopení hustoty.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ZŠ VNB II / 1 - Hust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4" y="2951874"/>
            <a:ext cx="3514906" cy="16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Barva je </a:t>
            </a:r>
            <a:r>
              <a:rPr lang="cs-CZ" dirty="0"/>
              <a:t>výsledkem nerovnoměrného pohlcování různých </a:t>
            </a:r>
            <a:r>
              <a:rPr lang="cs-CZ" b="1" dirty="0"/>
              <a:t>vlnových délek </a:t>
            </a:r>
            <a:r>
              <a:rPr lang="cs-CZ" b="1" dirty="0" smtClean="0"/>
              <a:t>světla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inerály </a:t>
            </a:r>
            <a:r>
              <a:rPr lang="cs-CZ" dirty="0"/>
              <a:t>dělíme podle barvy na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0"/>
            <a:r>
              <a:rPr lang="cs-CZ" b="1" dirty="0" smtClean="0">
                <a:solidFill>
                  <a:schemeClr val="accent1"/>
                </a:solidFill>
              </a:rPr>
              <a:t>1) Barevné </a:t>
            </a:r>
            <a:r>
              <a:rPr lang="cs-CZ" dirty="0"/>
              <a:t>(např. síra) – mají vždy stejnou barvu bez ohledu na to, odkud </a:t>
            </a:r>
            <a:r>
              <a:rPr lang="cs-CZ" dirty="0" smtClean="0"/>
              <a:t>pochází.</a:t>
            </a:r>
            <a:endParaRPr lang="cs-CZ" dirty="0"/>
          </a:p>
          <a:p>
            <a:pPr lvl="0"/>
            <a:r>
              <a:rPr lang="cs-CZ" b="1" dirty="0" smtClean="0">
                <a:solidFill>
                  <a:schemeClr val="accent1"/>
                </a:solidFill>
              </a:rPr>
              <a:t>2) Zbarvené </a:t>
            </a:r>
            <a:r>
              <a:rPr lang="cs-CZ" dirty="0"/>
              <a:t>(např. sfalerit) – barva je ovlivněna přítomností malého množství „cizího“ </a:t>
            </a:r>
            <a:r>
              <a:rPr lang="cs-CZ" dirty="0" smtClean="0"/>
              <a:t>prvku.</a:t>
            </a:r>
            <a:endParaRPr lang="cs-CZ" dirty="0"/>
          </a:p>
          <a:p>
            <a:pPr lvl="0"/>
            <a:r>
              <a:rPr lang="cs-CZ" b="1" dirty="0" smtClean="0">
                <a:solidFill>
                  <a:schemeClr val="accent1"/>
                </a:solidFill>
              </a:rPr>
              <a:t>3) Bezbarvé </a:t>
            </a:r>
            <a:r>
              <a:rPr lang="cs-CZ" dirty="0"/>
              <a:t>(např. odrůda křemene – křišťál) – jsou </a:t>
            </a:r>
            <a:r>
              <a:rPr lang="cs-CZ" dirty="0" smtClean="0"/>
              <a:t>čiré.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4" name="Picture 4" descr="Síra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119362" cy="15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falerit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3984226"/>
            <a:ext cx="2128967" cy="1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ilujemekameny.cz/wp-content/uploads/2020/04/kristal_surovy_kamen_hrot_milujemekameny_c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19124" r="32561" b="23125"/>
          <a:stretch/>
        </p:blipFill>
        <p:spPr bwMode="auto">
          <a:xfrm>
            <a:off x="8453139" y="1998135"/>
            <a:ext cx="2221631" cy="3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Propustnost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Podle</a:t>
            </a:r>
            <a:r>
              <a:rPr lang="cs-CZ" b="1" dirty="0" smtClean="0"/>
              <a:t> </a:t>
            </a:r>
            <a:r>
              <a:rPr lang="cs-CZ" dirty="0" smtClean="0"/>
              <a:t>propustnosti </a:t>
            </a:r>
            <a:r>
              <a:rPr lang="cs-CZ" dirty="0"/>
              <a:t>světla dělíme minerály na:</a:t>
            </a:r>
          </a:p>
          <a:p>
            <a:pPr lvl="0"/>
            <a:r>
              <a:rPr lang="cs-CZ" b="1" dirty="0" smtClean="0">
                <a:solidFill>
                  <a:schemeClr val="accent1"/>
                </a:solidFill>
              </a:rPr>
              <a:t>1) Průhledné</a:t>
            </a:r>
            <a:r>
              <a:rPr lang="cs-CZ" dirty="0" smtClean="0"/>
              <a:t> </a:t>
            </a:r>
            <a:r>
              <a:rPr lang="cs-CZ" dirty="0"/>
              <a:t>(lze přes ně přečíst text)</a:t>
            </a:r>
          </a:p>
          <a:p>
            <a:pPr lvl="0"/>
            <a:r>
              <a:rPr lang="cs-CZ" b="1" dirty="0" smtClean="0">
                <a:solidFill>
                  <a:schemeClr val="accent1"/>
                </a:solidFill>
              </a:rPr>
              <a:t>2) Průsvitné</a:t>
            </a:r>
            <a:r>
              <a:rPr lang="cs-CZ" dirty="0" smtClean="0"/>
              <a:t> </a:t>
            </a:r>
            <a:r>
              <a:rPr lang="cs-CZ" dirty="0"/>
              <a:t>(světlo jimi prosvítá)</a:t>
            </a:r>
          </a:p>
          <a:p>
            <a:pPr lvl="0"/>
            <a:r>
              <a:rPr lang="cs-CZ" b="1" dirty="0" smtClean="0">
                <a:solidFill>
                  <a:schemeClr val="accent1"/>
                </a:solidFill>
              </a:rPr>
              <a:t>3) Neprůhledné</a:t>
            </a:r>
            <a:r>
              <a:rPr lang="cs-CZ" dirty="0" smtClean="0"/>
              <a:t> </a:t>
            </a:r>
            <a:r>
              <a:rPr lang="cs-CZ" dirty="0"/>
              <a:t>(světlo vůbec nepropouštějí, některé je naopak silně odrážejí)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8" name="Picture 4" descr="Safír - drahokam | Vše o safírech | VVDiam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433" y="1630622"/>
            <a:ext cx="2154442" cy="18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664041" y="3394802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Safír</a:t>
            </a:r>
            <a:endParaRPr lang="cs-CZ" dirty="0"/>
          </a:p>
        </p:txBody>
      </p:sp>
      <p:pic>
        <p:nvPicPr>
          <p:cNvPr id="6150" name="Picture 6" descr="Křišťál - účinky, vlastnosti, význam, znamení, nabíjení, čiště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168869" cy="16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98098" y="3747817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Křišťál</a:t>
            </a:r>
            <a:endParaRPr lang="cs-CZ" dirty="0"/>
          </a:p>
        </p:txBody>
      </p:sp>
      <p:pic>
        <p:nvPicPr>
          <p:cNvPr id="6152" name="Picture 8" descr="Pyrit dekorativní | Aranys.cz Velikosti 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64" y="3764134"/>
            <a:ext cx="1812650" cy="18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508495" y="5305803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Pyrit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5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Vrypem </a:t>
            </a:r>
            <a:r>
              <a:rPr lang="cs-CZ" dirty="0" smtClean="0"/>
              <a:t>nazýváme barvu stopy</a:t>
            </a:r>
            <a:r>
              <a:rPr lang="cs-CZ" dirty="0"/>
              <a:t>, kterou minerál zanechá po otření o </a:t>
            </a:r>
            <a:r>
              <a:rPr lang="cs-CZ" dirty="0" smtClean="0"/>
              <a:t>destičku z </a:t>
            </a:r>
            <a:r>
              <a:rPr lang="cs-CZ" smtClean="0"/>
              <a:t>nepolévaného porcelánu.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Pamatujete si z předchozího snímku, jak se jmenuje minerál vlevo (na bílé destičce)?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Pyrit.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https://upload.wikimedia.org/wikipedia/commons/thumb/0/0d/Streak_plate_with_Pyrite_and_Rhodochrosite.jpg/1280px-Streak_plate_with_Pyrite_and_Rhodochro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63" y="1998134"/>
            <a:ext cx="4658308" cy="35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1330" y="5895703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Vryp pyritu a rodochrozitu.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Rozlišujeme lesk </a:t>
            </a:r>
            <a:r>
              <a:rPr lang="cs-CZ" b="1" dirty="0" smtClean="0"/>
              <a:t>kovový</a:t>
            </a:r>
            <a:r>
              <a:rPr lang="cs-CZ" dirty="0" smtClean="0"/>
              <a:t> a </a:t>
            </a:r>
            <a:r>
              <a:rPr lang="cs-CZ" b="1" dirty="0" smtClean="0"/>
              <a:t>nekovový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1"/>
                </a:solidFill>
              </a:rPr>
              <a:t>Kovový lesk </a:t>
            </a:r>
            <a:r>
              <a:rPr lang="cs-CZ" dirty="0" smtClean="0"/>
              <a:t>je typický například </a:t>
            </a:r>
            <a:r>
              <a:rPr lang="cs-CZ" smtClean="0"/>
              <a:t>pro měď</a:t>
            </a:r>
            <a:r>
              <a:rPr lang="cs-CZ" dirty="0" smtClean="0"/>
              <a:t>, stříbro, zlato a některé sulfidy (např. galenit), které svým vzhledem připomínají kovy.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1"/>
                </a:solidFill>
              </a:rPr>
              <a:t>Nekovový lesk </a:t>
            </a:r>
            <a:r>
              <a:rPr lang="cs-CZ" dirty="0" smtClean="0"/>
              <a:t>má celou řadu typů – například diamantový (vysoký lesk), nebo perleťový (typický pro slídy).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8198" name="Picture 6" descr="Galenit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84695"/>
            <a:ext cx="2061516" cy="18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171785" y="2704519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Galenit</a:t>
            </a:r>
            <a:endParaRPr lang="cs-CZ" dirty="0"/>
          </a:p>
        </p:txBody>
      </p:sp>
      <p:pic>
        <p:nvPicPr>
          <p:cNvPr id="8200" name="Picture 8" descr="Diamant broušená slza - kapka - pear - a-diamond.eu jewe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9006"/>
          <a:stretch/>
        </p:blipFill>
        <p:spPr bwMode="auto">
          <a:xfrm>
            <a:off x="5955956" y="4101749"/>
            <a:ext cx="960190" cy="17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uskovit neboli lesklá slída - Léčivý kámen z Č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62" y="3316919"/>
            <a:ext cx="1719140" cy="12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916146" y="4770148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Diamant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975062" y="4664676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Muskovit (slída)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3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Tvrdost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2310384" cy="3767328"/>
          </a:xfrm>
        </p:spPr>
        <p:txBody>
          <a:bodyPr/>
          <a:lstStyle/>
          <a:p>
            <a:r>
              <a:rPr lang="cs-CZ" dirty="0" smtClean="0"/>
              <a:t>Určuje se relativně, podle </a:t>
            </a:r>
            <a:r>
              <a:rPr lang="cs-CZ" b="1" dirty="0" smtClean="0">
                <a:solidFill>
                  <a:schemeClr val="accent1"/>
                </a:solidFill>
              </a:rPr>
              <a:t>desetistupňové stupnice tvrdosti </a:t>
            </a:r>
            <a:r>
              <a:rPr lang="cs-CZ" dirty="0" smtClean="0"/>
              <a:t>zavedené krystalografem </a:t>
            </a:r>
            <a:r>
              <a:rPr lang="cs-CZ" b="1" dirty="0" smtClean="0"/>
              <a:t>F. </a:t>
            </a:r>
            <a:r>
              <a:rPr lang="cs-CZ" b="1" dirty="0" err="1" smtClean="0"/>
              <a:t>Mohsem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38" y="1915886"/>
            <a:ext cx="4759432" cy="4077989"/>
          </a:xfrm>
          <a:prstGeom prst="rect">
            <a:avLst/>
          </a:prstGeom>
        </p:spPr>
      </p:pic>
      <p:pic>
        <p:nvPicPr>
          <p:cNvPr id="9218" name="Picture 2" descr="Friedrich Mohs founder of the Mohs Hardness Sc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40" y="1915886"/>
            <a:ext cx="2490902" cy="37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154</TotalTime>
  <Words>378</Words>
  <Application>Microsoft Office PowerPoint</Application>
  <PresentationFormat>Širokoúhlá obrazovka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Metropolitní</vt:lpstr>
      <vt:lpstr>Vlastnosti nerostů (minerálů)</vt:lpstr>
      <vt:lpstr>Vlastnosti minerálů</vt:lpstr>
      <vt:lpstr>Vlastnosti minerálů</vt:lpstr>
      <vt:lpstr>Hustota</vt:lpstr>
      <vt:lpstr>Barva</vt:lpstr>
      <vt:lpstr>Propustnost světla</vt:lpstr>
      <vt:lpstr>Vryp</vt:lpstr>
      <vt:lpstr>Lesk</vt:lpstr>
      <vt:lpstr>Tvrdost</vt:lpstr>
      <vt:lpstr>Štěpnost a lom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Fyzikální vlastnosti nerostů</dc:title>
  <dc:creator>Nezvalová Alena</dc:creator>
  <cp:lastModifiedBy>Jan Řezníček</cp:lastModifiedBy>
  <cp:revision>14</cp:revision>
  <dcterms:created xsi:type="dcterms:W3CDTF">2020-10-13T08:12:39Z</dcterms:created>
  <dcterms:modified xsi:type="dcterms:W3CDTF">2020-10-14T09:03:52Z</dcterms:modified>
</cp:coreProperties>
</file>