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7C2"/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88034-0D2C-45DB-A25D-1EEAEB51D927}" type="datetimeFigureOut">
              <a:rPr lang="cs-CZ" smtClean="0"/>
              <a:t>07.05.2021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3BBFA-B771-47C3-820B-4DD39197D8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01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BBFA-B771-47C3-820B-4DD39197D84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07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BBFA-B771-47C3-820B-4DD39197D84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54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BBFA-B771-47C3-820B-4DD39197D84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27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Písk</a:t>
            </a:r>
            <a:r>
              <a:rPr lang="cs-CZ" baseline="0" dirty="0" smtClean="0"/>
              <a:t>y – ve stavebnictví, jíly – cihlářské suroviny.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Sandberg</a:t>
            </a:r>
            <a:r>
              <a:rPr lang="cs-CZ" baseline="0" dirty="0" smtClean="0"/>
              <a:t> tvoří horninové zbytky třetihorního moře, které se rozprostíralo ve Vídeňské pánvi.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BBFA-B771-47C3-820B-4DD39197D84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26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BBFA-B771-47C3-820B-4DD39197D84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64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povrch vystupuje také u Znojma, kde</a:t>
            </a:r>
            <a:r>
              <a:rPr lang="cs-CZ" baseline="0" dirty="0" smtClean="0"/>
              <a:t> se označuje jako dyjský masiv.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BBFA-B771-47C3-820B-4DD39197D84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93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D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1316557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Dobré ráno, dnes náš čekají poslední dílky geologické mozaiky ČR.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appy Stickmen Holding Puzzle Icons Vector Stock Vector (Royalty Free)  11417039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" b="6309"/>
          <a:stretch/>
        </p:blipFill>
        <p:spPr bwMode="auto">
          <a:xfrm>
            <a:off x="3976687" y="3424807"/>
            <a:ext cx="42386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4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římá spojnice 21"/>
          <p:cNvCxnSpPr/>
          <p:nvPr/>
        </p:nvCxnSpPr>
        <p:spPr>
          <a:xfrm>
            <a:off x="3342290" y="5331323"/>
            <a:ext cx="3123165" cy="921242"/>
          </a:xfrm>
          <a:prstGeom prst="line">
            <a:avLst/>
          </a:prstGeom>
          <a:ln w="76200">
            <a:solidFill>
              <a:srgbClr val="88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Dokážeme spojit dvojice?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364829"/>
            <a:ext cx="4271771" cy="412005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VNĚJŠÍ (FLYŠOVÉ) KARPATY</a:t>
            </a:r>
          </a:p>
          <a:p>
            <a:endParaRPr lang="cs-CZ" dirty="0"/>
          </a:p>
          <a:p>
            <a:r>
              <a:rPr lang="cs-CZ" dirty="0" smtClean="0"/>
              <a:t>KARPATSKÁ PŘEDHLUBEŇ</a:t>
            </a:r>
          </a:p>
          <a:p>
            <a:endParaRPr lang="cs-CZ" dirty="0"/>
          </a:p>
          <a:p>
            <a:r>
              <a:rPr lang="cs-CZ" dirty="0" smtClean="0"/>
              <a:t>VÍDEŇSKÁ PÁNEV</a:t>
            </a:r>
          </a:p>
          <a:p>
            <a:endParaRPr lang="cs-CZ" dirty="0"/>
          </a:p>
          <a:p>
            <a:r>
              <a:rPr lang="cs-CZ" dirty="0" smtClean="0"/>
              <a:t>MORAVSKÝ KRAS</a:t>
            </a:r>
          </a:p>
          <a:p>
            <a:endParaRPr lang="cs-CZ" dirty="0"/>
          </a:p>
          <a:p>
            <a:r>
              <a:rPr lang="cs-CZ" dirty="0" smtClean="0"/>
              <a:t>BRNĚNSKÝ MASIV</a:t>
            </a:r>
          </a:p>
          <a:p>
            <a:endParaRPr lang="cs-CZ" dirty="0"/>
          </a:p>
          <a:p>
            <a:r>
              <a:rPr lang="cs-CZ" dirty="0" smtClean="0"/>
              <a:t>JIHOČESKÉ PÁNVE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315" y="2364828"/>
            <a:ext cx="5485823" cy="412005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Je tvořen hlubinnými vyvřelinami s různým obsahem křemíku, mezi nimiž najdeme i gabra a žuly.</a:t>
            </a:r>
          </a:p>
          <a:p>
            <a:endParaRPr lang="cs-CZ" dirty="0"/>
          </a:p>
          <a:p>
            <a:r>
              <a:rPr lang="cs-CZ" dirty="0" smtClean="0"/>
              <a:t>Jsou tvořeny mocnými vrstvami, ve kterých se střídají úlomkovité horniny, především hrubší pískovce a jemnější jílovce.</a:t>
            </a:r>
          </a:p>
          <a:p>
            <a:endParaRPr lang="cs-CZ" dirty="0"/>
          </a:p>
          <a:p>
            <a:r>
              <a:rPr lang="cs-CZ" dirty="0"/>
              <a:t>Oblast tvořená staroprvohorními vápenci, ve kterých se později vyvinuly typické krasové jevy.</a:t>
            </a:r>
          </a:p>
          <a:p>
            <a:endParaRPr lang="cs-CZ" dirty="0"/>
          </a:p>
          <a:p>
            <a:r>
              <a:rPr lang="cs-CZ" dirty="0"/>
              <a:t>Zasahuje na naše území svým severním okrajem z Rakouska a vytváří Dolnomoravský úval.</a:t>
            </a:r>
          </a:p>
          <a:p>
            <a:endParaRPr lang="cs-CZ" dirty="0"/>
          </a:p>
          <a:p>
            <a:r>
              <a:rPr lang="cs-CZ" dirty="0"/>
              <a:t>Rozkládá se na východ od Znojma a Brna až k vnějším Karpatům, tvoří Dyjsko-svratecký a Hornomoravský úval, zasahuje až na Ostravsko a Opavsko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Jsou vyplněny především sedimenty. Těží se zde písek a úlomkovité živce.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4012364" y="3043674"/>
            <a:ext cx="2453091" cy="2301212"/>
          </a:xfrm>
          <a:prstGeom prst="line">
            <a:avLst/>
          </a:prstGeom>
          <a:ln w="76200">
            <a:solidFill>
              <a:srgbClr val="88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3247697" y="3930869"/>
            <a:ext cx="3217758" cy="263412"/>
          </a:xfrm>
          <a:prstGeom prst="line">
            <a:avLst/>
          </a:prstGeom>
          <a:ln w="76200">
            <a:solidFill>
              <a:srgbClr val="88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342290" y="2466731"/>
            <a:ext cx="3123165" cy="2304493"/>
          </a:xfrm>
          <a:prstGeom prst="line">
            <a:avLst/>
          </a:prstGeom>
          <a:ln w="76200">
            <a:solidFill>
              <a:srgbClr val="88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ČPT v King´s: Den 1D ovládl Garfield, Turbo naprosto zničil Baldelli -  POKERživ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73" y="5658205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>
            <a:off x="3342290" y="3650096"/>
            <a:ext cx="3123165" cy="1000474"/>
          </a:xfrm>
          <a:prstGeom prst="line">
            <a:avLst/>
          </a:prstGeom>
          <a:ln w="76200">
            <a:solidFill>
              <a:srgbClr val="88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014952" y="2466731"/>
            <a:ext cx="2450503" cy="707541"/>
          </a:xfrm>
          <a:prstGeom prst="line">
            <a:avLst/>
          </a:prstGeom>
          <a:ln w="76200">
            <a:solidFill>
              <a:srgbClr val="88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8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minulé hodiny – JAK JE TO?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ČESKÁ KŘÍDOVÁ PÁNEV (TABULE)</a:t>
            </a:r>
          </a:p>
          <a:p>
            <a:endParaRPr lang="cs-CZ" dirty="0"/>
          </a:p>
          <a:p>
            <a:r>
              <a:rPr lang="cs-CZ" dirty="0" smtClean="0"/>
              <a:t>JIZERSKÉ HORY A KRKONOŠE</a:t>
            </a:r>
          </a:p>
          <a:p>
            <a:endParaRPr lang="cs-CZ" dirty="0"/>
          </a:p>
          <a:p>
            <a:r>
              <a:rPr lang="cs-CZ" dirty="0" smtClean="0"/>
              <a:t>ORLICKÉ HORY</a:t>
            </a:r>
          </a:p>
          <a:p>
            <a:endParaRPr lang="cs-CZ" dirty="0"/>
          </a:p>
          <a:p>
            <a:r>
              <a:rPr lang="cs-CZ" dirty="0" smtClean="0"/>
              <a:t>JESENÍKY</a:t>
            </a:r>
          </a:p>
          <a:p>
            <a:endParaRPr lang="cs-CZ" dirty="0"/>
          </a:p>
          <a:p>
            <a:r>
              <a:rPr lang="cs-CZ" dirty="0" smtClean="0"/>
              <a:t>HORNOSLEZSKÁ PÁNEV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TĚŽBA ČERNÉHO UHLÍ</a:t>
            </a:r>
          </a:p>
          <a:p>
            <a:endParaRPr lang="cs-CZ" dirty="0"/>
          </a:p>
          <a:p>
            <a:r>
              <a:rPr lang="cs-CZ" dirty="0" smtClean="0"/>
              <a:t>OBLAST, KTERÁ BYLA ZAPLAVENA MOŘEM (→ USAZENINY)</a:t>
            </a:r>
          </a:p>
          <a:p>
            <a:endParaRPr lang="cs-CZ" dirty="0"/>
          </a:p>
          <a:p>
            <a:r>
              <a:rPr lang="cs-CZ" dirty="0" smtClean="0"/>
              <a:t>POHOŘÍ TVOŘENO DVĚMA ČÁSTMI, KAŽDÁ MÁ JINÉ SLOŽENÍ</a:t>
            </a:r>
          </a:p>
          <a:p>
            <a:endParaRPr lang="cs-CZ" dirty="0"/>
          </a:p>
          <a:p>
            <a:r>
              <a:rPr lang="cs-CZ" dirty="0" smtClean="0"/>
              <a:t>PŘEDEVŠÍM PŘEMĚNĚNÉ HORNINY</a:t>
            </a:r>
          </a:p>
          <a:p>
            <a:endParaRPr lang="cs-CZ" dirty="0"/>
          </a:p>
          <a:p>
            <a:r>
              <a:rPr lang="cs-CZ" dirty="0" smtClean="0"/>
              <a:t>2 POHOŘÍ, KTERÁ JSOU TVOŘENA PŘEDEVŠÍM ŽULAMI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4180114" y="3370217"/>
            <a:ext cx="2285341" cy="1974669"/>
          </a:xfrm>
          <a:prstGeom prst="line">
            <a:avLst/>
          </a:prstGeom>
          <a:ln w="76200">
            <a:solidFill>
              <a:srgbClr val="88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2717074" y="4036423"/>
            <a:ext cx="3748381" cy="431074"/>
          </a:xfrm>
          <a:prstGeom prst="line">
            <a:avLst/>
          </a:prstGeom>
          <a:ln w="76200">
            <a:solidFill>
              <a:srgbClr val="88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879669" y="2726871"/>
            <a:ext cx="2585786" cy="2237017"/>
          </a:xfrm>
          <a:prstGeom prst="line">
            <a:avLst/>
          </a:prstGeom>
          <a:ln w="76200">
            <a:solidFill>
              <a:srgbClr val="88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ČPT v King´s: Den 1D ovládl Garfield, Turbo naprosto zničil Baldelli -  POKERživ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5694306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>
            <a:off x="3161211" y="3918857"/>
            <a:ext cx="3304244" cy="849086"/>
          </a:xfrm>
          <a:prstGeom prst="line">
            <a:avLst/>
          </a:prstGeom>
          <a:ln w="76200">
            <a:solidFill>
              <a:srgbClr val="88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493623" y="2769326"/>
            <a:ext cx="1971832" cy="545374"/>
          </a:xfrm>
          <a:prstGeom prst="line">
            <a:avLst/>
          </a:prstGeom>
          <a:ln w="76200">
            <a:solidFill>
              <a:srgbClr val="88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3" y="2638044"/>
            <a:ext cx="3540694" cy="2818860"/>
          </a:xfrm>
        </p:spPr>
        <p:txBody>
          <a:bodyPr>
            <a:normAutofit/>
          </a:bodyPr>
          <a:lstStyle/>
          <a:p>
            <a:r>
              <a:rPr lang="cs-CZ" dirty="0" smtClean="0"/>
              <a:t>Vrásové pohoří.</a:t>
            </a:r>
          </a:p>
          <a:p>
            <a:endParaRPr lang="cs-CZ" dirty="0"/>
          </a:p>
          <a:p>
            <a:r>
              <a:rPr lang="cs-CZ" dirty="0" smtClean="0"/>
              <a:t>Je tvořeno mocnými vrstvami, ve kterých se střídají úlomkovité horniny, především hrubší pískovce a jemnější jílovce. → FLYŠ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7655002" y="2953436"/>
            <a:ext cx="4536998" cy="3112302"/>
            <a:chOff x="7659455" y="2787167"/>
            <a:chExt cx="4536998" cy="3112302"/>
          </a:xfrm>
        </p:grpSpPr>
        <p:pic>
          <p:nvPicPr>
            <p:cNvPr id="8" name="Picture 2" descr="http://geologie.vsb.cz/CviceniInzenyrskaGeologie/KAPITOLY/3_GEOMORFOLOGICK%C3%89_MAPY/3_GEOMORFOLOGICKE_MAPY_soubory/image00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61" t="26257"/>
            <a:stretch/>
          </p:blipFill>
          <p:spPr bwMode="auto">
            <a:xfrm>
              <a:off x="9390768" y="2787167"/>
              <a:ext cx="2805685" cy="308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Flyš – Wikipéd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55" y="2787167"/>
              <a:ext cx="2336882" cy="3112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Vnější (flyšové) Karpaty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60626" t="30423" r="12065" b="24536"/>
          <a:stretch/>
        </p:blipFill>
        <p:spPr>
          <a:xfrm>
            <a:off x="226142" y="124476"/>
            <a:ext cx="2448232" cy="227125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5122607" y="2983361"/>
            <a:ext cx="3052453" cy="3052453"/>
          </a:xfrm>
          <a:prstGeom prst="ellipse">
            <a:avLst/>
          </a:prstGeom>
          <a:solidFill>
            <a:srgbClr val="88D7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Flyš</a:t>
            </a:r>
            <a:r>
              <a:rPr lang="cs-CZ" sz="1600" dirty="0"/>
              <a:t> je odborný termín z geologie, kterým se obecně popisuje různě mocný soubor sedimentárních vrstev, které jsou nejčastěji tvořeny z pískovců a jílů.</a:t>
            </a:r>
          </a:p>
        </p:txBody>
      </p:sp>
    </p:spTree>
    <p:extLst>
      <p:ext uri="{BB962C8B-B14F-4D97-AF65-F5344CB8AC3E}">
        <p14:creationId xmlns:p14="http://schemas.microsoft.com/office/powerpoint/2010/main" val="24632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Nejstaršími </a:t>
            </a:r>
            <a:r>
              <a:rPr lang="cs-CZ" dirty="0"/>
              <a:t>horninami vnějších Karpat jsou odolné druhohorní vápence, tvořící v krajině nápadné útvary (Pavlovské </a:t>
            </a:r>
            <a:r>
              <a:rPr lang="cs-CZ" dirty="0" smtClean="0"/>
              <a:t>vrchy = Pálava).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Flyšová souvrství se ukládala na konci druhohor (Moravskoslezské Beskydy) a začátkem třetihor (např. Chřiby, Vizovické vrchy, Vsetínské vrchy a Bílé Karpaty).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3342" y="4621162"/>
            <a:ext cx="796413" cy="255639"/>
          </a:xfrm>
          <a:prstGeom prst="rect">
            <a:avLst/>
          </a:prstGeom>
          <a:solidFill>
            <a:srgbClr val="88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 descr="http://geologie.vsb.cz/CviceniInzenyrskaGeologie/KAPITOLY/3_GEOMORFOLOGICK%C3%89_MAPY/3_GEOMORFOLOGICKE_MAPY_soubory/image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1" t="26257"/>
          <a:stretch/>
        </p:blipFill>
        <p:spPr bwMode="auto">
          <a:xfrm>
            <a:off x="501445" y="768767"/>
            <a:ext cx="1435510" cy="15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ěvín - vápencové skály, vysílač a vodní dílo Nové Mlýny - Galerie: Naučná  stezka Děví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146149"/>
            <a:ext cx="4270247" cy="23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 14"/>
          <p:cNvSpPr/>
          <p:nvPr/>
        </p:nvSpPr>
        <p:spPr>
          <a:xfrm>
            <a:off x="6555493" y="1935036"/>
            <a:ext cx="1406015" cy="1406015"/>
          </a:xfrm>
          <a:prstGeom prst="ellipse">
            <a:avLst/>
          </a:prstGeom>
          <a:solidFill>
            <a:srgbClr val="88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PAVLOVSKÉ VRCHY</a:t>
            </a:r>
            <a:endParaRPr lang="cs-CZ" sz="1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Vnější (flyšové) Karpaty</a:t>
            </a:r>
            <a:endParaRPr lang="cs-CZ" dirty="0"/>
          </a:p>
        </p:txBody>
      </p:sp>
      <p:pic>
        <p:nvPicPr>
          <p:cNvPr id="4104" name="Picture 8" descr="Na Lysou horu bude opět jezdit pravidelná linka - Turistická oblast Beskydy  Valašsko | ubytování, akce, výlety, cykloturistika Besky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4" y="4423304"/>
            <a:ext cx="4270247" cy="28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ál 16"/>
          <p:cNvSpPr/>
          <p:nvPr/>
        </p:nvSpPr>
        <p:spPr>
          <a:xfrm>
            <a:off x="10087918" y="4599911"/>
            <a:ext cx="1188839" cy="1188839"/>
          </a:xfrm>
          <a:prstGeom prst="ellipse">
            <a:avLst/>
          </a:prstGeom>
          <a:solidFill>
            <a:srgbClr val="88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MOR.</a:t>
            </a:r>
          </a:p>
          <a:p>
            <a:pPr algn="ctr"/>
            <a:r>
              <a:rPr lang="cs-CZ" sz="1200" dirty="0" smtClean="0"/>
              <a:t>BESKYDY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277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KARPATSKÁ PŘEDHLUBEŇ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Rozkládá se na východ od Znojma a Brna až k vnějším Karpatům, tvoří Dyjsko-svratecký a Hornomoravský úval, zasahuje až na Ostravsko a Opavsko.</a:t>
            </a:r>
          </a:p>
          <a:p>
            <a:endParaRPr lang="cs-CZ" dirty="0"/>
          </a:p>
          <a:p>
            <a:r>
              <a:rPr lang="cs-CZ" dirty="0" smtClean="0"/>
              <a:t>Vytvořila se v mladších třetihorách.</a:t>
            </a:r>
          </a:p>
          <a:p>
            <a:endParaRPr lang="cs-CZ" dirty="0"/>
          </a:p>
          <a:p>
            <a:r>
              <a:rPr lang="cs-CZ" dirty="0" smtClean="0"/>
              <a:t>Zprvu byla několikrát zaplavena mořem, potom se v ní usadily i sladkovodní sedimenty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Převažují mořské pískovce a jílovce, ve kterých se místy nacházejí ložiska ropy a zemního plynu.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38358" t="22088" r="20176" b="27756"/>
          <a:stretch/>
        </p:blipFill>
        <p:spPr>
          <a:xfrm>
            <a:off x="6338315" y="2638044"/>
            <a:ext cx="4270248" cy="29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oubor:Sandberg near Bratislava.JPG – Wikiped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5259"/>
            <a:ext cx="4270375" cy="28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Vídeňská pánev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Zasahuje na naše území svým severním okrajem z Rakouska a vytváří Dolnomoravský úval.</a:t>
            </a:r>
          </a:p>
          <a:p>
            <a:endParaRPr lang="cs-CZ" dirty="0"/>
          </a:p>
          <a:p>
            <a:r>
              <a:rPr lang="cs-CZ" dirty="0" smtClean="0"/>
              <a:t>Vznikla </a:t>
            </a:r>
            <a:r>
              <a:rPr lang="cs-CZ" dirty="0"/>
              <a:t>v mladších třetihorách a později byla několikrát zaplavena mořem.</a:t>
            </a:r>
          </a:p>
          <a:p>
            <a:endParaRPr lang="cs-CZ" dirty="0"/>
          </a:p>
          <a:p>
            <a:r>
              <a:rPr lang="cs-CZ" dirty="0"/>
              <a:t>Je vyplněna především písčitými a jílovitými sedimenty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Dále také ložiska ropy a zemního plynu, sloje hnědého uhlí.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48071" y="2871021"/>
            <a:ext cx="786974" cy="235973"/>
          </a:xfrm>
          <a:prstGeom prst="rect">
            <a:avLst/>
          </a:prstGeom>
          <a:solidFill>
            <a:srgbClr val="88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290351" y="5319252"/>
            <a:ext cx="1611298" cy="1611298"/>
          </a:xfrm>
          <a:prstGeom prst="ellipse">
            <a:avLst/>
          </a:prstGeom>
          <a:solidFill>
            <a:srgbClr val="88D7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Využití písku a jílu?</a:t>
            </a:r>
            <a:endParaRPr lang="cs-CZ" sz="1600" dirty="0"/>
          </a:p>
        </p:txBody>
      </p:sp>
      <p:pic>
        <p:nvPicPr>
          <p:cNvPr id="8" name="Picture 2" descr="http://geologie.vsb.cz/CviceniInzenyrskaGeologie/KAPITOLY/3_GEOMORFOLOGICK%C3%89_MAPY/3_GEOMORFOLOGICKE_MAPY_soubory/image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1" t="26257"/>
          <a:stretch/>
        </p:blipFill>
        <p:spPr bwMode="auto">
          <a:xfrm>
            <a:off x="9440654" y="417155"/>
            <a:ext cx="2335815" cy="25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ál 11"/>
          <p:cNvSpPr/>
          <p:nvPr/>
        </p:nvSpPr>
        <p:spPr>
          <a:xfrm>
            <a:off x="9878994" y="3536544"/>
            <a:ext cx="1897475" cy="1897475"/>
          </a:xfrm>
          <a:prstGeom prst="ellipse">
            <a:avLst/>
          </a:prstGeom>
          <a:solidFill>
            <a:srgbClr val="88D7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SANDBERG</a:t>
            </a:r>
          </a:p>
          <a:p>
            <a:pPr algn="ctr"/>
            <a:r>
              <a:rPr lang="cs-CZ" sz="1600" dirty="0" smtClean="0"/>
              <a:t> U BRATISLAVY</a:t>
            </a:r>
            <a:endParaRPr lang="cs-CZ" sz="1600" dirty="0"/>
          </a:p>
        </p:txBody>
      </p:sp>
      <p:sp>
        <p:nvSpPr>
          <p:cNvPr id="13" name="Ovál 12"/>
          <p:cNvSpPr/>
          <p:nvPr/>
        </p:nvSpPr>
        <p:spPr>
          <a:xfrm>
            <a:off x="9231432" y="4934377"/>
            <a:ext cx="1611298" cy="1611298"/>
          </a:xfrm>
          <a:prstGeom prst="ellipse">
            <a:avLst/>
          </a:prstGeom>
          <a:solidFill>
            <a:srgbClr val="88D7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JAKOU HORNINOU JE PŘEDEVŠÍM TVOŘEN?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347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togalerie - Moravský k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16" y="1884506"/>
            <a:ext cx="4270247" cy="266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ropast Macocha v Moravském kra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17" y="4490767"/>
            <a:ext cx="4270247" cy="240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MORAVSKÝ KRAS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3884823" cy="310198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Oblast tvořená staroprvohorními vápenci, ve kterých se později vyvinuly typické krasové jevy.</a:t>
            </a:r>
          </a:p>
          <a:p>
            <a:endParaRPr lang="cs-CZ" dirty="0" smtClean="0"/>
          </a:p>
          <a:p>
            <a:r>
              <a:rPr lang="cs-CZ" dirty="0" smtClean="0"/>
              <a:t>Územím protéká ponorná říčka Punkva.</a:t>
            </a:r>
          </a:p>
          <a:p>
            <a:endParaRPr lang="cs-CZ" dirty="0" smtClean="0"/>
          </a:p>
          <a:p>
            <a:r>
              <a:rPr lang="cs-CZ" dirty="0" smtClean="0"/>
              <a:t>Turisticky přístupné jsou např. Punkevní jeskyně, pozoruhodná je i propast Macocha.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872257" y="5289755"/>
            <a:ext cx="796413" cy="255639"/>
          </a:xfrm>
          <a:prstGeom prst="rect">
            <a:avLst/>
          </a:prstGeom>
          <a:solidFill>
            <a:srgbClr val="88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6" name="Picture 8" descr="Moravský kras – Macocha – Rodinné výlety – kam na výlet s dětmi a rodino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75" y="2171814"/>
            <a:ext cx="3710325" cy="23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Brněnský masiv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Vznikl během vrásnění na přelomu starohor a prvohor.</a:t>
            </a:r>
          </a:p>
          <a:p>
            <a:endParaRPr lang="cs-CZ" dirty="0"/>
          </a:p>
          <a:p>
            <a:r>
              <a:rPr lang="cs-CZ" dirty="0" smtClean="0"/>
              <a:t>Je tvořen hlubinnými vyvřelinami s různým obsahem křemíku, mezi nimiž najdeme i gabra a žuly.</a:t>
            </a:r>
          </a:p>
          <a:p>
            <a:endParaRPr lang="cs-CZ" dirty="0"/>
          </a:p>
          <a:p>
            <a:r>
              <a:rPr lang="cs-CZ" dirty="0" smtClean="0"/>
              <a:t>Je součástí velkého magmatického tělesa (tzv. brněnského plutonu), které je zakryto usazenými horninami.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8196" name="Picture 4" descr="Brněnská vrchovina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4" y="2638044"/>
            <a:ext cx="4270247" cy="2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Jihočeské pánve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Třeboňská, Budějovická → obě vznikly koncem druhohor.</a:t>
            </a:r>
          </a:p>
          <a:p>
            <a:endParaRPr lang="cs-CZ" dirty="0"/>
          </a:p>
          <a:p>
            <a:r>
              <a:rPr lang="cs-CZ" dirty="0" smtClean="0"/>
              <a:t>Jsou vyplněny především sladkovodními sedimenty.</a:t>
            </a:r>
          </a:p>
          <a:p>
            <a:endParaRPr lang="cs-CZ" dirty="0"/>
          </a:p>
          <a:p>
            <a:r>
              <a:rPr lang="cs-CZ" dirty="0" smtClean="0"/>
              <a:t>Významné jsou i říční sedimenty. Ze čtvrtohorních náplavů Lužnice se těží písek a také úlomkovité živce jako keramická surovina.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9218" name="Picture 2" descr="Jihočeské pánve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638044"/>
            <a:ext cx="4270247" cy="26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171</TotalTime>
  <Words>569</Words>
  <Application>Microsoft Office PowerPoint</Application>
  <PresentationFormat>Širokoúhlá obrazovka</PresentationFormat>
  <Paragraphs>105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Parcel</vt:lpstr>
      <vt:lpstr>Dobré ráno, dnes náš čekají poslední dílky geologické mozaiky ČR.</vt:lpstr>
      <vt:lpstr>Z minulé hodiny – JAK JE TO?</vt:lpstr>
      <vt:lpstr>Vnější (flyšové) Karpaty</vt:lpstr>
      <vt:lpstr>Vnější (flyšové) Karpaty</vt:lpstr>
      <vt:lpstr>KARPATSKÁ PŘEDHLUBEŇ</vt:lpstr>
      <vt:lpstr>Vídeňská pánev</vt:lpstr>
      <vt:lpstr>MORAVSKÝ KRAS</vt:lpstr>
      <vt:lpstr>Brněnský masiv</vt:lpstr>
      <vt:lpstr>Jihočeské pánve</vt:lpstr>
      <vt:lpstr>Dokážeme spojit dvojice?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Dobré ráno, dnes náš čekají poslední dílky geologické mozaiky ČR.</dc:title>
  <dc:creator>Alena Nezvalová</dc:creator>
  <cp:lastModifiedBy>Alena Nezvalová</cp:lastModifiedBy>
  <cp:revision>13</cp:revision>
  <dcterms:created xsi:type="dcterms:W3CDTF">2021-05-07T08:52:03Z</dcterms:created>
  <dcterms:modified xsi:type="dcterms:W3CDTF">2021-05-07T11:59:43Z</dcterms:modified>
</cp:coreProperties>
</file>