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75" r:id="rId6"/>
    <p:sldId id="276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1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11A24-8347-4A1A-9C56-DB83ACFB06C4}" type="datetimeFigureOut">
              <a:rPr lang="cs-CZ"/>
              <a:pPr>
                <a:defRPr/>
              </a:pPr>
              <a:t>20.5.2012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60B3C-5B26-4075-BAC9-AD0646A766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B3F6-1CF9-4964-8F15-BF141671D63E}" type="datetimeFigureOut">
              <a:rPr lang="cs-CZ"/>
              <a:pPr>
                <a:defRPr/>
              </a:pPr>
              <a:t>20.5.2012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4BDC1-D772-4B00-A592-36B10A07D4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68711-B9AC-46C2-A7E3-D899E23936BB}" type="datetimeFigureOut">
              <a:rPr lang="cs-CZ"/>
              <a:pPr>
                <a:defRPr/>
              </a:pPr>
              <a:t>20.5.2012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ED0E9-6F9B-4AB7-BA0B-9B656FE332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F5F11A24-8347-4A1A-9C56-DB83ACFB06C4}" type="datetimeFigureOut">
              <a:rPr lang="cs-CZ" smtClean="0"/>
              <a:pPr>
                <a:defRPr/>
              </a:pPr>
              <a:t>20.5.2012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6760B3C-5B26-4075-BAC9-AD0646A7664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EA40910-E26B-4A48-985F-664576CEE69E}" type="datetimeFigureOut">
              <a:rPr lang="cs-CZ" smtClean="0"/>
              <a:pPr>
                <a:defRPr/>
              </a:pPr>
              <a:t>20.5.2012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FA8675-406A-4BB1-B892-60CCAEC3124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12FA4A5C-FD2A-4952-935A-2FFB96FEB17F}" type="datetimeFigureOut">
              <a:rPr lang="cs-CZ" smtClean="0"/>
              <a:pPr>
                <a:defRPr/>
              </a:pPr>
              <a:t>20.5.2012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F3491C1-FC67-4DB2-B935-565639E7BC5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D7F3BC4-1675-4D50-8237-47C8BD6E77D4}" type="datetimeFigureOut">
              <a:rPr lang="cs-CZ" smtClean="0"/>
              <a:pPr>
                <a:defRPr/>
              </a:pPr>
              <a:t>20.5.2012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54069624-E8C8-4523-9399-72FA75576FC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0E51ABC-58B7-461C-99D6-28125D79BBB4}" type="datetimeFigureOut">
              <a:rPr lang="cs-CZ" smtClean="0"/>
              <a:pPr>
                <a:defRPr/>
              </a:pPr>
              <a:t>20.5.2012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3E8E597E-1656-452F-A2EE-E308C436B65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5876C90-F230-40AA-80B8-9AF4C4D25007}" type="datetimeFigureOut">
              <a:rPr lang="cs-CZ" smtClean="0"/>
              <a:pPr>
                <a:defRPr/>
              </a:pPr>
              <a:t>20.5.2012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D3FCD20-9224-4761-A18A-1AF8C83478F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E9D019A-1F0B-489D-9901-AD41260C879D}" type="datetimeFigureOut">
              <a:rPr lang="cs-CZ" smtClean="0"/>
              <a:pPr>
                <a:defRPr/>
              </a:pPr>
              <a:t>20.5.2012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1A1AAC3-C4AE-413C-9B82-71638AACB4C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EE6C667D-8C98-426E-BB9B-9869329C7AE7}" type="datetimeFigureOut">
              <a:rPr lang="cs-CZ" smtClean="0"/>
              <a:pPr>
                <a:defRPr/>
              </a:pPr>
              <a:t>20.5.2012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B54ECE1-CDDC-463E-A7F0-12901F82250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40910-E26B-4A48-985F-664576CEE69E}" type="datetimeFigureOut">
              <a:rPr lang="cs-CZ"/>
              <a:pPr>
                <a:defRPr/>
              </a:pPr>
              <a:t>20.5.2012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A8675-406A-4BB1-B892-60CCAEC312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B47E94F2-E326-474E-B1CF-430AB0D2AFEB}" type="datetimeFigureOut">
              <a:rPr lang="cs-CZ" smtClean="0"/>
              <a:pPr>
                <a:defRPr/>
              </a:pPr>
              <a:t>20.5.2012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8C3705C-B499-4848-9CFE-0F15B785B68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56B3F6-1CF9-4964-8F15-BF141671D63E}" type="datetimeFigureOut">
              <a:rPr lang="cs-CZ" smtClean="0"/>
              <a:pPr>
                <a:defRPr/>
              </a:pPr>
              <a:t>20.5.2012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3B4BDC1-D772-4B00-A592-36B10A07D4B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368711-B9AC-46C2-A7E3-D899E23936BB}" type="datetimeFigureOut">
              <a:rPr lang="cs-CZ" smtClean="0"/>
              <a:pPr>
                <a:defRPr/>
              </a:pPr>
              <a:t>20.5.2012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87ED0E9-6F9B-4AB7-BA0B-9B656FE332E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A4A5C-FD2A-4952-935A-2FFB96FEB17F}" type="datetimeFigureOut">
              <a:rPr lang="cs-CZ"/>
              <a:pPr>
                <a:defRPr/>
              </a:pPr>
              <a:t>20.5.2012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491C1-FC67-4DB2-B935-565639E7BC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F3BC4-1675-4D50-8237-47C8BD6E77D4}" type="datetimeFigureOut">
              <a:rPr lang="cs-CZ"/>
              <a:pPr>
                <a:defRPr/>
              </a:pPr>
              <a:t>20.5.2012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69624-E8C8-4523-9399-72FA75576F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51ABC-58B7-461C-99D6-28125D79BBB4}" type="datetimeFigureOut">
              <a:rPr lang="cs-CZ"/>
              <a:pPr>
                <a:defRPr/>
              </a:pPr>
              <a:t>20.5.2012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E597E-1656-452F-A2EE-E308C436B6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76C90-F230-40AA-80B8-9AF4C4D25007}" type="datetimeFigureOut">
              <a:rPr lang="cs-CZ"/>
              <a:pPr>
                <a:defRPr/>
              </a:pPr>
              <a:t>20.5.2012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FCD20-9224-4761-A18A-1AF8C83478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D019A-1F0B-489D-9901-AD41260C879D}" type="datetimeFigureOut">
              <a:rPr lang="cs-CZ"/>
              <a:pPr>
                <a:defRPr/>
              </a:pPr>
              <a:t>20.5.2012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1AAC3-C4AE-413C-9B82-71638AACB4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C667D-8C98-426E-BB9B-9869329C7AE7}" type="datetimeFigureOut">
              <a:rPr lang="cs-CZ"/>
              <a:pPr>
                <a:defRPr/>
              </a:pPr>
              <a:t>20.5.2012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4ECE1-CDDC-463E-A7F0-12901F8225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E94F2-E326-474E-B1CF-430AB0D2AFEB}" type="datetimeFigureOut">
              <a:rPr lang="cs-CZ"/>
              <a:pPr>
                <a:defRPr/>
              </a:pPr>
              <a:t>20.5.2012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3705C-B499-4848-9CFE-0F15B785B6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528002-7A92-4556-8116-170559C4B9E8}" type="datetimeFigureOut">
              <a:rPr lang="cs-CZ"/>
              <a:pPr>
                <a:defRPr/>
              </a:pPr>
              <a:t>20.5.2012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E7A842-157F-41B8-8F59-376D0AEA81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06528002-7A92-4556-8116-170559C4B9E8}" type="datetimeFigureOut">
              <a:rPr lang="cs-CZ" smtClean="0"/>
              <a:pPr>
                <a:defRPr/>
              </a:pPr>
              <a:t>20.5.2012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78E7A842-157F-41B8-8F59-376D0AEA815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400"/>
          </a:xfrm>
        </p:spPr>
        <p:txBody>
          <a:bodyPr/>
          <a:lstStyle/>
          <a:p>
            <a:pPr algn="l" eaLnBrk="1" hangingPunct="1"/>
            <a:r>
              <a:rPr lang="cs-CZ" sz="1200" smtClean="0"/>
              <a:t>		</a:t>
            </a:r>
            <a:br>
              <a:rPr lang="cs-CZ" sz="1200" smtClean="0"/>
            </a:br>
            <a:r>
              <a:rPr lang="cs-CZ" sz="1200" smtClean="0"/>
              <a:t>		Základní škola Ústí nad Labem, Anežky České 702/17, příspěvková organizace</a:t>
            </a:r>
            <a:br>
              <a:rPr lang="cs-CZ" sz="1200" smtClean="0"/>
            </a:br>
            <a:r>
              <a:rPr lang="cs-CZ" sz="1200" smtClean="0"/>
              <a:t> </a:t>
            </a:r>
            <a:br>
              <a:rPr lang="cs-CZ" sz="1200" smtClean="0"/>
            </a:br>
            <a:r>
              <a:rPr lang="cs-CZ" sz="1200" smtClean="0">
                <a:ea typeface="Calibri" pitchFamily="34" charset="0"/>
                <a:cs typeface="Times New Roman" pitchFamily="18" charset="0"/>
              </a:rPr>
              <a:t>Číslo projektu: CZ.1.07/1.4.00/21.2887 </a:t>
            </a:r>
            <a:r>
              <a:rPr lang="cs-CZ" sz="1200" smtClean="0"/>
              <a:t>			</a:t>
            </a:r>
            <a:br>
              <a:rPr lang="cs-CZ" sz="1200" smtClean="0"/>
            </a:br>
            <a:r>
              <a:rPr lang="cs-CZ" sz="1200" smtClean="0">
                <a:ea typeface="Calibri" pitchFamily="34" charset="0"/>
                <a:cs typeface="Calibri" pitchFamily="34" charset="0"/>
              </a:rPr>
              <a:t>Název projektu: „Učíme lépe a moderněji“ </a:t>
            </a:r>
            <a:r>
              <a:rPr lang="cs-CZ" sz="1200" smtClean="0"/>
              <a:t/>
            </a:r>
            <a:br>
              <a:rPr lang="cs-CZ" sz="1200" smtClean="0"/>
            </a:br>
            <a:r>
              <a:rPr lang="cs-CZ" sz="1200" smtClean="0">
                <a:ea typeface="Calibri" pitchFamily="34" charset="0"/>
                <a:cs typeface="Calibri" pitchFamily="34" charset="0"/>
              </a:rPr>
              <a:t>OP VK 1.4 </a:t>
            </a:r>
            <a:r>
              <a:rPr lang="cs-CZ" sz="1200" smtClean="0"/>
              <a:t/>
            </a:r>
            <a:br>
              <a:rPr lang="cs-CZ" sz="1200" smtClean="0"/>
            </a:br>
            <a:r>
              <a:rPr lang="cs-CZ" sz="1200" smtClean="0"/>
              <a:t>		               </a:t>
            </a:r>
            <a:r>
              <a:rPr lang="cs-CZ" sz="3600" smtClean="0"/>
              <a:t>Výukový materiál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959225"/>
          </a:xfrm>
        </p:spPr>
        <p:txBody>
          <a:bodyPr rtlCol="0">
            <a:normAutofit fontScale="55000" lnSpcReduction="20000"/>
          </a:bodyPr>
          <a:lstStyle/>
          <a:p>
            <a:pPr>
              <a:buNone/>
              <a:defRPr/>
            </a:pPr>
            <a:r>
              <a:rPr lang="cs-CZ" sz="1700" dirty="0" smtClean="0"/>
              <a:t>Název DUM: </a:t>
            </a:r>
            <a:r>
              <a:rPr lang="cs-CZ" sz="1600" b="1" dirty="0" smtClean="0">
                <a:latin typeface="Calibri" pitchFamily="34" charset="0"/>
              </a:rPr>
              <a:t>VY_32_INOVACE_07_17_Klasicismus</a:t>
            </a:r>
            <a:endParaRPr lang="cs-CZ" sz="17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1700" dirty="0" smtClean="0"/>
          </a:p>
          <a:p>
            <a:pPr>
              <a:buNone/>
              <a:defRPr/>
            </a:pPr>
            <a:r>
              <a:rPr lang="cs-CZ" sz="1700" dirty="0" smtClean="0"/>
              <a:t>Číslo skupiny: </a:t>
            </a:r>
            <a:r>
              <a:rPr lang="cs-CZ" sz="1700" b="1" dirty="0"/>
              <a:t>1</a:t>
            </a:r>
            <a:endParaRPr lang="cs-CZ" sz="17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900" dirty="0"/>
          </a:p>
          <a:p>
            <a:pPr>
              <a:buNone/>
              <a:defRPr/>
            </a:pPr>
            <a:r>
              <a:rPr lang="cs-CZ" sz="1700" dirty="0" smtClean="0"/>
              <a:t>Autor: </a:t>
            </a:r>
            <a:r>
              <a:rPr lang="cs-CZ" sz="1600" b="1" dirty="0">
                <a:latin typeface="Calibri" pitchFamily="34" charset="0"/>
              </a:rPr>
              <a:t>Radomír Krejčí</a:t>
            </a:r>
            <a:endParaRPr lang="cs-CZ" sz="17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900" dirty="0"/>
          </a:p>
          <a:p>
            <a:pPr>
              <a:buNone/>
              <a:defRPr/>
            </a:pPr>
            <a:r>
              <a:rPr lang="cs-CZ" sz="1700" dirty="0" smtClean="0"/>
              <a:t>Vzdělávací obor/Předmět/Téma: </a:t>
            </a:r>
            <a:r>
              <a:rPr lang="cs-CZ" sz="1600" b="1" dirty="0" smtClean="0">
                <a:latin typeface="Calibri" pitchFamily="34" charset="0"/>
              </a:rPr>
              <a:t>Dějepis/Dějepis/Klasicismus</a:t>
            </a:r>
            <a:endParaRPr lang="cs-CZ" sz="17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900" dirty="0"/>
          </a:p>
          <a:p>
            <a:pPr>
              <a:buNone/>
              <a:defRPr/>
            </a:pPr>
            <a:r>
              <a:rPr lang="cs-CZ" sz="1700" dirty="0" smtClean="0"/>
              <a:t>Druh </a:t>
            </a:r>
            <a:r>
              <a:rPr lang="cs-CZ" sz="1700" dirty="0"/>
              <a:t>učebního materiálu</a:t>
            </a:r>
            <a:r>
              <a:rPr lang="cs-CZ" sz="1700" dirty="0" smtClean="0"/>
              <a:t>: </a:t>
            </a:r>
            <a:r>
              <a:rPr lang="cs-CZ" sz="1600" b="1" dirty="0">
                <a:latin typeface="Calibri" pitchFamily="34" charset="0"/>
              </a:rPr>
              <a:t>výuková prezentace</a:t>
            </a:r>
            <a:endParaRPr lang="cs-CZ" sz="17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17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700" dirty="0" smtClean="0"/>
              <a:t>Metodický list:			</a:t>
            </a:r>
            <a:r>
              <a:rPr lang="cs-CZ" sz="1700" b="1" dirty="0" smtClean="0"/>
              <a:t>ne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1700" dirty="0" smtClean="0"/>
          </a:p>
          <a:p>
            <a:pPr>
              <a:buNone/>
              <a:defRPr/>
            </a:pPr>
            <a:r>
              <a:rPr lang="cs-CZ" sz="1700" dirty="0" smtClean="0"/>
              <a:t>Anotace: </a:t>
            </a:r>
            <a:r>
              <a:rPr lang="cs-CZ" sz="1600" dirty="0">
                <a:latin typeface="Calibri" pitchFamily="34" charset="0"/>
              </a:rPr>
              <a:t>Seznámení </a:t>
            </a:r>
            <a:r>
              <a:rPr lang="cs-CZ" sz="1600" dirty="0" smtClean="0">
                <a:latin typeface="Calibri" pitchFamily="34" charset="0"/>
              </a:rPr>
              <a:t>se se znaky klasicistního malířství, sochařství, módy, hudby a architektury. Žák bude schopen poznat základní klasicistní památky. </a:t>
            </a:r>
            <a:r>
              <a:rPr lang="cs-CZ" sz="1600" dirty="0">
                <a:latin typeface="Calibri" pitchFamily="34" charset="0"/>
              </a:rPr>
              <a:t>Inovace spočívá v nahrazení klasického výkladu se zápisem ilustrativnějším zobrazením pomocí </a:t>
            </a:r>
            <a:r>
              <a:rPr lang="cs-CZ" sz="1600" dirty="0" err="1">
                <a:latin typeface="Calibri" pitchFamily="34" charset="0"/>
              </a:rPr>
              <a:t>dataprojektoru</a:t>
            </a:r>
            <a:r>
              <a:rPr lang="cs-CZ" sz="1600" dirty="0">
                <a:latin typeface="Calibri" pitchFamily="34" charset="0"/>
              </a:rPr>
              <a:t>. </a:t>
            </a:r>
            <a:r>
              <a:rPr lang="cs-CZ" sz="1700" dirty="0" smtClean="0"/>
              <a:t>	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900" dirty="0" smtClean="0"/>
          </a:p>
          <a:p>
            <a:pPr>
              <a:buNone/>
              <a:defRPr/>
            </a:pPr>
            <a:r>
              <a:rPr lang="cs-CZ" sz="1700" dirty="0" smtClean="0"/>
              <a:t>Ověřeno </a:t>
            </a:r>
            <a:r>
              <a:rPr lang="cs-CZ" sz="1700" dirty="0"/>
              <a:t>ve třídě</a:t>
            </a:r>
            <a:r>
              <a:rPr lang="cs-CZ" sz="1700" dirty="0" smtClean="0"/>
              <a:t>: </a:t>
            </a:r>
            <a:r>
              <a:rPr lang="cs-CZ" sz="1600" b="1" dirty="0" smtClean="0">
                <a:latin typeface="Calibri" pitchFamily="34" charset="0"/>
              </a:rPr>
              <a:t>8.C</a:t>
            </a:r>
            <a:endParaRPr lang="cs-CZ" sz="17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900" dirty="0" smtClean="0"/>
          </a:p>
          <a:p>
            <a:pPr>
              <a:buNone/>
              <a:defRPr/>
            </a:pPr>
            <a:r>
              <a:rPr lang="cs-CZ" sz="1700" dirty="0" smtClean="0"/>
              <a:t>Datum </a:t>
            </a:r>
            <a:r>
              <a:rPr lang="cs-CZ" sz="1700" dirty="0"/>
              <a:t>ověření</a:t>
            </a:r>
            <a:r>
              <a:rPr lang="cs-CZ" sz="1700" dirty="0" smtClean="0"/>
              <a:t>: </a:t>
            </a:r>
            <a:r>
              <a:rPr lang="cs-CZ" sz="1600" b="1" dirty="0" smtClean="0">
                <a:latin typeface="Calibri" pitchFamily="34" charset="0"/>
              </a:rPr>
              <a:t>17.01.2012</a:t>
            </a:r>
            <a:endParaRPr lang="cs-CZ" sz="17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9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1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1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700" dirty="0" smtClean="0"/>
              <a:t>Prohlášení: Prohlašuji, že při tvorbě výukového materiálu jsem respektoval(a) všeobecně užívané právní a morální zvyklosti, autorská a jiná práva třetích osob, zejména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700" dirty="0" smtClean="0"/>
              <a:t>práva duševního vlastnictví (např. práva k obchodní firmě, autorská práva k software, k filmovým, hudebníma fotografickým dílům nebo práva k ochranným známkám)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700" dirty="0" smtClean="0"/>
              <a:t>dle zákona 121/2000 Sb. (autorský zákon). Nesu veškerou právní odpovědnost za obsah a původ svého díla. Prohlašuji dále, že </a:t>
            </a:r>
            <a:r>
              <a:rPr lang="cs-CZ" sz="1700" dirty="0"/>
              <a:t>výše uvedený materiál jsem ověřil(a) </a:t>
            </a:r>
            <a:endParaRPr lang="cs-CZ" sz="17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700" dirty="0" smtClean="0"/>
              <a:t>ve </a:t>
            </a:r>
            <a:r>
              <a:rPr lang="cs-CZ" sz="1700" dirty="0"/>
              <a:t>výuce a provedl(a) o tom zápis do </a:t>
            </a:r>
            <a:r>
              <a:rPr lang="cs-CZ" sz="1700" dirty="0" smtClean="0"/>
              <a:t>TK.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700" dirty="0" smtClean="0"/>
              <a:t>Dávám souhlas, aby moje dílo bylo dáno k dispozici veřejnosti k účelům volného užití (§30 odst. 1 zákona 121/2000 Sb.), tj. že k uvedeným účelům může být kýmkoliv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700" dirty="0" smtClean="0"/>
              <a:t>zveřejňováno, používáno, upravováno a uchováváno.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17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1400" dirty="0" smtClean="0"/>
          </a:p>
          <a:p>
            <a:pPr>
              <a:buNone/>
              <a:defRPr/>
            </a:pPr>
            <a:r>
              <a:rPr lang="cs-CZ" sz="1400" dirty="0" smtClean="0"/>
              <a:t>Datum:	</a:t>
            </a:r>
            <a:r>
              <a:rPr lang="cs-CZ" sz="1400" b="1" dirty="0">
                <a:latin typeface="Calibri" pitchFamily="34" charset="0"/>
              </a:rPr>
              <a:t> </a:t>
            </a:r>
            <a:r>
              <a:rPr lang="cs-CZ" sz="1400" dirty="0" smtClean="0">
                <a:latin typeface="Calibri" pitchFamily="34" charset="0"/>
              </a:rPr>
              <a:t>17.01.2012</a:t>
            </a:r>
            <a:r>
              <a:rPr lang="cs-CZ" sz="1400" b="1" dirty="0" smtClean="0">
                <a:latin typeface="Calibri" pitchFamily="34" charset="0"/>
              </a:rPr>
              <a:t> </a:t>
            </a:r>
            <a:r>
              <a:rPr lang="cs-CZ" sz="1400" dirty="0" smtClean="0"/>
              <a:t>		Podpis: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200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ln cmpd="dbl">
            <a:noFill/>
          </a:ln>
        </p:spPr>
        <p:txBody>
          <a:bodyPr/>
          <a:lstStyle/>
          <a:p>
            <a:r>
              <a:rPr lang="cs-CZ" cap="small" dirty="0" smtClean="0">
                <a:solidFill>
                  <a:schemeClr val="accent5"/>
                </a:solidFill>
                <a:latin typeface="Georgia" pitchFamily="18" charset="0"/>
              </a:rPr>
              <a:t>3) </a:t>
            </a:r>
            <a:r>
              <a:rPr lang="cs-CZ" b="1" cap="small" dirty="0" smtClean="0">
                <a:solidFill>
                  <a:schemeClr val="accent5"/>
                </a:solidFill>
                <a:latin typeface="Georgia" pitchFamily="18" charset="0"/>
              </a:rPr>
              <a:t>Móda</a:t>
            </a:r>
            <a:endParaRPr lang="cs-CZ" dirty="0">
              <a:solidFill>
                <a:schemeClr val="accent5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6280"/>
          </a:xfrm>
          <a:ln>
            <a:noFill/>
          </a:ln>
        </p:spPr>
        <p:txBody>
          <a:bodyPr/>
          <a:lstStyle/>
          <a:p>
            <a:pPr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400" dirty="0" smtClean="0">
                <a:latin typeface="Georgia" pitchFamily="18" charset="0"/>
              </a:rPr>
              <a:t>zpočátku nošení bílých paruk</a:t>
            </a:r>
          </a:p>
          <a:p>
            <a:pPr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  <a:buNone/>
            </a:pPr>
            <a:r>
              <a:rPr lang="cs-CZ" sz="2400" dirty="0" smtClean="0">
                <a:latin typeface="Georgia" pitchFamily="18" charset="0"/>
              </a:rPr>
              <a:t>    (muži i ženy)</a:t>
            </a:r>
          </a:p>
          <a:p>
            <a:endParaRPr lang="cs-CZ" sz="2400" dirty="0" smtClean="0"/>
          </a:p>
          <a:p>
            <a:endParaRPr lang="cs-CZ" sz="2800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786058"/>
            <a:ext cx="3214677" cy="389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786058"/>
            <a:ext cx="3270872" cy="388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ln cmpd="dbl">
            <a:noFill/>
          </a:ln>
        </p:spPr>
        <p:txBody>
          <a:bodyPr/>
          <a:lstStyle/>
          <a:p>
            <a:r>
              <a:rPr lang="cs-CZ" cap="small" dirty="0" smtClean="0">
                <a:solidFill>
                  <a:schemeClr val="accent5"/>
                </a:solidFill>
                <a:latin typeface="Georgia" pitchFamily="18" charset="0"/>
              </a:rPr>
              <a:t>4) H</a:t>
            </a:r>
            <a:r>
              <a:rPr lang="cs-CZ" b="1" cap="small" dirty="0" smtClean="0">
                <a:solidFill>
                  <a:schemeClr val="accent5"/>
                </a:solidFill>
                <a:latin typeface="Georgia" pitchFamily="18" charset="0"/>
              </a:rPr>
              <a:t>udba</a:t>
            </a:r>
            <a:endParaRPr lang="cs-CZ" dirty="0">
              <a:solidFill>
                <a:schemeClr val="accent5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6280"/>
          </a:xfrm>
          <a:ln>
            <a:noFill/>
          </a:ln>
        </p:spPr>
        <p:txBody>
          <a:bodyPr/>
          <a:lstStyle/>
          <a:p>
            <a:pPr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400" dirty="0" smtClean="0">
                <a:latin typeface="Georgia" pitchFamily="18" charset="0"/>
              </a:rPr>
              <a:t>orchestrální hudba</a:t>
            </a:r>
          </a:p>
          <a:p>
            <a:pPr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400" dirty="0" smtClean="0">
                <a:latin typeface="Georgia" pitchFamily="18" charset="0"/>
              </a:rPr>
              <a:t>veřejné produkce (divadla)</a:t>
            </a:r>
          </a:p>
          <a:p>
            <a:pPr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400" dirty="0" smtClean="0">
                <a:latin typeface="Georgia" pitchFamily="18" charset="0"/>
              </a:rPr>
              <a:t>sonáty, později symfonie</a:t>
            </a:r>
          </a:p>
          <a:p>
            <a:pPr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  <a:buNone/>
            </a:pPr>
            <a:endParaRPr lang="cs-CZ" sz="24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  <a:buNone/>
            </a:pPr>
            <a:r>
              <a:rPr lang="cs-CZ" sz="2400" u="sng" dirty="0" smtClean="0">
                <a:latin typeface="Georgia" pitchFamily="18" charset="0"/>
              </a:rPr>
              <a:t>představitelé: </a:t>
            </a:r>
            <a:r>
              <a:rPr lang="cs-CZ" sz="2400" dirty="0" smtClean="0">
                <a:latin typeface="Georgia" pitchFamily="18" charset="0"/>
              </a:rPr>
              <a:t>W.A. Mozart, L. van </a:t>
            </a:r>
            <a:r>
              <a:rPr lang="cs-CZ" sz="2400" dirty="0" err="1" smtClean="0">
                <a:latin typeface="Georgia" pitchFamily="18" charset="0"/>
              </a:rPr>
              <a:t>Beethowen</a:t>
            </a:r>
            <a:endParaRPr lang="cs-CZ" sz="24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  <a:buNone/>
            </a:pPr>
            <a:r>
              <a:rPr lang="cs-CZ" sz="2400" dirty="0" smtClean="0">
                <a:latin typeface="Georgia" pitchFamily="18" charset="0"/>
              </a:rPr>
              <a:t>    </a:t>
            </a:r>
          </a:p>
          <a:p>
            <a:endParaRPr lang="cs-CZ" sz="2400" dirty="0" smtClean="0"/>
          </a:p>
          <a:p>
            <a:endParaRPr lang="cs-CZ" sz="2800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ln cmpd="dbl">
            <a:noFill/>
          </a:ln>
        </p:spPr>
        <p:txBody>
          <a:bodyPr/>
          <a:lstStyle/>
          <a:p>
            <a:r>
              <a:rPr lang="cs-CZ" cap="small" dirty="0" smtClean="0">
                <a:solidFill>
                  <a:schemeClr val="accent5"/>
                </a:solidFill>
                <a:latin typeface="Georgia" pitchFamily="18" charset="0"/>
              </a:rPr>
              <a:t>5) Architektura</a:t>
            </a:r>
            <a:endParaRPr lang="cs-CZ" dirty="0">
              <a:solidFill>
                <a:schemeClr val="accent5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6280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400" dirty="0" smtClean="0">
                <a:latin typeface="Georgia" pitchFamily="18" charset="0"/>
              </a:rPr>
              <a:t>napodobování antiky</a:t>
            </a:r>
          </a:p>
          <a:p>
            <a:pPr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400" dirty="0" smtClean="0">
                <a:latin typeface="Georgia" pitchFamily="18" charset="0"/>
              </a:rPr>
              <a:t>stavby i pro veřejné účely </a:t>
            </a:r>
          </a:p>
          <a:p>
            <a:pPr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  <a:buNone/>
            </a:pPr>
            <a:r>
              <a:rPr lang="cs-CZ" sz="2400" dirty="0" smtClean="0">
                <a:latin typeface="Georgia" pitchFamily="18" charset="0"/>
              </a:rPr>
              <a:t>(divadla, parky, muzea, …)</a:t>
            </a:r>
          </a:p>
          <a:p>
            <a:pPr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  <a:buNone/>
            </a:pPr>
            <a:endParaRPr lang="cs-CZ" sz="24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  <a:buNone/>
            </a:pPr>
            <a:r>
              <a:rPr lang="cs-CZ" sz="2400" u="sng" dirty="0" smtClean="0">
                <a:latin typeface="Georgia" pitchFamily="18" charset="0"/>
              </a:rPr>
              <a:t>znaky: </a:t>
            </a:r>
            <a:r>
              <a:rPr lang="cs-CZ" sz="2400" dirty="0" smtClean="0">
                <a:latin typeface="Georgia" pitchFamily="18" charset="0"/>
              </a:rPr>
              <a:t> jednoduchost, hranatá okna, sloupy, trojúhelník</a:t>
            </a:r>
          </a:p>
          <a:p>
            <a:pPr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  <a:buNone/>
            </a:pPr>
            <a:endParaRPr lang="cs-CZ" sz="24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  <a:buNone/>
            </a:pPr>
            <a:r>
              <a:rPr lang="cs-CZ" sz="2400" u="sng" dirty="0" smtClean="0">
                <a:latin typeface="Georgia" pitchFamily="18" charset="0"/>
              </a:rPr>
              <a:t>typické stavby: </a:t>
            </a:r>
            <a:r>
              <a:rPr lang="cs-CZ" sz="2400" dirty="0" smtClean="0">
                <a:latin typeface="Georgia" pitchFamily="18" charset="0"/>
              </a:rPr>
              <a:t>paláce, zámky, činžovní domy, vítězné oblouky, úřady</a:t>
            </a:r>
          </a:p>
          <a:p>
            <a:pPr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  <a:buNone/>
            </a:pPr>
            <a:r>
              <a:rPr lang="cs-CZ" sz="2400" dirty="0" smtClean="0">
                <a:latin typeface="Georgia" pitchFamily="18" charset="0"/>
              </a:rPr>
              <a:t>    </a:t>
            </a:r>
          </a:p>
          <a:p>
            <a:endParaRPr lang="cs-CZ" sz="2400" dirty="0" smtClean="0"/>
          </a:p>
          <a:p>
            <a:endParaRPr lang="cs-CZ" sz="2800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type="body" sz="half" idx="2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  <a:buNone/>
            </a:pPr>
            <a:r>
              <a:rPr lang="cs-CZ" sz="2400" dirty="0" smtClean="0">
                <a:latin typeface="Georgia" pitchFamily="18" charset="0"/>
              </a:rPr>
              <a:t>zimní palác v Petrohradu</a:t>
            </a:r>
          </a:p>
          <a:p>
            <a:endParaRPr lang="cs-CZ" sz="2400" dirty="0" smtClean="0"/>
          </a:p>
          <a:p>
            <a:endParaRPr lang="cs-CZ" sz="2800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6071" b="1607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type="body" sz="half" idx="2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  <a:buNone/>
            </a:pPr>
            <a:r>
              <a:rPr lang="cs-CZ" sz="2400" dirty="0" smtClean="0">
                <a:latin typeface="Georgia" pitchFamily="18" charset="0"/>
              </a:rPr>
              <a:t>zámek </a:t>
            </a:r>
            <a:r>
              <a:rPr lang="cs-CZ" sz="2400" dirty="0" err="1" smtClean="0">
                <a:latin typeface="Georgia" pitchFamily="18" charset="0"/>
              </a:rPr>
              <a:t>Kačina</a:t>
            </a:r>
            <a:endParaRPr lang="cs-CZ" sz="2400" dirty="0" smtClean="0">
              <a:latin typeface="Georgia" pitchFamily="18" charset="0"/>
            </a:endParaRPr>
          </a:p>
          <a:p>
            <a:endParaRPr lang="cs-CZ" sz="2400" dirty="0" smtClean="0"/>
          </a:p>
          <a:p>
            <a:endParaRPr lang="cs-CZ" sz="2800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1806" b="1180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type="body" sz="half" idx="2"/>
          </p:nvPr>
        </p:nvSpPr>
        <p:spPr>
          <a:xfrm>
            <a:off x="5786445" y="5388936"/>
            <a:ext cx="2740397" cy="912255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  <a:buNone/>
            </a:pPr>
            <a:r>
              <a:rPr lang="cs-CZ" sz="2400" dirty="0" smtClean="0">
                <a:latin typeface="Georgia" pitchFamily="18" charset="0"/>
              </a:rPr>
              <a:t>vítězný oblouk</a:t>
            </a:r>
          </a:p>
          <a:p>
            <a:pPr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  <a:buNone/>
            </a:pPr>
            <a:r>
              <a:rPr lang="cs-CZ" sz="2400" dirty="0" smtClean="0">
                <a:latin typeface="Georgia" pitchFamily="18" charset="0"/>
              </a:rPr>
              <a:t>v Paříži</a:t>
            </a:r>
          </a:p>
          <a:p>
            <a:endParaRPr lang="cs-CZ" sz="2400" dirty="0" smtClean="0"/>
          </a:p>
          <a:p>
            <a:endParaRPr lang="cs-CZ" sz="2800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4051" r="4051"/>
          <a:stretch>
            <a:fillRect/>
          </a:stretch>
        </p:blipFill>
        <p:spPr bwMode="auto">
          <a:xfrm>
            <a:off x="304800" y="249238"/>
            <a:ext cx="5053013" cy="632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type="body" sz="half" idx="2"/>
          </p:nvPr>
        </p:nvSpPr>
        <p:spPr>
          <a:xfrm>
            <a:off x="5786445" y="5388936"/>
            <a:ext cx="2740397" cy="912255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  <a:buNone/>
            </a:pPr>
            <a:r>
              <a:rPr lang="cs-CZ" sz="2400" dirty="0" smtClean="0">
                <a:latin typeface="Georgia" pitchFamily="18" charset="0"/>
              </a:rPr>
              <a:t>Stavovské divadlo</a:t>
            </a:r>
          </a:p>
          <a:p>
            <a:pPr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  <a:buNone/>
            </a:pPr>
            <a:r>
              <a:rPr lang="cs-CZ" sz="2400" dirty="0" smtClean="0">
                <a:latin typeface="Georgia" pitchFamily="18" charset="0"/>
              </a:rPr>
              <a:t>v Praze</a:t>
            </a:r>
          </a:p>
          <a:p>
            <a:endParaRPr lang="cs-CZ" sz="2400" dirty="0" smtClean="0"/>
          </a:p>
          <a:p>
            <a:endParaRPr lang="cs-CZ" sz="2800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0045" r="20045"/>
          <a:stretch>
            <a:fillRect/>
          </a:stretch>
        </p:blipFill>
        <p:spPr bwMode="auto">
          <a:xfrm>
            <a:off x="304800" y="249238"/>
            <a:ext cx="5053013" cy="632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type="body" sz="half" idx="2"/>
          </p:nvPr>
        </p:nvSpPr>
        <p:spPr>
          <a:ln>
            <a:noFill/>
          </a:ln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  <a:buNone/>
            </a:pPr>
            <a:r>
              <a:rPr lang="cs-CZ" sz="2400" dirty="0" smtClean="0">
                <a:latin typeface="Georgia" pitchFamily="18" charset="0"/>
              </a:rPr>
              <a:t>klasicistní domy </a:t>
            </a:r>
          </a:p>
          <a:p>
            <a:pPr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  <a:buNone/>
            </a:pPr>
            <a:r>
              <a:rPr lang="cs-CZ" sz="2400" dirty="0" smtClean="0">
                <a:latin typeface="Georgia" pitchFamily="18" charset="0"/>
              </a:rPr>
              <a:t>v Praze</a:t>
            </a:r>
          </a:p>
          <a:p>
            <a:endParaRPr lang="cs-CZ" sz="2400" dirty="0" smtClean="0"/>
          </a:p>
          <a:p>
            <a:endParaRPr lang="cs-CZ" sz="2800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1806" b="1180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Zdroje a obrázky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89416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Zdroj:</a:t>
            </a:r>
          </a:p>
          <a:p>
            <a:pPr>
              <a:buNone/>
            </a:pPr>
            <a:r>
              <a:rPr lang="cs-CZ" sz="1500" cap="small" dirty="0" smtClean="0"/>
              <a:t>Hlavačka</a:t>
            </a:r>
            <a:r>
              <a:rPr lang="cs-CZ" sz="1500" dirty="0" smtClean="0"/>
              <a:t>, Milan: </a:t>
            </a:r>
            <a:r>
              <a:rPr lang="cs-CZ" sz="1500" i="1" dirty="0" smtClean="0"/>
              <a:t>Dějepis 3 pro gymnázia a střední školy.</a:t>
            </a:r>
            <a:r>
              <a:rPr lang="cs-CZ" sz="1500" dirty="0" smtClean="0"/>
              <a:t> Praha : SPN, 2006. ISBN  80-7235-172-9.</a:t>
            </a:r>
          </a:p>
          <a:p>
            <a:pPr>
              <a:buNone/>
            </a:pPr>
            <a:endParaRPr lang="cs-CZ" dirty="0" smtClean="0"/>
          </a:p>
          <a:p>
            <a:pPr algn="just">
              <a:buFont typeface="Wingdings" pitchFamily="2" charset="2"/>
              <a:buChar char="v"/>
            </a:pPr>
            <a:r>
              <a:rPr lang="cs-CZ" dirty="0" smtClean="0"/>
              <a:t>Obrázky: </a:t>
            </a:r>
          </a:p>
          <a:p>
            <a:pPr algn="just">
              <a:lnSpc>
                <a:spcPct val="150000"/>
              </a:lnSpc>
              <a:buNone/>
            </a:pPr>
            <a:r>
              <a:rPr lang="cs-CZ" sz="1400" dirty="0" smtClean="0"/>
              <a:t>Všechny uveřejněné odkazy </a:t>
            </a:r>
            <a:r>
              <a:rPr lang="en-US" sz="1400" dirty="0" smtClean="0"/>
              <a:t>[</a:t>
            </a:r>
            <a:r>
              <a:rPr lang="cs-CZ" sz="1400" dirty="0" smtClean="0"/>
              <a:t>cit. 2012-01-01</a:t>
            </a:r>
            <a:r>
              <a:rPr lang="en-US" sz="1400" dirty="0" smtClean="0"/>
              <a:t>]</a:t>
            </a:r>
            <a:r>
              <a:rPr lang="cs-CZ" sz="1400" dirty="0" smtClean="0"/>
              <a:t> dostupné na WWW viz. tabulka</a:t>
            </a:r>
            <a:endParaRPr lang="cs-CZ" sz="1400" b="1" dirty="0" smtClean="0"/>
          </a:p>
          <a:p>
            <a:pPr>
              <a:buNone/>
            </a:pP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0" y="1774825"/>
            <a:ext cx="8229600" cy="2949575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cs-CZ" sz="1400" dirty="0" smtClean="0"/>
          </a:p>
          <a:p>
            <a:pPr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214282" y="214289"/>
          <a:ext cx="8715436" cy="6738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627"/>
                <a:gridCol w="1005627"/>
                <a:gridCol w="6704182"/>
              </a:tblGrid>
              <a:tr h="321338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pořadí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licence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WWW</a:t>
                      </a:r>
                      <a:endParaRPr lang="cs-CZ" sz="1400" dirty="0"/>
                    </a:p>
                  </a:txBody>
                  <a:tcPr/>
                </a:tc>
              </a:tr>
              <a:tr h="447849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Creative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&lt;http://commons.wikipedia.org/wiki/Soubor:David-Oath_of_the_Horatii-1784.jpg&gt;</a:t>
                      </a:r>
                      <a:endParaRPr lang="cs-CZ" sz="1200" dirty="0"/>
                    </a:p>
                  </a:txBody>
                  <a:tcPr/>
                </a:tc>
              </a:tr>
              <a:tr h="398817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2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Creative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&lt; http://commons.wikipedia.org/wiki/Soubor:Napoleon4.jpg&gt;</a:t>
                      </a:r>
                      <a:endParaRPr lang="cs-CZ" sz="1200" dirty="0"/>
                    </a:p>
                  </a:txBody>
                  <a:tcPr/>
                </a:tc>
              </a:tr>
              <a:tr h="447849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3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Creative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&lt;http://commons.wikimedia.org/wiki/File:Napoleon_Bonaparte.jpg?uselang=cs&gt;</a:t>
                      </a:r>
                      <a:endParaRPr lang="cs-CZ" sz="1200" dirty="0"/>
                    </a:p>
                  </a:txBody>
                  <a:tcPr/>
                </a:tc>
              </a:tr>
              <a:tr h="447849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4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Creative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&lt;http://commons.wikimedia.org/wiki/File:%C3%89tienne-Maurice-_Falconet-Pygmalion-%26-Galatee_hermitage-4.jpg&gt;</a:t>
                      </a:r>
                      <a:endParaRPr lang="cs-CZ" sz="1200" dirty="0"/>
                    </a:p>
                  </a:txBody>
                  <a:tcPr/>
                </a:tc>
              </a:tr>
              <a:tr h="32133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Creative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&lt;http://commons.wikimedia.org/wiki/File:George_Washington_by_Jean-Antoine_Houdon_-_DSC05828.JPG&gt;</a:t>
                      </a:r>
                      <a:endParaRPr lang="cs-CZ" sz="1200" dirty="0"/>
                    </a:p>
                  </a:txBody>
                  <a:tcPr/>
                </a:tc>
              </a:tr>
              <a:tr h="626989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6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Creative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&lt; http://commons.wikimedia.org/wiki/File:MariaWalewska.jpg?uselang=cs&gt;</a:t>
                      </a:r>
                      <a:endParaRPr lang="cs-CZ" sz="1200" dirty="0"/>
                    </a:p>
                  </a:txBody>
                  <a:tcPr/>
                </a:tc>
              </a:tr>
              <a:tr h="447849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7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Creative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&lt;http://commons.wikimedia.org/wiki/File:Fran%C3%A7ois_Pascal_Simon_G%C3%A9rard_004b.jpg?uselang=cs&gt;</a:t>
                      </a:r>
                      <a:endParaRPr lang="cs-CZ" sz="1200" dirty="0"/>
                    </a:p>
                  </a:txBody>
                  <a:tcPr/>
                </a:tc>
              </a:tr>
              <a:tr h="447849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8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Creative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&lt;http://commons.wikimedia.org/wiki/File:Retrato_del_Duque_de_San_Carlos.jpg?uselang=cs&gt;</a:t>
                      </a:r>
                      <a:endParaRPr lang="cs-CZ" sz="1200" dirty="0"/>
                    </a:p>
                  </a:txBody>
                  <a:tcPr/>
                </a:tc>
              </a:tr>
              <a:tr h="558343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9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Creative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&lt;http://commons.wikimedia.org/wiki/File:Herr_in_Wien_1815.jpeg?uselang=cs&gt;</a:t>
                      </a:r>
                    </a:p>
                  </a:txBody>
                  <a:tcPr/>
                </a:tc>
              </a:tr>
              <a:tr h="398817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Creative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&lt;http://commons.wikimedia.org/wiki/File:Jean-Louis_Voille_25.jpg&gt;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dirty="0" smtClean="0"/>
                    </a:p>
                  </a:txBody>
                  <a:tcPr/>
                </a:tc>
              </a:tr>
              <a:tr h="447849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11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Creative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&lt;http://commons.wikimedia.org/wiki/File:Zimn%C3%AD_pal%C3%A1c_%283%29.jpg&gt;</a:t>
                      </a:r>
                    </a:p>
                  </a:txBody>
                  <a:tcPr/>
                </a:tc>
              </a:tr>
              <a:tr h="558343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12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Creative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&lt;http://commons.wikimedia.org/wiki/File:Pohled_na_z%C3%A1mek_Ka%C4%8Dina_z_%C4%8Destn%C3%A9ho_dvora.jpg?uselang=cs&gt;</a:t>
                      </a:r>
                    </a:p>
                  </a:txBody>
                  <a:tcPr/>
                </a:tc>
              </a:tr>
              <a:tr h="558343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13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Creative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&lt;http://commons.wikimedia.org/wiki/File:Arc_Triomphe_edit.jpg?uselang=cs&gt;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KLASICISMUS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0" y="2819400"/>
            <a:ext cx="9144000" cy="3752872"/>
          </a:xfrm>
        </p:spPr>
        <p:txBody>
          <a:bodyPr>
            <a:normAutofit/>
          </a:bodyPr>
          <a:lstStyle/>
          <a:p>
            <a:pPr algn="l">
              <a:lnSpc>
                <a:spcPct val="170000"/>
              </a:lnSpc>
              <a:buFont typeface="Wingdings" pitchFamily="2" charset="2"/>
              <a:buChar char="Ø"/>
            </a:pPr>
            <a:r>
              <a:rPr lang="cs-CZ" i="1" dirty="0" smtClean="0">
                <a:latin typeface="Georgia" pitchFamily="18" charset="0"/>
              </a:rPr>
              <a:t>  </a:t>
            </a:r>
            <a:r>
              <a:rPr lang="cs-CZ" sz="2600" i="1" dirty="0" smtClean="0">
                <a:latin typeface="Georgia" pitchFamily="18" charset="0"/>
              </a:rPr>
              <a:t>r</a:t>
            </a:r>
            <a:r>
              <a:rPr lang="cs-CZ" sz="2600" dirty="0" smtClean="0">
                <a:latin typeface="Georgia" pitchFamily="18" charset="0"/>
              </a:rPr>
              <a:t>ozšířen v 18. – poč.19. století po celé Evropě</a:t>
            </a:r>
          </a:p>
          <a:p>
            <a:pPr algn="l">
              <a:lnSpc>
                <a:spcPct val="170000"/>
              </a:lnSpc>
              <a:buFont typeface="Wingdings" pitchFamily="2" charset="2"/>
              <a:buChar char="Ø"/>
            </a:pPr>
            <a:r>
              <a:rPr lang="cs-CZ" sz="2600" dirty="0" smtClean="0">
                <a:latin typeface="Georgia" pitchFamily="18" charset="0"/>
              </a:rPr>
              <a:t>  umění ovlivněné ideály VFR a osvícenstvím</a:t>
            </a:r>
          </a:p>
          <a:p>
            <a:pPr algn="l">
              <a:lnSpc>
                <a:spcPct val="170000"/>
              </a:lnSpc>
              <a:buFont typeface="Wingdings" pitchFamily="2" charset="2"/>
              <a:buChar char="Ø"/>
            </a:pPr>
            <a:r>
              <a:rPr lang="cs-CZ" sz="2600" dirty="0" smtClean="0">
                <a:latin typeface="Georgia" pitchFamily="18" charset="0"/>
              </a:rPr>
              <a:t>  snaha o dokonalost, jednoduchost, napodobování  vzorů                                                                                                    </a:t>
            </a:r>
          </a:p>
          <a:p>
            <a:pPr algn="l">
              <a:lnSpc>
                <a:spcPct val="170000"/>
              </a:lnSpc>
              <a:buFont typeface="Wingdings" pitchFamily="2" charset="2"/>
              <a:buChar char="Ø"/>
            </a:pPr>
            <a:r>
              <a:rPr lang="cs-CZ" sz="2600" dirty="0" smtClean="0">
                <a:latin typeface="Georgia" pitchFamily="18" charset="0"/>
              </a:rPr>
              <a:t>  odklon od náboženské tematiky, inspirace </a:t>
            </a:r>
            <a:r>
              <a:rPr lang="cs-CZ" sz="2600" i="1" u="sng" dirty="0" smtClean="0">
                <a:latin typeface="Georgia" pitchFamily="18" charset="0"/>
              </a:rPr>
              <a:t>antikou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0" y="1774825"/>
            <a:ext cx="8229600" cy="2949575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cs-CZ" sz="1400" dirty="0" smtClean="0"/>
          </a:p>
          <a:p>
            <a:pPr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214282" y="214289"/>
          <a:ext cx="8715436" cy="143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627"/>
                <a:gridCol w="1005627"/>
                <a:gridCol w="6704182"/>
              </a:tblGrid>
              <a:tr h="321338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pořadí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licence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WWW</a:t>
                      </a:r>
                      <a:endParaRPr lang="cs-CZ" sz="1400" dirty="0"/>
                    </a:p>
                  </a:txBody>
                  <a:tcPr/>
                </a:tc>
              </a:tr>
              <a:tr h="558343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14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Creative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&lt;http://commons.wikimedia.org/wiki/File:Stavovsk%C3%A9_divadlo_1.JPG&gt;</a:t>
                      </a:r>
                    </a:p>
                  </a:txBody>
                  <a:tcPr/>
                </a:tc>
              </a:tr>
              <a:tr h="558343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Creative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&lt;http://commons.wikimedia.org/wiki/File:Praha,_Karl%C3%ADn,_rohov%C3%BD_d%C5%AFm.jpg?uselang=cs&gt;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ln cmpd="dbl">
            <a:noFill/>
          </a:ln>
        </p:spPr>
        <p:txBody>
          <a:bodyPr/>
          <a:lstStyle/>
          <a:p>
            <a:r>
              <a:rPr lang="cs-CZ" cap="small" dirty="0" smtClean="0">
                <a:solidFill>
                  <a:schemeClr val="accent5"/>
                </a:solidFill>
                <a:latin typeface="Georgia" pitchFamily="18" charset="0"/>
              </a:rPr>
              <a:t>1) </a:t>
            </a:r>
            <a:r>
              <a:rPr lang="cs-CZ" b="1" cap="small" dirty="0" smtClean="0">
                <a:solidFill>
                  <a:schemeClr val="accent5"/>
                </a:solidFill>
                <a:latin typeface="Georgia" pitchFamily="18" charset="0"/>
              </a:rPr>
              <a:t>Malířství</a:t>
            </a:r>
            <a:endParaRPr lang="cs-CZ" dirty="0">
              <a:solidFill>
                <a:schemeClr val="accent5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6280"/>
          </a:xfrm>
          <a:ln>
            <a:noFill/>
          </a:ln>
        </p:spPr>
        <p:txBody>
          <a:bodyPr/>
          <a:lstStyle/>
          <a:p>
            <a:pPr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400" dirty="0" smtClean="0">
                <a:latin typeface="Georgia" pitchFamily="18" charset="0"/>
              </a:rPr>
              <a:t>snaha o dokonalé zpodobnění</a:t>
            </a:r>
          </a:p>
          <a:p>
            <a:pPr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400" dirty="0" smtClean="0">
                <a:latin typeface="Georgia" pitchFamily="18" charset="0"/>
              </a:rPr>
              <a:t>historická témata, osobnosti, portréty</a:t>
            </a:r>
          </a:p>
          <a:p>
            <a:endParaRPr lang="cs-CZ" sz="2400" dirty="0" smtClean="0"/>
          </a:p>
          <a:p>
            <a:endParaRPr lang="cs-CZ" sz="2800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1026" name="Picture 2" descr="Soubor:David-Oath of the Horatii-17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340" y="2571744"/>
            <a:ext cx="5529270" cy="428625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500694" y="6000768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>
                <a:latin typeface="Georgia" pitchFamily="18" charset="0"/>
              </a:rPr>
              <a:t>Jacques</a:t>
            </a:r>
            <a:r>
              <a:rPr lang="cs-CZ" i="1" dirty="0" smtClean="0">
                <a:latin typeface="Georgia" pitchFamily="18" charset="0"/>
              </a:rPr>
              <a:t>-Louis David</a:t>
            </a:r>
          </a:p>
          <a:p>
            <a:r>
              <a:rPr lang="cs-CZ" i="1" dirty="0" smtClean="0">
                <a:latin typeface="Georgia" pitchFamily="18" charset="0"/>
              </a:rPr>
              <a:t>Přísaha Horatiů</a:t>
            </a:r>
            <a:endParaRPr lang="cs-CZ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ln cmpd="dbl">
            <a:noFill/>
          </a:ln>
        </p:spPr>
        <p:txBody>
          <a:bodyPr/>
          <a:lstStyle/>
          <a:p>
            <a:r>
              <a:rPr lang="cs-CZ" cap="small" dirty="0" smtClean="0">
                <a:solidFill>
                  <a:schemeClr val="accent5"/>
                </a:solidFill>
                <a:latin typeface="Georgia" pitchFamily="18" charset="0"/>
              </a:rPr>
              <a:t>1) </a:t>
            </a:r>
            <a:r>
              <a:rPr lang="cs-CZ" b="1" cap="small" dirty="0" smtClean="0">
                <a:solidFill>
                  <a:schemeClr val="accent5"/>
                </a:solidFill>
                <a:latin typeface="Georgia" pitchFamily="18" charset="0"/>
              </a:rPr>
              <a:t>Malířství</a:t>
            </a:r>
            <a:endParaRPr lang="cs-CZ" dirty="0">
              <a:solidFill>
                <a:schemeClr val="accent5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6280"/>
          </a:xfrm>
          <a:ln>
            <a:noFill/>
          </a:ln>
        </p:spPr>
        <p:txBody>
          <a:bodyPr/>
          <a:lstStyle/>
          <a:p>
            <a:pPr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400" dirty="0" smtClean="0">
                <a:latin typeface="Georgia" pitchFamily="18" charset="0"/>
              </a:rPr>
              <a:t>snaha o dokonalé zpodobnění</a:t>
            </a:r>
          </a:p>
          <a:p>
            <a:pPr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400" dirty="0" smtClean="0">
                <a:latin typeface="Georgia" pitchFamily="18" charset="0"/>
              </a:rPr>
              <a:t>historická témata, osobnosti, portréty</a:t>
            </a:r>
          </a:p>
          <a:p>
            <a:endParaRPr lang="cs-CZ" sz="2400" dirty="0" smtClean="0"/>
          </a:p>
          <a:p>
            <a:endParaRPr lang="cs-CZ" sz="2800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500694" y="6000768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>
                <a:latin typeface="Georgia" pitchFamily="18" charset="0"/>
              </a:rPr>
              <a:t>Jacques</a:t>
            </a:r>
            <a:r>
              <a:rPr lang="cs-CZ" i="1" dirty="0" smtClean="0">
                <a:latin typeface="Georgia" pitchFamily="18" charset="0"/>
              </a:rPr>
              <a:t>-Louis David</a:t>
            </a:r>
          </a:p>
          <a:p>
            <a:r>
              <a:rPr lang="cs-CZ" i="1" dirty="0" smtClean="0">
                <a:latin typeface="Georgia" pitchFamily="18" charset="0"/>
              </a:rPr>
              <a:t>Přísaha Horatiů</a:t>
            </a:r>
            <a:endParaRPr lang="cs-CZ" i="1" dirty="0">
              <a:latin typeface="Georgia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428992" y="5929330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>
                <a:latin typeface="Georgia" pitchFamily="18" charset="0"/>
              </a:rPr>
              <a:t>Jacques</a:t>
            </a:r>
            <a:r>
              <a:rPr lang="cs-CZ" i="1" dirty="0" smtClean="0">
                <a:latin typeface="Georgia" pitchFamily="18" charset="0"/>
              </a:rPr>
              <a:t>-Louis David</a:t>
            </a:r>
          </a:p>
          <a:p>
            <a:r>
              <a:rPr lang="cs-CZ" i="1" dirty="0" smtClean="0">
                <a:latin typeface="Georgia" pitchFamily="18" charset="0"/>
              </a:rPr>
              <a:t>Napoleon ve své studovně</a:t>
            </a:r>
            <a:endParaRPr lang="cs-CZ" i="1" dirty="0">
              <a:latin typeface="Georgia" pitchFamily="18" charset="0"/>
            </a:endParaRPr>
          </a:p>
        </p:txBody>
      </p:sp>
      <p:pic>
        <p:nvPicPr>
          <p:cNvPr id="1030" name="Picture 6" descr="Soubor:Jacques-Louis David 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7919" y="2100724"/>
            <a:ext cx="2886081" cy="4757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ln cmpd="dbl">
            <a:noFill/>
          </a:ln>
        </p:spPr>
        <p:txBody>
          <a:bodyPr/>
          <a:lstStyle/>
          <a:p>
            <a:r>
              <a:rPr lang="cs-CZ" cap="small" dirty="0" smtClean="0">
                <a:solidFill>
                  <a:schemeClr val="accent5"/>
                </a:solidFill>
                <a:latin typeface="Georgia" pitchFamily="18" charset="0"/>
              </a:rPr>
              <a:t>1) </a:t>
            </a:r>
            <a:r>
              <a:rPr lang="cs-CZ" b="1" cap="small" dirty="0" smtClean="0">
                <a:solidFill>
                  <a:schemeClr val="accent5"/>
                </a:solidFill>
                <a:latin typeface="Georgia" pitchFamily="18" charset="0"/>
              </a:rPr>
              <a:t>Malířství</a:t>
            </a:r>
            <a:endParaRPr lang="cs-CZ" dirty="0">
              <a:solidFill>
                <a:schemeClr val="accent5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6280"/>
          </a:xfrm>
          <a:ln>
            <a:noFill/>
          </a:ln>
        </p:spPr>
        <p:txBody>
          <a:bodyPr/>
          <a:lstStyle/>
          <a:p>
            <a:pPr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400" dirty="0" smtClean="0">
                <a:latin typeface="Georgia" pitchFamily="18" charset="0"/>
              </a:rPr>
              <a:t>snaha o dokonalé zpodobnění</a:t>
            </a:r>
          </a:p>
          <a:p>
            <a:pPr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400" dirty="0" smtClean="0">
                <a:latin typeface="Georgia" pitchFamily="18" charset="0"/>
              </a:rPr>
              <a:t>historická témata, osobnosti, portréty</a:t>
            </a:r>
          </a:p>
          <a:p>
            <a:endParaRPr lang="cs-CZ" sz="2400" dirty="0" smtClean="0"/>
          </a:p>
          <a:p>
            <a:endParaRPr lang="cs-CZ" sz="2800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500694" y="6000768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>
                <a:latin typeface="Georgia" pitchFamily="18" charset="0"/>
              </a:rPr>
              <a:t>Jacques</a:t>
            </a:r>
            <a:r>
              <a:rPr lang="cs-CZ" i="1" dirty="0" smtClean="0">
                <a:latin typeface="Georgia" pitchFamily="18" charset="0"/>
              </a:rPr>
              <a:t>-Louis David</a:t>
            </a:r>
          </a:p>
          <a:p>
            <a:r>
              <a:rPr lang="cs-CZ" i="1" dirty="0" smtClean="0">
                <a:latin typeface="Georgia" pitchFamily="18" charset="0"/>
              </a:rPr>
              <a:t>Přísaha Horatiů</a:t>
            </a:r>
            <a:endParaRPr lang="cs-CZ" i="1" dirty="0">
              <a:latin typeface="Georgia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428860" y="6211669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>
                <a:latin typeface="Georgia" pitchFamily="18" charset="0"/>
              </a:rPr>
              <a:t>Jacques</a:t>
            </a:r>
            <a:r>
              <a:rPr lang="cs-CZ" i="1" dirty="0" smtClean="0">
                <a:latin typeface="Georgia" pitchFamily="18" charset="0"/>
              </a:rPr>
              <a:t>-Louis David</a:t>
            </a:r>
          </a:p>
          <a:p>
            <a:r>
              <a:rPr lang="cs-CZ" i="1" dirty="0" smtClean="0">
                <a:latin typeface="Georgia" pitchFamily="18" charset="0"/>
              </a:rPr>
              <a:t>Napoleon překračuje Alpy</a:t>
            </a:r>
            <a:endParaRPr lang="cs-CZ" i="1" dirty="0">
              <a:latin typeface="Georgia" pitchFamily="18" charset="0"/>
            </a:endParaRPr>
          </a:p>
        </p:txBody>
      </p:sp>
      <p:pic>
        <p:nvPicPr>
          <p:cNvPr id="1028" name="Picture 4" descr="Soubor:Napoleon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7445" y="2571744"/>
            <a:ext cx="3656555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ln cmpd="dbl">
            <a:noFill/>
          </a:ln>
        </p:spPr>
        <p:txBody>
          <a:bodyPr/>
          <a:lstStyle/>
          <a:p>
            <a:r>
              <a:rPr lang="cs-CZ" cap="small" dirty="0" smtClean="0">
                <a:solidFill>
                  <a:schemeClr val="accent5"/>
                </a:solidFill>
                <a:latin typeface="Georgia" pitchFamily="18" charset="0"/>
              </a:rPr>
              <a:t>2) </a:t>
            </a:r>
            <a:r>
              <a:rPr lang="cs-CZ" b="1" cap="small" dirty="0" smtClean="0">
                <a:solidFill>
                  <a:schemeClr val="accent5"/>
                </a:solidFill>
                <a:latin typeface="Georgia" pitchFamily="18" charset="0"/>
              </a:rPr>
              <a:t>Sochařství</a:t>
            </a:r>
            <a:endParaRPr lang="cs-CZ" dirty="0">
              <a:solidFill>
                <a:schemeClr val="accent5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6280"/>
          </a:xfrm>
          <a:ln>
            <a:noFill/>
          </a:ln>
        </p:spPr>
        <p:txBody>
          <a:bodyPr/>
          <a:lstStyle/>
          <a:p>
            <a:pPr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400" dirty="0" smtClean="0">
                <a:latin typeface="Georgia" pitchFamily="18" charset="0"/>
              </a:rPr>
              <a:t>inspirace antikou</a:t>
            </a:r>
          </a:p>
          <a:p>
            <a:pPr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400" dirty="0" smtClean="0">
                <a:latin typeface="Georgia" pitchFamily="18" charset="0"/>
              </a:rPr>
              <a:t>objevují se pomníky</a:t>
            </a:r>
          </a:p>
          <a:p>
            <a:endParaRPr lang="cs-CZ" sz="2400" dirty="0" smtClean="0"/>
          </a:p>
          <a:p>
            <a:endParaRPr lang="cs-CZ" sz="2800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214546" y="6000768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>
                <a:latin typeface="Georgia" pitchFamily="18" charset="0"/>
              </a:rPr>
              <a:t>Maurice</a:t>
            </a:r>
            <a:r>
              <a:rPr lang="cs-CZ" i="1" dirty="0" smtClean="0">
                <a:latin typeface="Georgia" pitchFamily="18" charset="0"/>
              </a:rPr>
              <a:t> </a:t>
            </a:r>
            <a:r>
              <a:rPr lang="cs-CZ" i="1" dirty="0" err="1" smtClean="0">
                <a:latin typeface="Georgia" pitchFamily="18" charset="0"/>
              </a:rPr>
              <a:t>Falconet</a:t>
            </a:r>
            <a:endParaRPr lang="cs-CZ" i="1" dirty="0" smtClean="0">
              <a:latin typeface="Georgia" pitchFamily="18" charset="0"/>
            </a:endParaRPr>
          </a:p>
          <a:p>
            <a:r>
              <a:rPr lang="cs-CZ" i="1" dirty="0" err="1" smtClean="0">
                <a:latin typeface="Georgia" pitchFamily="18" charset="0"/>
              </a:rPr>
              <a:t>Pygmalion</a:t>
            </a:r>
            <a:r>
              <a:rPr lang="cs-CZ" i="1" dirty="0" smtClean="0">
                <a:latin typeface="Georgia" pitchFamily="18" charset="0"/>
              </a:rPr>
              <a:t> a </a:t>
            </a:r>
            <a:r>
              <a:rPr lang="cs-CZ" i="1" dirty="0" err="1" smtClean="0">
                <a:latin typeface="Georgia" pitchFamily="18" charset="0"/>
              </a:rPr>
              <a:t>Galatea</a:t>
            </a:r>
            <a:endParaRPr lang="cs-CZ" i="1" dirty="0">
              <a:latin typeface="Georgia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68" y="1500174"/>
            <a:ext cx="385765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ln cmpd="dbl">
            <a:noFill/>
          </a:ln>
        </p:spPr>
        <p:txBody>
          <a:bodyPr/>
          <a:lstStyle/>
          <a:p>
            <a:r>
              <a:rPr lang="cs-CZ" cap="small" dirty="0" smtClean="0">
                <a:solidFill>
                  <a:schemeClr val="accent5"/>
                </a:solidFill>
                <a:latin typeface="Georgia" pitchFamily="18" charset="0"/>
              </a:rPr>
              <a:t>2) </a:t>
            </a:r>
            <a:r>
              <a:rPr lang="cs-CZ" b="1" cap="small" dirty="0" smtClean="0">
                <a:solidFill>
                  <a:schemeClr val="accent5"/>
                </a:solidFill>
                <a:latin typeface="Georgia" pitchFamily="18" charset="0"/>
              </a:rPr>
              <a:t>Sochařství</a:t>
            </a:r>
            <a:endParaRPr lang="cs-CZ" dirty="0">
              <a:solidFill>
                <a:schemeClr val="accent5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6280"/>
          </a:xfrm>
          <a:ln>
            <a:noFill/>
          </a:ln>
        </p:spPr>
        <p:txBody>
          <a:bodyPr/>
          <a:lstStyle/>
          <a:p>
            <a:pPr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400" dirty="0" smtClean="0">
                <a:latin typeface="Georgia" pitchFamily="18" charset="0"/>
              </a:rPr>
              <a:t>inspirace antikou</a:t>
            </a:r>
          </a:p>
          <a:p>
            <a:pPr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400" dirty="0" smtClean="0">
                <a:latin typeface="Georgia" pitchFamily="18" charset="0"/>
              </a:rPr>
              <a:t>objevují se pomníky</a:t>
            </a:r>
          </a:p>
          <a:p>
            <a:endParaRPr lang="cs-CZ" sz="2400" dirty="0" smtClean="0"/>
          </a:p>
          <a:p>
            <a:endParaRPr lang="cs-CZ" sz="2800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000232" y="6000768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>
                <a:latin typeface="Georgia" pitchFamily="18" charset="0"/>
              </a:rPr>
              <a:t>Jean</a:t>
            </a:r>
            <a:r>
              <a:rPr lang="cs-CZ" i="1" dirty="0" smtClean="0">
                <a:latin typeface="Georgia" pitchFamily="18" charset="0"/>
              </a:rPr>
              <a:t>-</a:t>
            </a:r>
            <a:r>
              <a:rPr lang="cs-CZ" i="1" dirty="0" err="1" smtClean="0">
                <a:latin typeface="Georgia" pitchFamily="18" charset="0"/>
              </a:rPr>
              <a:t>Antoine</a:t>
            </a:r>
            <a:r>
              <a:rPr lang="cs-CZ" i="1" dirty="0" smtClean="0">
                <a:latin typeface="Georgia" pitchFamily="18" charset="0"/>
              </a:rPr>
              <a:t> </a:t>
            </a:r>
            <a:r>
              <a:rPr lang="cs-CZ" i="1" dirty="0" err="1" smtClean="0">
                <a:latin typeface="Georgia" pitchFamily="18" charset="0"/>
              </a:rPr>
              <a:t>Houdon</a:t>
            </a:r>
            <a:endParaRPr lang="cs-CZ" i="1" dirty="0" smtClean="0">
              <a:latin typeface="Georgia" pitchFamily="18" charset="0"/>
            </a:endParaRPr>
          </a:p>
          <a:p>
            <a:r>
              <a:rPr lang="cs-CZ" i="1" dirty="0" err="1" smtClean="0">
                <a:latin typeface="Georgia" pitchFamily="18" charset="0"/>
              </a:rPr>
              <a:t>George</a:t>
            </a:r>
            <a:r>
              <a:rPr lang="cs-CZ" i="1" dirty="0" smtClean="0">
                <a:latin typeface="Georgia" pitchFamily="18" charset="0"/>
              </a:rPr>
              <a:t> Washington</a:t>
            </a:r>
            <a:endParaRPr lang="cs-CZ" i="1" dirty="0"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1" y="1500174"/>
            <a:ext cx="3857622" cy="514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ln cmpd="dbl">
            <a:noFill/>
          </a:ln>
        </p:spPr>
        <p:txBody>
          <a:bodyPr/>
          <a:lstStyle/>
          <a:p>
            <a:r>
              <a:rPr lang="cs-CZ" cap="small" dirty="0" smtClean="0">
                <a:solidFill>
                  <a:schemeClr val="accent5"/>
                </a:solidFill>
                <a:latin typeface="Georgia" pitchFamily="18" charset="0"/>
              </a:rPr>
              <a:t>3) </a:t>
            </a:r>
            <a:r>
              <a:rPr lang="cs-CZ" b="1" cap="small" dirty="0" smtClean="0">
                <a:solidFill>
                  <a:schemeClr val="accent5"/>
                </a:solidFill>
                <a:latin typeface="Georgia" pitchFamily="18" charset="0"/>
              </a:rPr>
              <a:t>Móda</a:t>
            </a:r>
            <a:endParaRPr lang="cs-CZ" dirty="0">
              <a:solidFill>
                <a:schemeClr val="accent5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6280"/>
          </a:xfrm>
          <a:ln>
            <a:noFill/>
          </a:ln>
        </p:spPr>
        <p:txBody>
          <a:bodyPr/>
          <a:lstStyle/>
          <a:p>
            <a:pPr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  <a:buNone/>
            </a:pPr>
            <a:r>
              <a:rPr lang="cs-CZ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eorgia" pitchFamily="18" charset="0"/>
              </a:rPr>
              <a:t>ženy</a:t>
            </a:r>
          </a:p>
          <a:p>
            <a:pPr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400" dirty="0" smtClean="0">
                <a:latin typeface="Georgia" pitchFamily="18" charset="0"/>
              </a:rPr>
              <a:t>opuštěny obručové sukně</a:t>
            </a:r>
          </a:p>
          <a:p>
            <a:pPr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400" dirty="0" smtClean="0">
                <a:latin typeface="Georgia" pitchFamily="18" charset="0"/>
              </a:rPr>
              <a:t>splývavé oblečení inspirované </a:t>
            </a:r>
          </a:p>
          <a:p>
            <a:pPr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  <a:buNone/>
            </a:pPr>
            <a:r>
              <a:rPr lang="cs-CZ" sz="2400" dirty="0" smtClean="0">
                <a:latin typeface="Georgia" pitchFamily="18" charset="0"/>
              </a:rPr>
              <a:t>    antikou</a:t>
            </a:r>
          </a:p>
          <a:p>
            <a:endParaRPr lang="cs-CZ" sz="2400" dirty="0" smtClean="0"/>
          </a:p>
          <a:p>
            <a:endParaRPr lang="cs-CZ" sz="2800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18714"/>
            <a:ext cx="3038477" cy="512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00174"/>
            <a:ext cx="3214710" cy="515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ln cmpd="dbl">
            <a:noFill/>
          </a:ln>
        </p:spPr>
        <p:txBody>
          <a:bodyPr/>
          <a:lstStyle/>
          <a:p>
            <a:r>
              <a:rPr lang="cs-CZ" cap="small" dirty="0" smtClean="0">
                <a:solidFill>
                  <a:schemeClr val="accent5"/>
                </a:solidFill>
                <a:latin typeface="Georgia" pitchFamily="18" charset="0"/>
              </a:rPr>
              <a:t>3) </a:t>
            </a:r>
            <a:r>
              <a:rPr lang="cs-CZ" b="1" cap="small" dirty="0" smtClean="0">
                <a:solidFill>
                  <a:schemeClr val="accent5"/>
                </a:solidFill>
                <a:latin typeface="Georgia" pitchFamily="18" charset="0"/>
              </a:rPr>
              <a:t>Móda</a:t>
            </a:r>
            <a:endParaRPr lang="cs-CZ" dirty="0">
              <a:solidFill>
                <a:schemeClr val="accent5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6280"/>
          </a:xfrm>
          <a:ln>
            <a:noFill/>
          </a:ln>
        </p:spPr>
        <p:txBody>
          <a:bodyPr/>
          <a:lstStyle/>
          <a:p>
            <a:pPr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  <a:buNone/>
            </a:pPr>
            <a:r>
              <a:rPr lang="cs-CZ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eorgia" pitchFamily="18" charset="0"/>
              </a:rPr>
              <a:t>muži</a:t>
            </a:r>
          </a:p>
          <a:p>
            <a:pPr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400" dirty="0" smtClean="0">
                <a:latin typeface="Georgia" pitchFamily="18" charset="0"/>
              </a:rPr>
              <a:t>bílé punčochy, těsné kalhoty,</a:t>
            </a:r>
          </a:p>
          <a:p>
            <a:pPr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400" dirty="0" smtClean="0">
                <a:latin typeface="Georgia" pitchFamily="18" charset="0"/>
              </a:rPr>
              <a:t>objevuje se frak</a:t>
            </a:r>
          </a:p>
          <a:p>
            <a:pPr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2400" dirty="0" smtClean="0">
                <a:latin typeface="Georgia" pitchFamily="18" charset="0"/>
              </a:rPr>
              <a:t>klobouky, cylindry</a:t>
            </a:r>
          </a:p>
          <a:p>
            <a:endParaRPr lang="cs-CZ" sz="2400" dirty="0" smtClean="0"/>
          </a:p>
          <a:p>
            <a:endParaRPr lang="cs-CZ" sz="2800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539250"/>
            <a:ext cx="2986085" cy="510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0668" y="1428736"/>
            <a:ext cx="3128960" cy="521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-klasicismus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460</Words>
  <Application>Microsoft Office PowerPoint</Application>
  <PresentationFormat>Předvádění na obrazovce (4:3)</PresentationFormat>
  <Paragraphs>174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22" baseType="lpstr">
      <vt:lpstr>Motiv sady Office</vt:lpstr>
      <vt:lpstr>Motiv-klasicismus</vt:lpstr>
      <vt:lpstr>     Základní škola Ústí nad Labem, Anežky České 702/17, příspěvková organizace   Číslo projektu: CZ.1.07/1.4.00/21.2887     Název projektu: „Učíme lépe a moderněji“  OP VK 1.4                   Výukový materiál</vt:lpstr>
      <vt:lpstr>KLASICISMUS</vt:lpstr>
      <vt:lpstr>1) Malířství</vt:lpstr>
      <vt:lpstr>1) Malířství</vt:lpstr>
      <vt:lpstr>1) Malířství</vt:lpstr>
      <vt:lpstr>2) Sochařství</vt:lpstr>
      <vt:lpstr>2) Sochařství</vt:lpstr>
      <vt:lpstr>3) Móda</vt:lpstr>
      <vt:lpstr>3) Móda</vt:lpstr>
      <vt:lpstr>3) Móda</vt:lpstr>
      <vt:lpstr>4) Hudba</vt:lpstr>
      <vt:lpstr>5) Architektura</vt:lpstr>
      <vt:lpstr>Snímek 13</vt:lpstr>
      <vt:lpstr>Snímek 14</vt:lpstr>
      <vt:lpstr>Snímek 15</vt:lpstr>
      <vt:lpstr>Snímek 16</vt:lpstr>
      <vt:lpstr>Snímek 17</vt:lpstr>
      <vt:lpstr>Zdroje a obrázky</vt:lpstr>
      <vt:lpstr>Snímek 19</vt:lpstr>
      <vt:lpstr>Snímek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Základní škola Ústí nad Labem, Anežky České 702/17, příspěvková organizace   Číslo projektu: CZ.1.07/1.4.00/21.2887     Název projektu: „Učíme lépe a moderněji“  OP VK 1.4        Výukový materiál</dc:title>
  <dc:creator>Uživatel</dc:creator>
  <cp:lastModifiedBy>Radusak</cp:lastModifiedBy>
  <cp:revision>18</cp:revision>
  <dcterms:created xsi:type="dcterms:W3CDTF">2012-02-01T08:51:03Z</dcterms:created>
  <dcterms:modified xsi:type="dcterms:W3CDTF">2012-05-20T08:54:04Z</dcterms:modified>
</cp:coreProperties>
</file>