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4"/>
  </p:notesMasterIdLst>
  <p:sldIdLst>
    <p:sldId id="256" r:id="rId2"/>
    <p:sldId id="260" r:id="rId3"/>
    <p:sldId id="285" r:id="rId4"/>
    <p:sldId id="261" r:id="rId5"/>
    <p:sldId id="264" r:id="rId6"/>
    <p:sldId id="259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7" r:id="rId20"/>
    <p:sldId id="282" r:id="rId21"/>
    <p:sldId id="286" r:id="rId22"/>
    <p:sldId id="28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8AA3-4291-4DAD-A39C-618126AAA0F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803A-3D9E-45D0-8DDA-726E55CC8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1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0F9390-4ED0-45D6-9389-99CB8C5F8FD0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59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13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05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42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86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668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68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1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7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7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97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6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0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91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7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EAD6D2-06CB-495B-A210-E792A466E829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DFCA9A-B3DB-4CF4-841C-E33B2BF49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03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HVB6_IWUMQ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n1XxuAZEA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.idnes.cz/11/043/cl6/BTW3ab8d5_velry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89125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37612"/>
          </a:xfrm>
        </p:spPr>
        <p:txBody>
          <a:bodyPr>
            <a:noAutofit/>
          </a:bodyPr>
          <a:lstStyle/>
          <a:p>
            <a:r>
              <a:rPr lang="cs-CZ" sz="6600" dirty="0" smtClean="0"/>
              <a:t>KYTOVCI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966651"/>
            <a:ext cx="12192000" cy="1371599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2. ozubení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STEJNOCENNÝ CHRUP</a:t>
            </a:r>
          </a:p>
          <a:p>
            <a:r>
              <a:rPr lang="cs-CZ" dirty="0" smtClean="0"/>
              <a:t>ASYMETRICKÁ LEBKA</a:t>
            </a:r>
          </a:p>
          <a:p>
            <a:r>
              <a:rPr lang="cs-CZ" dirty="0" smtClean="0"/>
              <a:t>VYDÁVÁNÍ ZVUKŮ</a:t>
            </a:r>
          </a:p>
          <a:p>
            <a:r>
              <a:rPr lang="cs-CZ" dirty="0" smtClean="0"/>
              <a:t>JEDEN DÝCHACÍ OTVOR</a:t>
            </a:r>
          </a:p>
          <a:p>
            <a:r>
              <a:rPr lang="cs-CZ" dirty="0" smtClean="0"/>
              <a:t>PIGMENTOVÉ BUŇKY (ZMĚNA BARVY)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2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Delfín obecný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Žluté boky</a:t>
            </a:r>
          </a:p>
          <a:p>
            <a:r>
              <a:rPr lang="cs-CZ" dirty="0" smtClean="0"/>
              <a:t>Společenští</a:t>
            </a:r>
          </a:p>
          <a:p>
            <a:r>
              <a:rPr lang="cs-CZ" dirty="0" smtClean="0"/>
              <a:t>Hrají si, velmi chytří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9984" y="1852774"/>
            <a:ext cx="4509359" cy="3382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21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61773" y="98857"/>
            <a:ext cx="10364451" cy="1596177"/>
          </a:xfrm>
        </p:spPr>
        <p:txBody>
          <a:bodyPr>
            <a:normAutofit/>
          </a:bodyPr>
          <a:lstStyle/>
          <a:p>
            <a:r>
              <a:rPr lang="cs-CZ" sz="3200" dirty="0" smtClean="0"/>
              <a:t>Delfín skákavý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Největší delfín- 4 metry</a:t>
            </a:r>
          </a:p>
          <a:p>
            <a:r>
              <a:rPr lang="cs-CZ" dirty="0" smtClean="0"/>
              <a:t>Zobákovité čelisti</a:t>
            </a:r>
          </a:p>
          <a:p>
            <a:r>
              <a:rPr lang="cs-CZ" dirty="0" smtClean="0"/>
              <a:t>V delfináriích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1227" y="633770"/>
            <a:ext cx="4895211" cy="283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187" y="4364639"/>
            <a:ext cx="3695266" cy="2143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0HVB6_IWUM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116020" y="3942482"/>
            <a:ext cx="4804528" cy="270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běluha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Bílá</a:t>
            </a:r>
          </a:p>
          <a:p>
            <a:r>
              <a:rPr lang="cs-CZ" dirty="0" smtClean="0"/>
              <a:t>Severní ledový oceán</a:t>
            </a:r>
          </a:p>
          <a:p>
            <a:r>
              <a:rPr lang="cs-CZ" dirty="0" smtClean="0"/>
              <a:t>Lovena medvědem ledním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9809" y="1925208"/>
            <a:ext cx="4762500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28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narval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Bezzubý, samci dlouhý kel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365" y="3065506"/>
            <a:ext cx="5715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59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sviňuchy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Podobná delfínům x méně chytrá</a:t>
            </a:r>
          </a:p>
          <a:p>
            <a:r>
              <a:rPr lang="cs-CZ" dirty="0" smtClean="0"/>
              <a:t>Mělké vody, někdy ústí řek a přístavy</a:t>
            </a:r>
          </a:p>
          <a:p>
            <a:r>
              <a:rPr lang="cs-CZ" dirty="0" smtClean="0"/>
              <a:t>Veliké tukové zásoby</a:t>
            </a:r>
            <a:endParaRPr lang="cs-CZ" dirty="0"/>
          </a:p>
        </p:txBody>
      </p:sp>
      <p:pic>
        <p:nvPicPr>
          <p:cNvPr id="3074" name="Picture 2" descr="http://nd04.jxs.cz/846/504/b3d034d153_76728809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826" y="2038758"/>
            <a:ext cx="42672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21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Kosatka dravá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„velryba zabiják“</a:t>
            </a:r>
          </a:p>
          <a:p>
            <a:r>
              <a:rPr lang="cs-CZ" dirty="0" smtClean="0"/>
              <a:t>Pro lidi většinou není nebezpečná x potápí malé lodě</a:t>
            </a:r>
          </a:p>
          <a:p>
            <a:r>
              <a:rPr lang="cs-CZ" dirty="0" smtClean="0"/>
              <a:t>Zákaz lovu</a:t>
            </a:r>
            <a:endParaRPr lang="cs-CZ" dirty="0"/>
          </a:p>
        </p:txBody>
      </p:sp>
      <p:pic>
        <p:nvPicPr>
          <p:cNvPr id="2050" name="Picture 2" descr="http://zivazeme.cz/images/kosatka-drav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963" y="3435532"/>
            <a:ext cx="6096000" cy="3148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Vorvaň obrovský</a:t>
            </a:r>
            <a:endParaRPr lang="cs-CZ" sz="3200" dirty="0"/>
          </a:p>
        </p:txBody>
      </p:sp>
      <p:pic>
        <p:nvPicPr>
          <p:cNvPr id="1026" name="Picture 2" descr="http://www.nahuby.sk/images/fotosutaz/2007/08/23/katarina_striezencova_77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04" y="1811065"/>
            <a:ext cx="5429250" cy="4076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files.bluelife4.webnode.cz/200000006-1584317c66/tumblr_mr19a3z3ky1r2urvg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6192" y="1841091"/>
            <a:ext cx="4762500" cy="317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ZAJÍMAVOSTI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Mládě velryby jižní vypije až 200 litrů mléka každý den</a:t>
            </a:r>
          </a:p>
          <a:p>
            <a:r>
              <a:rPr lang="cs-CZ" dirty="0" smtClean="0"/>
              <a:t>Plejtvák </a:t>
            </a:r>
            <a:r>
              <a:rPr lang="cs-CZ" dirty="0" err="1" smtClean="0"/>
              <a:t>myšok</a:t>
            </a:r>
            <a:r>
              <a:rPr lang="cs-CZ" dirty="0" smtClean="0"/>
              <a:t> se může dožít až 90 let</a:t>
            </a:r>
          </a:p>
          <a:p>
            <a:r>
              <a:rPr lang="cs-CZ" dirty="0" smtClean="0"/>
              <a:t>Plejtvákovec šedý migruje z Aljašky do Mexika překonávaje každoročně 20 000 kilometrů</a:t>
            </a:r>
          </a:p>
          <a:p>
            <a:r>
              <a:rPr lang="cs-CZ" dirty="0" smtClean="0"/>
              <a:t>Velikost populace některých velryb není známa s větší přesností než ±50 %</a:t>
            </a:r>
          </a:p>
          <a:p>
            <a:r>
              <a:rPr lang="cs-CZ" dirty="0" smtClean="0"/>
              <a:t>Novozélandští Maorové dodnes uctívají delfíny, ale i velryby jako magická a posvátná zvířata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za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Proč jsou kytovci savci a ne ryby? (3 znaky)</a:t>
            </a:r>
          </a:p>
          <a:p>
            <a:r>
              <a:rPr lang="cs-CZ" dirty="0" smtClean="0"/>
              <a:t>Čím se pod vodou orientují, dorozumívají?</a:t>
            </a:r>
          </a:p>
          <a:p>
            <a:r>
              <a:rPr lang="cs-CZ" dirty="0" smtClean="0"/>
              <a:t>Jsou teplokrevní, nebo chladnokrevní?</a:t>
            </a:r>
          </a:p>
          <a:p>
            <a:r>
              <a:rPr lang="cs-CZ" dirty="0" smtClean="0"/>
              <a:t>Na jaké 2 podřády se kytovci dělí?</a:t>
            </a:r>
          </a:p>
          <a:p>
            <a:r>
              <a:rPr lang="cs-CZ" dirty="0" smtClean="0"/>
              <a:t>Vyjmenuj 3 zástupce z řad kytovců.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54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3674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ovéPole 4"/>
          <p:cNvSpPr txBox="1"/>
          <p:nvPr/>
        </p:nvSpPr>
        <p:spPr>
          <a:xfrm>
            <a:off x="172995" y="263611"/>
            <a:ext cx="592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Vývoj savců v kytovce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112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ZAJÍMAVOSTI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 pouhých 80 let 20. století ÚLOVENO více než 2 miliony velryb, MALÉ ROZMNOŽOVÁNÍ = ODSOUZENÍ K VYHYNUTÍ</a:t>
            </a:r>
          </a:p>
          <a:p>
            <a:r>
              <a:rPr lang="cs-CZ" dirty="0" smtClean="0"/>
              <a:t>Mozek velryby (vorvaně) váží až 9,2 kg, slona 6 kg, delfína 1,7 kg, člověka 1,4 kg</a:t>
            </a:r>
          </a:p>
          <a:p>
            <a:r>
              <a:rPr lang="cs-CZ" dirty="0" smtClean="0"/>
              <a:t>ZÁCHRANA TOPÍCÍCH LIDÍ KYTOVCI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54527" y="156964"/>
            <a:ext cx="3736602" cy="156546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Zápis do sešitu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78971" y="400594"/>
            <a:ext cx="10493829" cy="458941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4000" b="1" u="sng" dirty="0" smtClean="0">
                <a:solidFill>
                  <a:srgbClr val="00B050"/>
                </a:solidFill>
              </a:rPr>
              <a:t>KYTOVCI</a:t>
            </a:r>
          </a:p>
          <a:p>
            <a:pPr>
              <a:buFont typeface="Wingdings" pitchFamily="2" charset="2"/>
              <a:buNone/>
            </a:pPr>
            <a:r>
              <a:rPr lang="cs-CZ" sz="2800" b="1" u="sng" dirty="0"/>
              <a:t>Kytovci jsou mořští savci, kteří mají rybí tvar těla. </a:t>
            </a:r>
          </a:p>
          <a:p>
            <a:r>
              <a:rPr lang="cs-CZ" dirty="0"/>
              <a:t>Latinsky: „</a:t>
            </a:r>
            <a:r>
              <a:rPr lang="cs-CZ" dirty="0" err="1"/>
              <a:t>Cetus</a:t>
            </a:r>
            <a:r>
              <a:rPr lang="cs-CZ" dirty="0"/>
              <a:t>“ (Velké mořské zvíře)</a:t>
            </a:r>
          </a:p>
          <a:p>
            <a:r>
              <a:rPr lang="cs-CZ" dirty="0"/>
              <a:t>Stejně jako savci na souši krmí svá mláďata mateřským mlékem. </a:t>
            </a:r>
          </a:p>
          <a:p>
            <a:r>
              <a:rPr lang="cs-CZ" dirty="0"/>
              <a:t>Kromě toho </a:t>
            </a:r>
            <a:r>
              <a:rPr lang="cs-CZ" dirty="0">
                <a:solidFill>
                  <a:srgbClr val="FF0000"/>
                </a:solidFill>
              </a:rPr>
              <a:t>dýchají plícemi </a:t>
            </a:r>
            <a:r>
              <a:rPr lang="cs-CZ" dirty="0"/>
              <a:t>a ne žábrami jako ryby. Proto musí na rozdíl od ryb také občas vyplout na vodní hladinu, aby se nadechli vzduchu. </a:t>
            </a:r>
          </a:p>
          <a:p>
            <a:r>
              <a:rPr lang="cs-CZ" dirty="0"/>
              <a:t>Podíváme-li se na ocasní ploutev kytovců, je zřetelný ještě jeden podstatný rozdíl proti rybám: </a:t>
            </a:r>
            <a:r>
              <a:rPr lang="cs-CZ" dirty="0">
                <a:solidFill>
                  <a:srgbClr val="FF0000"/>
                </a:solidFill>
              </a:rPr>
              <a:t>Ocasní ploutev kytovců je vůči jejich tělu postavena vodorovně</a:t>
            </a:r>
            <a:r>
              <a:rPr lang="cs-CZ" dirty="0"/>
              <a:t>, u ryb naproti tomu svisle.</a:t>
            </a:r>
          </a:p>
          <a:p>
            <a:r>
              <a:rPr lang="cs-CZ" dirty="0"/>
              <a:t>Jsou </a:t>
            </a:r>
            <a:r>
              <a:rPr lang="cs-CZ" dirty="0">
                <a:solidFill>
                  <a:srgbClr val="FF0000"/>
                </a:solidFill>
              </a:rPr>
              <a:t>teplokrevní.</a:t>
            </a:r>
          </a:p>
          <a:p>
            <a:r>
              <a:rPr lang="cs-CZ" dirty="0"/>
              <a:t>Rodí živá mláďata</a:t>
            </a:r>
          </a:p>
          <a:p>
            <a:r>
              <a:rPr lang="cs-CZ" dirty="0"/>
              <a:t>Orientace pomocí ultrazvukových vln= ECHOLOKACE, nápadných </a:t>
            </a:r>
            <a:r>
              <a:rPr lang="cs-CZ" dirty="0" smtClean="0"/>
              <a:t>zvuků</a:t>
            </a:r>
          </a:p>
          <a:p>
            <a:pPr marL="0" indent="0" algn="ctr">
              <a:buNone/>
            </a:pPr>
            <a:r>
              <a:rPr lang="cs-CZ" dirty="0"/>
              <a:t>Systém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					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656114" y="4419600"/>
            <a:ext cx="2612572" cy="409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178733" y="4341227"/>
            <a:ext cx="2151016" cy="370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209005" y="4828902"/>
            <a:ext cx="63746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Podřád: kosticovci </a:t>
            </a:r>
            <a:endParaRPr lang="cs-CZ" sz="1600" b="1" dirty="0" smtClean="0"/>
          </a:p>
          <a:p>
            <a:r>
              <a:rPr lang="cs-CZ" sz="1600" b="1" dirty="0" smtClean="0"/>
              <a:t>(</a:t>
            </a:r>
            <a:r>
              <a:rPr lang="cs-CZ" sz="1600" dirty="0"/>
              <a:t>Dvě řady lišt rohovitých desek z obou pater= </a:t>
            </a:r>
            <a:r>
              <a:rPr lang="cs-CZ" sz="1600" b="1" dirty="0" smtClean="0"/>
              <a:t>kostice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/>
              <a:t>zachytávání planktonu, filtrace </a:t>
            </a:r>
            <a:r>
              <a:rPr lang="cs-CZ" sz="1600" dirty="0" smtClean="0"/>
              <a:t>vody)</a:t>
            </a:r>
          </a:p>
          <a:p>
            <a:r>
              <a:rPr lang="cs-CZ" sz="1600" b="1" dirty="0" smtClean="0"/>
              <a:t>Zástupci: </a:t>
            </a:r>
            <a:r>
              <a:rPr lang="cs-CZ" sz="1600" dirty="0"/>
              <a:t>plejtvák </a:t>
            </a:r>
            <a:r>
              <a:rPr lang="cs-CZ" sz="1600" dirty="0" smtClean="0"/>
              <a:t>obrovský, plejtvák </a:t>
            </a:r>
            <a:r>
              <a:rPr lang="cs-CZ" sz="1600" dirty="0" err="1"/>
              <a:t>myšok</a:t>
            </a:r>
            <a:endParaRPr lang="cs-CZ" sz="1600" dirty="0"/>
          </a:p>
          <a:p>
            <a:pPr lvl="1"/>
            <a:r>
              <a:rPr lang="cs-CZ" sz="1600" dirty="0"/>
              <a:t>keporkak</a:t>
            </a:r>
          </a:p>
          <a:p>
            <a:pPr lvl="1"/>
            <a:r>
              <a:rPr lang="cs-CZ" sz="1600" dirty="0"/>
              <a:t>velryba grónská</a:t>
            </a:r>
          </a:p>
          <a:p>
            <a:endParaRPr lang="cs-CZ" sz="1600" b="1" dirty="0"/>
          </a:p>
        </p:txBody>
      </p:sp>
      <p:sp>
        <p:nvSpPr>
          <p:cNvPr id="12" name="Obdélník 11"/>
          <p:cNvSpPr/>
          <p:nvPr/>
        </p:nvSpPr>
        <p:spPr>
          <a:xfrm>
            <a:off x="6684980" y="4864127"/>
            <a:ext cx="5435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Podřád: ozubení (</a:t>
            </a:r>
            <a:r>
              <a:rPr lang="cs-CZ" sz="1600" dirty="0"/>
              <a:t>STEJNOCENNÝ CHRUP, vydávají </a:t>
            </a:r>
            <a:r>
              <a:rPr lang="cs-CZ" sz="1600" dirty="0" smtClean="0"/>
              <a:t>zvuky, 1 dýchací otvor)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6259415" y="54942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sz="1600" b="1" dirty="0"/>
              <a:t>Zástupci: </a:t>
            </a:r>
            <a:r>
              <a:rPr lang="cs-CZ" sz="1600" dirty="0" smtClean="0"/>
              <a:t>delfín obecný, delfín skákavý, běluha, narval, sviňuchy</a:t>
            </a:r>
            <a:endParaRPr lang="cs-CZ" sz="1600" dirty="0"/>
          </a:p>
          <a:p>
            <a:pPr lvl="1"/>
            <a:r>
              <a:rPr lang="cs-CZ" sz="1600" dirty="0"/>
              <a:t>kosatka </a:t>
            </a:r>
            <a:r>
              <a:rPr lang="cs-CZ" sz="1600" dirty="0" smtClean="0"/>
              <a:t>dravá, vorvaň </a:t>
            </a:r>
            <a:r>
              <a:rPr lang="cs-CZ" sz="1600" dirty="0"/>
              <a:t>obrovský</a:t>
            </a:r>
          </a:p>
        </p:txBody>
      </p:sp>
    </p:spTree>
    <p:extLst>
      <p:ext uri="{BB962C8B-B14F-4D97-AF65-F5344CB8AC3E}">
        <p14:creationId xmlns:p14="http://schemas.microsoft.com/office/powerpoint/2010/main" val="225999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toplusjednicka.cz/sites/default/files/clanky/2013/06/delfin_sk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395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3041137"/>
            <a:ext cx="10364451" cy="1596177"/>
          </a:xfrm>
        </p:spPr>
        <p:txBody>
          <a:bodyPr/>
          <a:lstStyle/>
          <a:p>
            <a:pPr algn="l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7581" y="-374468"/>
            <a:ext cx="8208912" cy="1268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cs-CZ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cs-CZ" sz="4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Proč </a:t>
            </a:r>
            <a:r>
              <a:rPr lang="cs-CZ" sz="4400" b="1" cap="none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jsou kytovci savci a ne ryby?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2067581" y="894292"/>
            <a:ext cx="9366773" cy="532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u="sng" dirty="0"/>
              <a:t>Kytovci jsou mořští savci, kteří mají rybí tvar těla. </a:t>
            </a:r>
          </a:p>
          <a:p>
            <a:r>
              <a:rPr lang="cs-CZ" dirty="0"/>
              <a:t>Latinsky: „</a:t>
            </a:r>
            <a:r>
              <a:rPr lang="cs-CZ" dirty="0" err="1"/>
              <a:t>Cetus</a:t>
            </a:r>
            <a:r>
              <a:rPr lang="cs-CZ" dirty="0"/>
              <a:t>“ (Velké mořské zvíře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Stejně jako savci na souši krmí svá mláďata mateřským mlékem. </a:t>
            </a:r>
          </a:p>
          <a:p>
            <a:r>
              <a:rPr lang="cs-CZ" dirty="0" smtClean="0"/>
              <a:t>Kromě toho </a:t>
            </a:r>
            <a:r>
              <a:rPr lang="cs-CZ" dirty="0" smtClean="0">
                <a:solidFill>
                  <a:srgbClr val="FF0000"/>
                </a:solidFill>
              </a:rPr>
              <a:t>dýchají plícemi </a:t>
            </a:r>
            <a:r>
              <a:rPr lang="cs-CZ" dirty="0" smtClean="0"/>
              <a:t>a ne žábrami jako ryby. Proto musí na rozdíl od ryb také občas vyplout na vodní hladinu, aby se nadechli vzduchu. </a:t>
            </a:r>
          </a:p>
          <a:p>
            <a:r>
              <a:rPr lang="cs-CZ" dirty="0" smtClean="0"/>
              <a:t>Podíváme-li se na ocasní ploutev kytovců, je zřetelný ještě jeden podstatný rozdíl proti rybám: </a:t>
            </a:r>
            <a:r>
              <a:rPr lang="cs-CZ" dirty="0" smtClean="0">
                <a:solidFill>
                  <a:srgbClr val="FF0000"/>
                </a:solidFill>
              </a:rPr>
              <a:t>Ocasní ploutev kytovců je vůči jejich tělu postavena vodorovně</a:t>
            </a:r>
            <a:r>
              <a:rPr lang="cs-CZ" dirty="0" smtClean="0"/>
              <a:t>, u ryb naproti tomu svisle.</a:t>
            </a:r>
          </a:p>
          <a:p>
            <a:r>
              <a:rPr lang="cs-CZ" dirty="0" smtClean="0"/>
              <a:t>Jsou </a:t>
            </a:r>
            <a:r>
              <a:rPr lang="cs-CZ" dirty="0" smtClean="0">
                <a:solidFill>
                  <a:srgbClr val="FF0000"/>
                </a:solidFill>
              </a:rPr>
              <a:t>teplokrevní.</a:t>
            </a:r>
          </a:p>
          <a:p>
            <a:r>
              <a:rPr lang="cs-CZ" dirty="0" smtClean="0"/>
              <a:t>Rodí živá mláďata</a:t>
            </a:r>
          </a:p>
          <a:p>
            <a:r>
              <a:rPr lang="cs-CZ" dirty="0"/>
              <a:t>Orientace pomocí ultrazvukových vln= ECHOLOKACE, nápadných zvuků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538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Adaptace na život v moři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sz="2200" dirty="0" smtClean="0"/>
              <a:t>Hydrodynamický tvar těla</a:t>
            </a:r>
          </a:p>
          <a:p>
            <a:r>
              <a:rPr lang="cs-CZ" sz="2200" dirty="0" smtClean="0"/>
              <a:t>Ztráta srsti, citlivá, lysá a hladká pokožka</a:t>
            </a:r>
          </a:p>
          <a:p>
            <a:r>
              <a:rPr lang="cs-CZ" sz="2200" dirty="0" smtClean="0"/>
              <a:t>Velká vrstva podkožního tuku</a:t>
            </a:r>
          </a:p>
          <a:p>
            <a:r>
              <a:rPr lang="cs-CZ" sz="2200" dirty="0" smtClean="0"/>
              <a:t>Zakrnění zadních končetin</a:t>
            </a:r>
          </a:p>
          <a:p>
            <a:r>
              <a:rPr lang="cs-CZ" sz="2200" dirty="0"/>
              <a:t>P</a:t>
            </a:r>
            <a:r>
              <a:rPr lang="cs-CZ" sz="2200" dirty="0" smtClean="0"/>
              <a:t>řední končetiny- přeměna v ploutve, pohyblivost v ramenním kloubu</a:t>
            </a:r>
          </a:p>
          <a:p>
            <a:r>
              <a:rPr lang="cs-CZ" sz="2200" dirty="0" smtClean="0"/>
              <a:t>Ocas rozšířený v ploutev</a:t>
            </a:r>
          </a:p>
          <a:p>
            <a:r>
              <a:rPr lang="cs-CZ" sz="2200" dirty="0" smtClean="0"/>
              <a:t>Vnější nozdry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Vodotrysk</a:t>
            </a:r>
            <a:endParaRPr lang="cs-CZ" sz="3600" dirty="0"/>
          </a:p>
        </p:txBody>
      </p:sp>
      <p:pic>
        <p:nvPicPr>
          <p:cNvPr id="2050" name="Picture 2" descr="http://natureblink.com/gallery/galleries/animals/velryb_vodotrysk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8200" y="2053454"/>
            <a:ext cx="6741704" cy="3424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8200" y="5766486"/>
            <a:ext cx="101840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Vnější nozdry- na temeni hlavy, výdech= „vodotrysk“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Kondenzace vodní páry ze vzduchu a mořské vody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5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0198" y="122130"/>
            <a:ext cx="8926911" cy="470054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30517" y="902161"/>
            <a:ext cx="11186984" cy="5803439"/>
          </a:xfrm>
        </p:spPr>
        <p:txBody>
          <a:bodyPr>
            <a:normAutofit fontScale="32500" lnSpcReduction="20000"/>
          </a:bodyPr>
          <a:lstStyle/>
          <a:p>
            <a:r>
              <a:rPr lang="cs-CZ" sz="5100" b="1" dirty="0" smtClean="0"/>
              <a:t>Podřád: kosticovci (</a:t>
            </a:r>
            <a:r>
              <a:rPr lang="cs-CZ" sz="5400" dirty="0"/>
              <a:t>Dvě řady lišt rohovitých desek z obou pater= </a:t>
            </a:r>
            <a:r>
              <a:rPr lang="cs-CZ" sz="5400" b="1" dirty="0"/>
              <a:t>kostice</a:t>
            </a:r>
          </a:p>
          <a:p>
            <a:pPr marL="0" indent="0">
              <a:buNone/>
            </a:pPr>
            <a:r>
              <a:rPr lang="cs-CZ" sz="5400" dirty="0" smtClean="0"/>
              <a:t>                                    Kostice- </a:t>
            </a:r>
            <a:r>
              <a:rPr lang="cs-CZ" sz="5400" dirty="0"/>
              <a:t>zachytávání planktonu, filtrace </a:t>
            </a:r>
            <a:r>
              <a:rPr lang="cs-CZ" sz="5400" dirty="0" smtClean="0"/>
              <a:t>vody)</a:t>
            </a:r>
            <a:endParaRPr lang="cs-CZ" sz="5100" b="1" dirty="0" smtClean="0"/>
          </a:p>
          <a:p>
            <a:pPr lvl="1"/>
            <a:r>
              <a:rPr lang="cs-CZ" sz="4500" dirty="0"/>
              <a:t>p</a:t>
            </a:r>
            <a:r>
              <a:rPr lang="cs-CZ" sz="4500" dirty="0" smtClean="0"/>
              <a:t>lejtvák obrovský</a:t>
            </a:r>
          </a:p>
          <a:p>
            <a:pPr lvl="1"/>
            <a:r>
              <a:rPr lang="cs-CZ" sz="4500" dirty="0" smtClean="0"/>
              <a:t>plejtvák </a:t>
            </a:r>
            <a:r>
              <a:rPr lang="cs-CZ" sz="4500" dirty="0" err="1" smtClean="0"/>
              <a:t>myšok</a:t>
            </a:r>
            <a:endParaRPr lang="cs-CZ" sz="4500" dirty="0" smtClean="0"/>
          </a:p>
          <a:p>
            <a:pPr lvl="1"/>
            <a:r>
              <a:rPr lang="cs-CZ" sz="4500" dirty="0"/>
              <a:t>k</a:t>
            </a:r>
            <a:r>
              <a:rPr lang="cs-CZ" sz="4500" dirty="0" smtClean="0"/>
              <a:t>eporkak</a:t>
            </a:r>
          </a:p>
          <a:p>
            <a:pPr lvl="1"/>
            <a:r>
              <a:rPr lang="cs-CZ" sz="4500" dirty="0" smtClean="0"/>
              <a:t>velryba grónská</a:t>
            </a:r>
          </a:p>
          <a:p>
            <a:pPr marL="457200" lvl="1" indent="0">
              <a:buNone/>
            </a:pPr>
            <a:endParaRPr lang="cs-CZ" sz="4500" dirty="0" smtClean="0"/>
          </a:p>
          <a:p>
            <a:pPr marL="0" indent="0">
              <a:buNone/>
            </a:pPr>
            <a:r>
              <a:rPr lang="cs-CZ" sz="5100" b="1" dirty="0" smtClean="0"/>
              <a:t>Podřád: ozubení (</a:t>
            </a:r>
            <a:r>
              <a:rPr lang="cs-CZ" sz="5400" dirty="0"/>
              <a:t>STEJNOCENNÝ </a:t>
            </a:r>
            <a:r>
              <a:rPr lang="cs-CZ" sz="5400" dirty="0" smtClean="0"/>
              <a:t>CHRUP, vydávají zvuky)</a:t>
            </a:r>
            <a:endParaRPr lang="cs-CZ" sz="5400" dirty="0"/>
          </a:p>
          <a:p>
            <a:pPr marL="0" indent="0">
              <a:buNone/>
            </a:pPr>
            <a:endParaRPr lang="cs-CZ" sz="5100" b="1" dirty="0" smtClean="0"/>
          </a:p>
          <a:p>
            <a:pPr lvl="1"/>
            <a:r>
              <a:rPr lang="cs-CZ" sz="4500" dirty="0"/>
              <a:t>d</a:t>
            </a:r>
            <a:r>
              <a:rPr lang="cs-CZ" sz="4500" dirty="0" smtClean="0"/>
              <a:t>elfín obecný</a:t>
            </a:r>
          </a:p>
          <a:p>
            <a:pPr lvl="1"/>
            <a:r>
              <a:rPr lang="cs-CZ" sz="4500" dirty="0"/>
              <a:t>d</a:t>
            </a:r>
            <a:r>
              <a:rPr lang="cs-CZ" sz="4500" dirty="0" smtClean="0"/>
              <a:t>elfín skákavý</a:t>
            </a:r>
          </a:p>
          <a:p>
            <a:pPr lvl="1"/>
            <a:r>
              <a:rPr lang="cs-CZ" sz="4500" dirty="0"/>
              <a:t>b</a:t>
            </a:r>
            <a:r>
              <a:rPr lang="cs-CZ" sz="4500" dirty="0" smtClean="0"/>
              <a:t>ěluha</a:t>
            </a:r>
          </a:p>
          <a:p>
            <a:pPr lvl="1"/>
            <a:r>
              <a:rPr lang="cs-CZ" sz="4500" dirty="0" smtClean="0"/>
              <a:t>narval</a:t>
            </a:r>
          </a:p>
          <a:p>
            <a:pPr lvl="1"/>
            <a:r>
              <a:rPr lang="cs-CZ" sz="4500" dirty="0" smtClean="0"/>
              <a:t>plískavice, sviňuchy</a:t>
            </a:r>
          </a:p>
          <a:p>
            <a:pPr lvl="1"/>
            <a:r>
              <a:rPr lang="cs-CZ" sz="4500" dirty="0"/>
              <a:t>k</a:t>
            </a:r>
            <a:r>
              <a:rPr lang="cs-CZ" sz="4500" dirty="0" smtClean="0"/>
              <a:t>osatka dravá</a:t>
            </a:r>
          </a:p>
          <a:p>
            <a:pPr lvl="1"/>
            <a:r>
              <a:rPr lang="cs-CZ" sz="4500" dirty="0"/>
              <a:t>v</a:t>
            </a:r>
            <a:r>
              <a:rPr lang="cs-CZ" sz="4500" dirty="0" smtClean="0"/>
              <a:t>orvaň obrovský</a:t>
            </a:r>
          </a:p>
          <a:p>
            <a:pPr lvl="1"/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347" y="1276622"/>
            <a:ext cx="2507524" cy="22669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71" y="4049487"/>
            <a:ext cx="3975186" cy="20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769" y="0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1. </a:t>
            </a:r>
            <a:r>
              <a:rPr lang="cs-CZ" sz="3200" b="1" dirty="0" smtClean="0"/>
              <a:t>kosticovci 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u="sng" dirty="0" smtClean="0">
                <a:solidFill>
                  <a:srgbClr val="00B050"/>
                </a:solidFill>
              </a:rPr>
              <a:t>Plejtvák obrovský</a:t>
            </a:r>
            <a:endParaRPr lang="cs-CZ" sz="3200" b="1" u="sng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57349" y="1663338"/>
            <a:ext cx="10720251" cy="4127862"/>
          </a:xfrm>
        </p:spPr>
        <p:txBody>
          <a:bodyPr/>
          <a:lstStyle/>
          <a:p>
            <a:r>
              <a:rPr lang="cs-CZ" dirty="0" smtClean="0"/>
              <a:t>Největší tvor planety (30 metrů, 200 tun)</a:t>
            </a:r>
          </a:p>
          <a:p>
            <a:r>
              <a:rPr lang="cs-CZ" dirty="0" smtClean="0"/>
              <a:t>Čtyřdílné srdce</a:t>
            </a:r>
          </a:p>
          <a:p>
            <a:r>
              <a:rPr lang="cs-CZ" dirty="0" smtClean="0"/>
              <a:t>Stlačitelný hrudník- ponory do hloubek</a:t>
            </a:r>
          </a:p>
          <a:p>
            <a:r>
              <a:rPr lang="cs-CZ" dirty="0" smtClean="0"/>
              <a:t>Vysoké procento úmrtí- lov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26844" y="1733240"/>
            <a:ext cx="4843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ZAJÍMAVOSTI: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Jazyk váží cca. </a:t>
            </a:r>
            <a:r>
              <a:rPr lang="cs-CZ" dirty="0"/>
              <a:t>4</a:t>
            </a:r>
            <a:r>
              <a:rPr lang="cs-CZ" dirty="0" smtClean="0"/>
              <a:t> tuny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Mládě vypije až 230 litrů mléka (50% tuku)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Mládě přibírá cca. 4 kg/ 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Dnes asi jen 500 kusů plejtváků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099" y="3666309"/>
            <a:ext cx="9144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85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00B050"/>
                </a:solidFill>
              </a:rPr>
              <a:t>KEporkak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Extrémně dlouhé prsní ploutve</a:t>
            </a:r>
          </a:p>
          <a:p>
            <a:r>
              <a:rPr lang="cs-CZ" dirty="0" smtClean="0"/>
              <a:t>Výrazný zpěv</a:t>
            </a:r>
          </a:p>
          <a:p>
            <a:endParaRPr lang="cs-CZ" dirty="0"/>
          </a:p>
        </p:txBody>
      </p:sp>
      <p:pic>
        <p:nvPicPr>
          <p:cNvPr id="4" name="Picture 2" descr="http://zivazeme.cz/images/keporkak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53" y="2650230"/>
            <a:ext cx="5545009" cy="2594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oXn1XxuAZE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0300" y="3393269"/>
            <a:ext cx="5640877" cy="31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Velryba grónská</a:t>
            </a:r>
            <a:endParaRPr lang="cs-CZ" sz="4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Největší kostice</a:t>
            </a:r>
          </a:p>
          <a:p>
            <a:r>
              <a:rPr lang="cs-CZ" dirty="0" smtClean="0"/>
              <a:t>Nemá hřbetní ploutev</a:t>
            </a:r>
          </a:p>
          <a:p>
            <a:r>
              <a:rPr lang="cs-CZ" dirty="0" smtClean="0"/>
              <a:t>Bílá spodní čelist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6667" y="2214694"/>
            <a:ext cx="5665836" cy="287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46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1010</TotalTime>
  <Words>656</Words>
  <Application>Microsoft Office PowerPoint</Application>
  <PresentationFormat>Širokoúhlá obrazovka</PresentationFormat>
  <Paragraphs>123</Paragraphs>
  <Slides>22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Tw Cen MT</vt:lpstr>
      <vt:lpstr>Wingdings</vt:lpstr>
      <vt:lpstr>Kapka</vt:lpstr>
      <vt:lpstr>KYTOVCI</vt:lpstr>
      <vt:lpstr>Prezentace aplikace PowerPoint</vt:lpstr>
      <vt:lpstr> Proč jsou kytovci savci a ne ryby?</vt:lpstr>
      <vt:lpstr>Adaptace na život v moři</vt:lpstr>
      <vt:lpstr>Vodotrysk</vt:lpstr>
      <vt:lpstr>Systém</vt:lpstr>
      <vt:lpstr> 1. kosticovci   Plejtvák obrovský</vt:lpstr>
      <vt:lpstr>KEporkak</vt:lpstr>
      <vt:lpstr>Velryba grónská</vt:lpstr>
      <vt:lpstr>2. ozubení</vt:lpstr>
      <vt:lpstr>Delfín obecný</vt:lpstr>
      <vt:lpstr>Delfín skákavý</vt:lpstr>
      <vt:lpstr>běluha</vt:lpstr>
      <vt:lpstr>narval</vt:lpstr>
      <vt:lpstr>sviňuchy</vt:lpstr>
      <vt:lpstr>Kosatka dravá</vt:lpstr>
      <vt:lpstr>Vorvaň obrovský</vt:lpstr>
      <vt:lpstr>ZAJÍMAVOSTI</vt:lpstr>
      <vt:lpstr>Otázky za 1</vt:lpstr>
      <vt:lpstr>ZAJÍMAVOSTI</vt:lpstr>
      <vt:lpstr>Zápis do sešitu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KYTOVCI</dc:title>
  <dc:creator>Barbora Tunková</dc:creator>
  <cp:lastModifiedBy>Šárka Petrů</cp:lastModifiedBy>
  <cp:revision>24</cp:revision>
  <dcterms:created xsi:type="dcterms:W3CDTF">2015-01-16T11:19:15Z</dcterms:created>
  <dcterms:modified xsi:type="dcterms:W3CDTF">2020-11-05T07:17:05Z</dcterms:modified>
</cp:coreProperties>
</file>